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8"/>
  </p:notesMasterIdLst>
  <p:handoutMasterIdLst>
    <p:handoutMasterId r:id="rId19"/>
  </p:handoutMasterIdLst>
  <p:sldIdLst>
    <p:sldId id="315" r:id="rId3"/>
    <p:sldId id="325" r:id="rId4"/>
    <p:sldId id="266" r:id="rId5"/>
    <p:sldId id="316" r:id="rId6"/>
    <p:sldId id="310" r:id="rId7"/>
    <p:sldId id="318" r:id="rId8"/>
    <p:sldId id="319" r:id="rId9"/>
    <p:sldId id="321" r:id="rId10"/>
    <p:sldId id="322" r:id="rId11"/>
    <p:sldId id="323" r:id="rId12"/>
    <p:sldId id="324" r:id="rId13"/>
    <p:sldId id="312" r:id="rId14"/>
    <p:sldId id="327" r:id="rId15"/>
    <p:sldId id="326" r:id="rId16"/>
    <p:sldId id="314" r:id="rId17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325"/>
            <p14:sldId id="266"/>
            <p14:sldId id="316"/>
            <p14:sldId id="310"/>
            <p14:sldId id="318"/>
            <p14:sldId id="319"/>
            <p14:sldId id="321"/>
            <p14:sldId id="322"/>
            <p14:sldId id="323"/>
            <p14:sldId id="324"/>
            <p14:sldId id="312"/>
            <p14:sldId id="327"/>
            <p14:sldId id="326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5952" autoAdjust="0"/>
  </p:normalViewPr>
  <p:slideViewPr>
    <p:cSldViewPr>
      <p:cViewPr varScale="1">
        <p:scale>
          <a:sx n="82" d="100"/>
          <a:sy n="82" d="100"/>
        </p:scale>
        <p:origin x="153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24.7.2024.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24.7.2024.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31977" y="1496903"/>
            <a:ext cx="7772400" cy="1555750"/>
          </a:xfrm>
        </p:spPr>
        <p:txBody>
          <a:bodyPr/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 ТОПС 2024 </a:t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Палисад, Златибор 10.06.2024.</a:t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62000" y="2326061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U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ПРЕПРЕКЕ ДЕКАРБОНИЗАЦИЈИ СИСТЕМА ДАЉИНСКОГ ГРЕЈАЊА У СРБИЈИ - СТАВОВИ ПРЕДСТАВНИКА ТОПЛАНА</a:t>
            </a:r>
            <a:endParaRPr lang="en-US" altLang="en-US" sz="2800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6200" y="3782541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Cyrl-R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</a:rPr>
              <a:t>МАРИЈА ЖИВКОВИЋ, </a:t>
            </a:r>
            <a:r>
              <a:rPr lang="en-U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sr-Cyrl-R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</a:rPr>
              <a:t>ДЕЈАН ИВЕЗИЋ, БОБАН ПАВЛОВИЋ</a:t>
            </a:r>
            <a:endParaRPr lang="en-US" altLang="en-US" sz="1400" b="0" kern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lang="sr-Cyrl-RS" altLang="en-US" sz="14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Универзитет у Београду-Рударско-геолошки факултет</a:t>
            </a:r>
            <a:endParaRPr kumimoji="0" lang="sr-Latn-R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DC25E-E7B6-A232-9207-2A375CE7C92E}"/>
              </a:ext>
            </a:extLst>
          </p:cNvPr>
          <p:cNvSpPr txBox="1"/>
          <p:nvPr/>
        </p:nvSpPr>
        <p:spPr>
          <a:xfrm>
            <a:off x="1181100" y="4729521"/>
            <a:ext cx="6934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0" dirty="0"/>
              <a:t>Истраживање спроведено уз подршку Фонда за науку Републике Србије, 4344, </a:t>
            </a:r>
            <a:r>
              <a:rPr lang="en-US" sz="1300" b="0" dirty="0"/>
              <a:t>Forward-Looking Framework for Accelerating Households' Green Energy Transition – </a:t>
            </a:r>
            <a:br>
              <a:rPr lang="en-US" sz="1300" b="0" dirty="0"/>
            </a:br>
            <a:r>
              <a:rPr lang="en-US" sz="1300" b="0" dirty="0"/>
              <a:t>FF </a:t>
            </a:r>
            <a:r>
              <a:rPr lang="en-US" sz="1300" b="0" dirty="0" err="1"/>
              <a:t>GreEN</a:t>
            </a:r>
            <a:r>
              <a:rPr lang="en-US" sz="1300" b="0" dirty="0"/>
              <a:t>. </a:t>
            </a:r>
            <a:br>
              <a:rPr lang="en-US" sz="1300" b="0" dirty="0"/>
            </a:br>
            <a:r>
              <a:rPr lang="en-US" sz="1300" b="0" dirty="0"/>
              <a:t>This research was supported by the Science Fund of the Republic of Serbia, #GRANT No 4344, Forward-Looking Framework for Accelerating Households' Green Energy Transition - FF </a:t>
            </a:r>
            <a:r>
              <a:rPr lang="en-US" sz="1300" b="0" dirty="0" err="1"/>
              <a:t>GreEN</a:t>
            </a:r>
            <a:r>
              <a:rPr lang="en-US" sz="1300" b="0" dirty="0"/>
              <a:t>.</a:t>
            </a:r>
            <a:br>
              <a:rPr lang="en-US" sz="1300" b="0" dirty="0"/>
            </a:br>
            <a:endParaRPr 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Резултати и дискусија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152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Препреке коришћењу отпадне топлоте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7" descr="A graph of a bar chart&#10;&#10;Description automatically generated with medium confi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5286375" cy="26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46588"/>
            <a:ext cx="5170948" cy="3019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Резултати и дискусија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1524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Препреке коришћењу комуналног градског отпада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8" descr="A graph of a bar chart&#10;&#10;Description automatically generated with medium confi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7813"/>
            <a:ext cx="5429250" cy="27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54494"/>
            <a:ext cx="4942348" cy="288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Закључак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Иницијализација процеса истраживања свих утицајних фактора на транзицију СДГ,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Фокусирано специфично истраживање на целој популацији,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На примену различитих ОИЕ утичу различите препреке,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Велика разлика у ставовима у зависности од величине СДГ,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Нема препреке чији је утицај занемарљив,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Исплативост пројеката ни у једној категорији није наведена као доминантна препрека,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Почетак идентификације и основа за формулисање мера за ублажавање препрека.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Колико смо спремни на промене?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4A65EFD-468D-BD4A-86FA-CCEDA33B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3" y="1191991"/>
            <a:ext cx="4890958" cy="2666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40702-EB70-3E45-A748-C37246D0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036" y="1676410"/>
            <a:ext cx="4697520" cy="2559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1FA69-FD82-A340-A7C8-916CC0D9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810000"/>
            <a:ext cx="5068854" cy="30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FA38-86E2-984B-831E-D0A6FAE9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241B-3D43-5B47-BA78-4634E5A4B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EAE88-83EE-7344-8766-F67E0770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14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37823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>
                <a:solidFill>
                  <a:srgbClr val="000000"/>
                </a:solidFill>
              </a:rPr>
              <a:pPr/>
              <a:t>2</a:t>
            </a:fld>
            <a:endParaRPr lang="sr-Latn-C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C:\Users\Marija\AppData\Local\Microsoft\Windows\Temporary Internet Files\Content.Word\IMG_20240329_083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2747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ija\AppData\Local\Microsoft\Windows\Temporary Internet Files\Content.Word\IMG_20240304_114923.jpg"/>
          <p:cNvPicPr/>
          <p:nvPr/>
        </p:nvPicPr>
        <p:blipFill>
          <a:blip r:embed="rId3" cstate="print"/>
          <a:srcRect b="38334"/>
          <a:stretch>
            <a:fillRect/>
          </a:stretch>
        </p:blipFill>
        <p:spPr bwMode="auto">
          <a:xfrm>
            <a:off x="3886200" y="6858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co\AppData\Local\Microsoft\Windows\INetCache\Content.Word\IMG_783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3821654" cy="260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Енергетска транзиција: технологија, тржиште, политика, друштвени и културни аспекти,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Значај сектора грејања у процесу транзиције...препознат и познат,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Транзиција индивидуалних система грејања зависи од одлука великог броја актера,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Транзиција Система даљинског грејања зависи од одлука мањег броја актера, што би транзицију требало да учини мање неизвесном,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Технологије за коришћење ОИЕ су углавном добро познате,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Али...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Евидентно је постојање бројних баријера и препрека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Преглед литературе указује на следеће групе:</a:t>
            </a:r>
          </a:p>
          <a:p>
            <a:pPr lvl="1"/>
            <a:r>
              <a:rPr lang="sr-Cyrl-RS" sz="1800" dirty="0">
                <a:latin typeface="Arial Narrow" panose="020B0606020202030204" pitchFamily="34" charset="0"/>
              </a:rPr>
              <a:t>финансијске препреке (инвестиције, профитабилност, период отплате), административне препреке (потешкоће у сарадњи и уговарању), </a:t>
            </a:r>
          </a:p>
          <a:p>
            <a:pPr lvl="1"/>
            <a:r>
              <a:rPr lang="sr-Cyrl-RS" sz="1800" dirty="0">
                <a:latin typeface="Arial Narrow" panose="020B0606020202030204" pitchFamily="34" charset="0"/>
              </a:rPr>
              <a:t>недостатак знања и искуства , </a:t>
            </a:r>
          </a:p>
          <a:p>
            <a:pPr lvl="1"/>
            <a:r>
              <a:rPr lang="sr-Cyrl-RS" sz="1800" dirty="0">
                <a:latin typeface="Arial Narrow" panose="020B0606020202030204" pitchFamily="34" charset="0"/>
              </a:rPr>
              <a:t>неусклађеност понуде и потражње,</a:t>
            </a:r>
          </a:p>
          <a:p>
            <a:pPr lvl="1"/>
            <a:endParaRPr lang="sr-Cyrl-RS" sz="18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Какво је стање у Србији?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Шта знамо? 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Производња, стукура, ефиксасност, микс...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О препрекама? 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....?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Које препреке представници топлана виде као утицајне и како оцењују њихов утицај</a:t>
            </a:r>
          </a:p>
          <a:p>
            <a:endParaRPr lang="sr-Cyrl-RS" sz="2000" dirty="0">
              <a:latin typeface="Arial Narrow" panose="020B0606020202030204" pitchFamily="34" charset="0"/>
            </a:endParaRPr>
          </a:p>
          <a:p>
            <a:endParaRPr lang="sr-Cyrl-RS" sz="2000" dirty="0">
              <a:latin typeface="Arial Narrow" panose="020B0606020202030204" pitchFamily="34" charset="0"/>
            </a:endParaRP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Методологија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Неипично истраживање фокусирано на централизоване системе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Истраживање је спроведено </a:t>
            </a:r>
            <a:r>
              <a:rPr lang="sr-Latn-RS" sz="2000" dirty="0">
                <a:latin typeface="Arial Narrow" panose="020B0606020202030204" pitchFamily="34" charset="0"/>
              </a:rPr>
              <a:t>on line </a:t>
            </a:r>
            <a:r>
              <a:rPr lang="sr-Cyrl-RS" sz="2000" dirty="0">
                <a:latin typeface="Arial Narrow" panose="020B0606020202030204" pitchFamily="34" charset="0"/>
              </a:rPr>
              <a:t>анкетирањем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Питања су формулисана после прегледа и анализе релевантне литературе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Питања су послата на адресе свих СДГ –потпуна популација</a:t>
            </a: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Резултати и дискусија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Одговори су прикупљени од представника 29 топлана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Оцена утицаја препрека (оцене у распону 2,8-4)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Утицај ниједне од препрека се не може занемарити</a:t>
            </a:r>
          </a:p>
          <a:p>
            <a:endParaRPr lang="sr-Cyrl-RS" sz="2000" dirty="0">
              <a:latin typeface="Arial Narrow" panose="020B0606020202030204" pitchFamily="34" charset="0"/>
            </a:endParaRPr>
          </a:p>
          <a:p>
            <a:endParaRPr lang="sr-Cyrl-RS" sz="2000" dirty="0">
              <a:latin typeface="Arial Narrow" panose="020B0606020202030204" pitchFamily="34" charset="0"/>
            </a:endParaRP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666915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Резултати и дискусија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3" descr="A graph of a bar chart&#10;&#10;Description automatically generated with medium confid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876800" cy="23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5028587" cy="2928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152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Препреке коришћењу биомасе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Највећи утицај поједних препрека добијен и току истраживања</a:t>
            </a:r>
          </a:p>
        </p:txBody>
      </p: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Резултати и дискусија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152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Препреке коришћењу геотермалне енергије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4" descr="A graph with different colored squares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391150" cy="261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59056"/>
            <a:ext cx="4953000" cy="2902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Резултати и дискусија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152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Препреке коришћењу соларне енергије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529885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0"/>
            <a:ext cx="5015255" cy="293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13182</TotalTime>
  <Words>434</Words>
  <Application>Microsoft Office PowerPoint</Application>
  <PresentationFormat>On-screen Show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Cambria</vt:lpstr>
      <vt:lpstr>Century Gothic</vt:lpstr>
      <vt:lpstr>Courier New</vt:lpstr>
      <vt:lpstr>Palatino Linotype</vt:lpstr>
      <vt:lpstr>Wingdings</vt:lpstr>
      <vt:lpstr>Executive</vt:lpstr>
      <vt:lpstr>Orbit</vt:lpstr>
      <vt:lpstr>Стручно-научна конференција ТОПС 2024  Хотел Палисад, Златибор 10.06.2024. </vt:lpstr>
      <vt:lpstr>PowerPoint Presentation</vt:lpstr>
      <vt:lpstr>Увод </vt:lpstr>
      <vt:lpstr>Увод </vt:lpstr>
      <vt:lpstr>Методологија</vt:lpstr>
      <vt:lpstr>Резултати и дискусија</vt:lpstr>
      <vt:lpstr>Резултати и дискусија</vt:lpstr>
      <vt:lpstr>Резултати и дискусија</vt:lpstr>
      <vt:lpstr>Резултати и дискусија</vt:lpstr>
      <vt:lpstr>Резултати и дискусија</vt:lpstr>
      <vt:lpstr>Резултати и дискусија</vt:lpstr>
      <vt:lpstr>Закључак</vt:lpstr>
      <vt:lpstr>Колико смо спремни на промене?</vt:lpstr>
      <vt:lpstr>PowerPoint Presentation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Boban Pavlović</cp:lastModifiedBy>
  <cp:revision>621</cp:revision>
  <cp:lastPrinted>2016-11-02T08:51:58Z</cp:lastPrinted>
  <dcterms:created xsi:type="dcterms:W3CDTF">2005-06-18T20:19:03Z</dcterms:created>
  <dcterms:modified xsi:type="dcterms:W3CDTF">2024-07-24T12:14:01Z</dcterms:modified>
</cp:coreProperties>
</file>