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56" r:id="rId3"/>
    <p:sldId id="257" r:id="rId4"/>
    <p:sldId id="304" r:id="rId5"/>
    <p:sldId id="310" r:id="rId6"/>
    <p:sldId id="302" r:id="rId7"/>
    <p:sldId id="307" r:id="rId8"/>
    <p:sldId id="266" r:id="rId9"/>
    <p:sldId id="301" r:id="rId10"/>
    <p:sldId id="258" r:id="rId11"/>
    <p:sldId id="259" r:id="rId12"/>
    <p:sldId id="260" r:id="rId13"/>
    <p:sldId id="261" r:id="rId14"/>
    <p:sldId id="311" r:id="rId15"/>
    <p:sldId id="306" r:id="rId16"/>
    <p:sldId id="305" r:id="rId17"/>
    <p:sldId id="269" r:id="rId18"/>
    <p:sldId id="264" r:id="rId19"/>
    <p:sldId id="265" r:id="rId20"/>
    <p:sldId id="268" r:id="rId21"/>
    <p:sldId id="267" r:id="rId22"/>
    <p:sldId id="303"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A5D"/>
    <a:srgbClr val="035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785F8-4F1D-4D8E-AB81-9DFDD60DBBF9}" v="182" dt="2024-06-07T13:57:29.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2531" autoAdjust="0"/>
  </p:normalViewPr>
  <p:slideViewPr>
    <p:cSldViewPr>
      <p:cViewPr varScale="1">
        <p:scale>
          <a:sx n="56" d="100"/>
          <a:sy n="56" d="100"/>
        </p:scale>
        <p:origin x="-15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heme" Target="theme/theme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embeddings/oleObject1.bin"/><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embeddings/oleObject2.bin"/><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embeddings/oleObject3.bin"/><Relationship Id="rId1" Type="http://schemas.openxmlformats.org/officeDocument/2006/relationships/themeOverride" Target="../theme/themeOverride3.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 Excel Dashboard - CM only.xlsx]Pivot!PivotTable14</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Share of</a:t>
            </a:r>
            <a:r>
              <a:rPr lang="en-US" baseline="0" dirty="0"/>
              <a:t> r</a:t>
            </a:r>
            <a:r>
              <a:rPr lang="en-US" dirty="0"/>
              <a:t>enewables - 2022 </a:t>
            </a:r>
          </a:p>
        </c:rich>
      </c:tx>
      <c:layout/>
      <c:overlay val="0"/>
      <c:spPr>
        <a:noFill/>
        <a:ln>
          <a:noFill/>
        </a:ln>
        <a:effectLst/>
      </c:spPr>
    </c:title>
    <c:autoTitleDeleted val="0"/>
    <c:pivotFmts>
      <c:pivotFmt>
        <c:idx val="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a:outerShdw blurRad="50800" dist="38100" dir="5400000" algn="ctr" rotWithShape="0">
              <a:srgbClr val="000000">
                <a:alpha val="40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a:outerShdw blurRad="50800" dist="38100" dir="5400000" algn="ctr" rotWithShape="0">
              <a:srgbClr val="000000">
                <a:alpha val="40000"/>
              </a:srgbClr>
            </a:outerShdw>
          </a:effectLst>
        </c:spPr>
        <c:marker>
          <c:symbol val="none"/>
        </c:marker>
      </c:pivotFmt>
      <c:pivotFmt>
        <c:idx val="6"/>
        <c:spPr>
          <a:solidFill>
            <a:schemeClr val="accent1"/>
          </a:solidFill>
          <a:ln>
            <a:noFill/>
          </a:ln>
          <a:effectLst>
            <a:outerShdw blurRad="50800" dist="38100" dir="5400000" algn="ctr" rotWithShape="0">
              <a:srgbClr val="000000">
                <a:alpha val="40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a:outerShdw blurRad="50800" dist="38100" dir="5400000" algn="ctr" rotWithShape="0">
              <a:srgbClr val="000000">
                <a:alpha val="40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a:outerShdw blurRad="50800" dist="38100" dir="5400000" algn="ctr" rotWithShape="0">
              <a:srgbClr val="000000">
                <a:alpha val="40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Pivot!$C$27:$C$28</c:f>
              <c:strCache>
                <c:ptCount val="1"/>
                <c:pt idx="0">
                  <c:v>2022</c:v>
                </c:pt>
              </c:strCache>
            </c:strRef>
          </c:tx>
          <c:spPr>
            <a:solidFill>
              <a:schemeClr val="accent1"/>
            </a:solidFill>
            <a:ln>
              <a:noFill/>
            </a:ln>
            <a:effectLst>
              <a:outerShdw blurRad="50800" dist="38100" dir="5400000" algn="ctr" rotWithShape="0">
                <a:srgbClr val="000000">
                  <a:alpha val="4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Pivot!$B$29:$B$40</c:f>
              <c:multiLvlStrCache>
                <c:ptCount val="10"/>
                <c:lvl>
                  <c:pt idx="0">
                    <c:v>Switzerland</c:v>
                  </c:pt>
                  <c:pt idx="1">
                    <c:v>Sweden</c:v>
                  </c:pt>
                  <c:pt idx="2">
                    <c:v>Poland</c:v>
                  </c:pt>
                  <c:pt idx="3">
                    <c:v>Lithuania</c:v>
                  </c:pt>
                  <c:pt idx="4">
                    <c:v>Germany</c:v>
                  </c:pt>
                  <c:pt idx="5">
                    <c:v>France</c:v>
                  </c:pt>
                  <c:pt idx="6">
                    <c:v>Finland</c:v>
                  </c:pt>
                  <c:pt idx="7">
                    <c:v>Estonia</c:v>
                  </c:pt>
                  <c:pt idx="8">
                    <c:v>Denmark</c:v>
                  </c:pt>
                  <c:pt idx="9">
                    <c:v>Austria</c:v>
                  </c:pt>
                </c:lvl>
                <c:lvl>
                  <c:pt idx="0">
                    <c:v>Renewable</c:v>
                  </c:pt>
                </c:lvl>
              </c:multiLvlStrCache>
            </c:multiLvlStrRef>
          </c:cat>
          <c:val>
            <c:numRef>
              <c:f>Pivot!$C$29:$C$40</c:f>
              <c:numCache>
                <c:formatCode>#,##0</c:formatCode>
                <c:ptCount val="10"/>
                <c:pt idx="0">
                  <c:v>6303</c:v>
                </c:pt>
                <c:pt idx="1">
                  <c:v>39223</c:v>
                </c:pt>
                <c:pt idx="2">
                  <c:v>7806.3720840000005</c:v>
                </c:pt>
                <c:pt idx="3">
                  <c:v>6302</c:v>
                </c:pt>
                <c:pt idx="4">
                  <c:v>28787</c:v>
                </c:pt>
                <c:pt idx="5">
                  <c:v>15392</c:v>
                </c:pt>
                <c:pt idx="6">
                  <c:v>19303.7</c:v>
                </c:pt>
                <c:pt idx="7">
                  <c:v>6416</c:v>
                </c:pt>
                <c:pt idx="8">
                  <c:v>25145</c:v>
                </c:pt>
                <c:pt idx="9">
                  <c:v>12417</c:v>
                </c:pt>
              </c:numCache>
            </c:numRef>
          </c:val>
          <c:extLst xmlns:c16r2="http://schemas.microsoft.com/office/drawing/2015/06/chart">
            <c:ext xmlns:c16="http://schemas.microsoft.com/office/drawing/2014/chart" uri="{C3380CC4-5D6E-409C-BE32-E72D297353CC}">
              <c16:uniqueId val="{00000000-A602-4AF1-A4B3-658BE0AA6691}"/>
            </c:ext>
          </c:extLst>
        </c:ser>
        <c:dLbls>
          <c:showLegendKey val="0"/>
          <c:showVal val="0"/>
          <c:showCatName val="0"/>
          <c:showSerName val="0"/>
          <c:showPercent val="0"/>
          <c:showBubbleSize val="0"/>
        </c:dLbls>
        <c:gapWidth val="89"/>
        <c:overlap val="-27"/>
        <c:axId val="767597056"/>
        <c:axId val="767149184"/>
      </c:barChart>
      <c:catAx>
        <c:axId val="767597056"/>
        <c:scaling>
          <c:orientation val="minMax"/>
        </c:scaling>
        <c:delete val="0"/>
        <c:axPos val="b"/>
        <c:numFmt formatCode="General" sourceLinked="1"/>
        <c:majorTickMark val="out"/>
        <c:minorTickMark val="none"/>
        <c:tickLblPos val="nextTo"/>
        <c:spPr>
          <a:noFill/>
          <a:ln w="9525" cap="flat" cmpd="sng" algn="ctr">
            <a:no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67149184"/>
        <c:crosses val="autoZero"/>
        <c:auto val="1"/>
        <c:lblAlgn val="ctr"/>
        <c:lblOffset val="100"/>
        <c:noMultiLvlLbl val="0"/>
      </c:catAx>
      <c:valAx>
        <c:axId val="767149184"/>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5970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ysClr val="window" lastClr="FFFFFF">
          <a:lumMod val="75000"/>
        </a:sysClr>
      </a:solidFill>
      <a:round/>
    </a:ln>
    <a:effectLst/>
  </c:spPr>
  <c:txPr>
    <a:bodyPr/>
    <a:lstStyle/>
    <a:p>
      <a:pPr>
        <a:defRPr/>
      </a:pPr>
      <a:endParaRPr lang="en-US"/>
    </a:p>
  </c:txPr>
  <c:externalData r:id="rId2">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'[2024 Excel Dashboard - CM only.xlsx]Pivot'!$H$45</c:f>
          <c:strCache>
            <c:ptCount val="1"/>
            <c:pt idx="0">
              <c:v>Countries with highest DH sales</c:v>
            </c:pt>
          </c:strCache>
        </c:strRef>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'[2024 Excel Dashboard - CM only.xlsx]Pivot'!$G$46</c:f>
              <c:strCache>
                <c:ptCount val="1"/>
                <c:pt idx="0">
                  <c:v>DH Sales in GWh/a</c:v>
                </c:pt>
              </c:strCache>
            </c:strRef>
          </c:tx>
          <c:spPr>
            <a:solidFill>
              <a:schemeClr val="accent1"/>
            </a:solidFill>
            <a:ln>
              <a:noFill/>
            </a:ln>
            <a:effectLst>
              <a:outerShdw blurRad="50800" dist="38100" dir="5400000" algn="ctr" rotWithShape="0">
                <a:srgbClr val="000000">
                  <a:alpha val="40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Excel Dashboard - CM only.xlsx]Pivot'!$F$47:$F$56</c:f>
              <c:strCache>
                <c:ptCount val="10"/>
                <c:pt idx="0">
                  <c:v>Germany</c:v>
                </c:pt>
                <c:pt idx="1">
                  <c:v>Poland</c:v>
                </c:pt>
                <c:pt idx="2">
                  <c:v>Sweden</c:v>
                </c:pt>
                <c:pt idx="3">
                  <c:v>Finland</c:v>
                </c:pt>
                <c:pt idx="4">
                  <c:v>Denmark</c:v>
                </c:pt>
                <c:pt idx="5">
                  <c:v>France</c:v>
                </c:pt>
                <c:pt idx="6">
                  <c:v>Czech Republic</c:v>
                </c:pt>
                <c:pt idx="7">
                  <c:v>Austria</c:v>
                </c:pt>
                <c:pt idx="8">
                  <c:v>Slovakia</c:v>
                </c:pt>
                <c:pt idx="9">
                  <c:v>United Kingdom</c:v>
                </c:pt>
              </c:strCache>
            </c:strRef>
          </c:cat>
          <c:val>
            <c:numRef>
              <c:f>'[2024 Excel Dashboard - CM only.xlsx]Pivot'!$G$47:$G$56</c:f>
              <c:numCache>
                <c:formatCode>#,##0</c:formatCode>
                <c:ptCount val="10"/>
                <c:pt idx="0">
                  <c:v>107231</c:v>
                </c:pt>
                <c:pt idx="1">
                  <c:v>59462</c:v>
                </c:pt>
                <c:pt idx="2">
                  <c:v>49902</c:v>
                </c:pt>
                <c:pt idx="3">
                  <c:v>34034</c:v>
                </c:pt>
                <c:pt idx="4">
                  <c:v>28638</c:v>
                </c:pt>
                <c:pt idx="5">
                  <c:v>26206</c:v>
                </c:pt>
                <c:pt idx="6">
                  <c:v>20775</c:v>
                </c:pt>
                <c:pt idx="7">
                  <c:v>19564</c:v>
                </c:pt>
                <c:pt idx="8">
                  <c:v>15033</c:v>
                </c:pt>
                <c:pt idx="9">
                  <c:v>13100</c:v>
                </c:pt>
              </c:numCache>
            </c:numRef>
          </c:val>
          <c:extLst xmlns:c16r2="http://schemas.microsoft.com/office/drawing/2015/06/chart">
            <c:ext xmlns:c16="http://schemas.microsoft.com/office/drawing/2014/chart" uri="{C3380CC4-5D6E-409C-BE32-E72D297353CC}">
              <c16:uniqueId val="{00000000-6A0C-41DB-80D9-5665148BBA35}"/>
            </c:ext>
          </c:extLst>
        </c:ser>
        <c:dLbls>
          <c:dLblPos val="outEnd"/>
          <c:showLegendKey val="0"/>
          <c:showVal val="1"/>
          <c:showCatName val="0"/>
          <c:showSerName val="0"/>
          <c:showPercent val="0"/>
          <c:showBubbleSize val="0"/>
        </c:dLbls>
        <c:gapWidth val="111"/>
        <c:overlap val="-27"/>
        <c:axId val="767597568"/>
        <c:axId val="767149760"/>
      </c:barChart>
      <c:catAx>
        <c:axId val="767597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767149760"/>
        <c:crosses val="autoZero"/>
        <c:auto val="1"/>
        <c:lblAlgn val="ctr"/>
        <c:lblOffset val="100"/>
        <c:noMultiLvlLbl val="0"/>
      </c:catAx>
      <c:valAx>
        <c:axId val="76714976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767597568"/>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 lastClr="FFFFFF">
          <a:lumMod val="75000"/>
        </a:sysClr>
      </a:solidFill>
      <a:round/>
    </a:ln>
    <a:effectLst>
      <a:outerShdw blurRad="50800" dist="50800" dir="5400000" sx="4000" sy="4000" algn="ctr" rotWithShape="0">
        <a:schemeClr val="tx1">
          <a:alpha val="43000"/>
        </a:schemeClr>
      </a:outerShdw>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chemeClr val="bg1"/>
                </a:solidFill>
                <a:latin typeface="Neurial grotesk" panose="00000500000000000000" pitchFamily="50" charset="0"/>
                <a:ea typeface="+mn-ea"/>
                <a:cs typeface="+mn-cs"/>
              </a:defRPr>
            </a:pPr>
            <a:r>
              <a:rPr lang="en-GB" sz="1800" b="0" i="0" u="none" strike="noStrike" kern="1200" spc="0" baseline="0">
                <a:solidFill>
                  <a:schemeClr val="bg1"/>
                </a:solidFill>
                <a:latin typeface="Neurial grotesk" panose="00000500000000000000" pitchFamily="50" charset="0"/>
              </a:rPr>
              <a:t>Energy sources in European district heating (%)</a:t>
            </a:r>
          </a:p>
        </c:rich>
      </c:tx>
      <c:layout/>
      <c:overlay val="0"/>
      <c:spPr>
        <a:noFill/>
        <a:ln>
          <a:noFill/>
        </a:ln>
        <a:effectLst/>
      </c:spPr>
    </c:title>
    <c:autoTitleDeleted val="0"/>
    <c:plotArea>
      <c:layout/>
      <c:pieChart>
        <c:varyColors val="1"/>
        <c:ser>
          <c:idx val="0"/>
          <c:order val="0"/>
          <c:dPt>
            <c:idx val="0"/>
            <c:bubble3D val="0"/>
            <c:spPr>
              <a:solidFill>
                <a:srgbClr val="407B26"/>
              </a:solidFill>
              <a:ln w="19050">
                <a:solidFill>
                  <a:schemeClr val="lt1"/>
                </a:solidFill>
              </a:ln>
              <a:effectLst/>
            </c:spPr>
            <c:extLst xmlns:c16r2="http://schemas.microsoft.com/office/drawing/2015/06/chart">
              <c:ext xmlns:c16="http://schemas.microsoft.com/office/drawing/2014/chart" uri="{C3380CC4-5D6E-409C-BE32-E72D297353CC}">
                <c16:uniqueId val="{00000001-F9B3-429F-9C16-612BA8DFA1F5}"/>
              </c:ext>
            </c:extLst>
          </c:dPt>
          <c:dPt>
            <c:idx val="1"/>
            <c:bubble3D val="0"/>
            <c:spPr>
              <a:solidFill>
                <a:srgbClr val="A20000"/>
              </a:solidFill>
              <a:ln w="19050">
                <a:solidFill>
                  <a:schemeClr val="lt1"/>
                </a:solidFill>
              </a:ln>
              <a:effectLst/>
            </c:spPr>
            <c:extLst xmlns:c16r2="http://schemas.microsoft.com/office/drawing/2015/06/chart">
              <c:ext xmlns:c16="http://schemas.microsoft.com/office/drawing/2014/chart" uri="{C3380CC4-5D6E-409C-BE32-E72D297353CC}">
                <c16:uniqueId val="{00000003-F9B3-429F-9C16-612BA8DFA1F5}"/>
              </c:ext>
            </c:extLst>
          </c:dPt>
          <c:dPt>
            <c:idx val="2"/>
            <c:bubble3D val="0"/>
            <c:spPr>
              <a:solidFill>
                <a:srgbClr val="FF9999"/>
              </a:solidFill>
              <a:ln w="19050">
                <a:solidFill>
                  <a:schemeClr val="lt1"/>
                </a:solidFill>
              </a:ln>
              <a:effectLst/>
            </c:spPr>
            <c:extLst xmlns:c16r2="http://schemas.microsoft.com/office/drawing/2015/06/chart">
              <c:ext xmlns:c16="http://schemas.microsoft.com/office/drawing/2014/chart" uri="{C3380CC4-5D6E-409C-BE32-E72D297353CC}">
                <c16:uniqueId val="{00000005-F9B3-429F-9C16-612BA8DFA1F5}"/>
              </c:ext>
            </c:extLst>
          </c:dPt>
          <c:dPt>
            <c:idx val="3"/>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7-F9B3-429F-9C16-612BA8DFA1F5}"/>
              </c:ext>
            </c:extLst>
          </c:dPt>
          <c:dPt>
            <c:idx val="4"/>
            <c:bubble3D val="0"/>
            <c:spPr>
              <a:solidFill>
                <a:srgbClr val="AFABAB"/>
              </a:solidFill>
              <a:ln w="19050">
                <a:solidFill>
                  <a:schemeClr val="lt1"/>
                </a:solidFill>
              </a:ln>
              <a:effectLst/>
            </c:spPr>
            <c:extLst xmlns:c16r2="http://schemas.microsoft.com/office/drawing/2015/06/chart">
              <c:ext xmlns:c16="http://schemas.microsoft.com/office/drawing/2014/chart" uri="{C3380CC4-5D6E-409C-BE32-E72D297353CC}">
                <c16:uniqueId val="{00000009-F9B3-429F-9C16-612BA8DFA1F5}"/>
              </c:ext>
            </c:extLst>
          </c:dPt>
          <c:dPt>
            <c:idx val="5"/>
            <c:bubble3D val="0"/>
            <c:spPr>
              <a:solidFill>
                <a:srgbClr val="3366FF"/>
              </a:solidFill>
              <a:ln w="19050">
                <a:solidFill>
                  <a:schemeClr val="lt1"/>
                </a:solidFill>
              </a:ln>
              <a:effectLst/>
            </c:spPr>
            <c:extLst xmlns:c16r2="http://schemas.microsoft.com/office/drawing/2015/06/chart">
              <c:ext xmlns:c16="http://schemas.microsoft.com/office/drawing/2014/chart" uri="{C3380CC4-5D6E-409C-BE32-E72D297353CC}">
                <c16:uniqueId val="{0000000B-F9B3-429F-9C16-612BA8DFA1F5}"/>
              </c:ext>
            </c:extLst>
          </c:dPt>
          <c:dPt>
            <c:idx val="6"/>
            <c:bubble3D val="0"/>
            <c:spPr>
              <a:solidFill>
                <a:srgbClr val="FFCC66"/>
              </a:solidFill>
              <a:ln w="19050">
                <a:solidFill>
                  <a:schemeClr val="lt1"/>
                </a:solidFill>
              </a:ln>
              <a:effectLst/>
            </c:spPr>
            <c:extLst xmlns:c16r2="http://schemas.microsoft.com/office/drawing/2015/06/chart">
              <c:ext xmlns:c16="http://schemas.microsoft.com/office/drawing/2014/chart" uri="{C3380CC4-5D6E-409C-BE32-E72D297353CC}">
                <c16:uniqueId val="{0000000D-F9B3-429F-9C16-612BA8DFA1F5}"/>
              </c:ext>
            </c:extLst>
          </c:dPt>
          <c:dPt>
            <c:idx val="7"/>
            <c:bubble3D val="0"/>
            <c:spPr>
              <a:solidFill>
                <a:srgbClr val="FFCC00"/>
              </a:solidFill>
              <a:ln w="19050">
                <a:solidFill>
                  <a:schemeClr val="lt1"/>
                </a:solidFill>
              </a:ln>
              <a:effectLst/>
            </c:spPr>
            <c:extLst xmlns:c16r2="http://schemas.microsoft.com/office/drawing/2015/06/chart">
              <c:ext xmlns:c16="http://schemas.microsoft.com/office/drawing/2014/chart" uri="{C3380CC4-5D6E-409C-BE32-E72D297353CC}">
                <c16:uniqueId val="{0000000F-F9B3-429F-9C16-612BA8DFA1F5}"/>
              </c:ext>
            </c:extLst>
          </c:dPt>
          <c:dPt>
            <c:idx val="8"/>
            <c:bubble3D val="0"/>
            <c:spPr>
              <a:solidFill>
                <a:srgbClr val="FFCC99"/>
              </a:solidFill>
              <a:ln w="19050">
                <a:solidFill>
                  <a:schemeClr val="lt1"/>
                </a:solidFill>
              </a:ln>
              <a:effectLst/>
            </c:spPr>
            <c:extLst xmlns:c16r2="http://schemas.microsoft.com/office/drawing/2015/06/chart">
              <c:ext xmlns:c16="http://schemas.microsoft.com/office/drawing/2014/chart" uri="{C3380CC4-5D6E-409C-BE32-E72D297353CC}">
                <c16:uniqueId val="{00000011-F9B3-429F-9C16-612BA8DFA1F5}"/>
              </c:ext>
            </c:extLst>
          </c:dPt>
          <c:dPt>
            <c:idx val="9"/>
            <c:bubble3D val="0"/>
            <c:spPr>
              <a:solidFill>
                <a:srgbClr val="CBD9E4"/>
              </a:solidFill>
              <a:ln w="19050">
                <a:solidFill>
                  <a:schemeClr val="lt1"/>
                </a:solidFill>
              </a:ln>
              <a:effectLst/>
            </c:spPr>
            <c:extLst xmlns:c16r2="http://schemas.microsoft.com/office/drawing/2015/06/chart">
              <c:ext xmlns:c16="http://schemas.microsoft.com/office/drawing/2014/chart" uri="{C3380CC4-5D6E-409C-BE32-E72D297353CC}">
                <c16:uniqueId val="{00000013-F9B3-429F-9C16-612BA8DFA1F5}"/>
              </c:ext>
            </c:extLst>
          </c:dPt>
          <c:dLbls>
            <c:dLbl>
              <c:idx val="0"/>
              <c:layout>
                <c:manualLayout>
                  <c:x val="-0.10818424123979477"/>
                  <c:y val="0.1006519383477395"/>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9B3-429F-9C16-612BA8DFA1F5}"/>
                </c:ext>
              </c:extLst>
            </c:dLbl>
            <c:dLbl>
              <c:idx val="4"/>
              <c:layout>
                <c:manualLayout>
                  <c:x val="3.7823288118708142E-3"/>
                  <c:y val="-0.21154944397493075"/>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F9B3-429F-9C16-612BA8DFA1F5}"/>
                </c:ext>
              </c:extLst>
            </c:dLbl>
            <c:dLbl>
              <c:idx val="5"/>
              <c:layout>
                <c:manualLayout>
                  <c:x val="0.12813174640439234"/>
                  <c:y val="1.176585027069085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F9B3-429F-9C16-612BA8DFA1F5}"/>
                </c:ext>
              </c:extLst>
            </c:dLbl>
            <c:dLbl>
              <c:idx val="6"/>
              <c:layout>
                <c:manualLayout>
                  <c:x val="-5.3807346363378113E-3"/>
                  <c:y val="1.036506664770017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F9B3-429F-9C16-612BA8DFA1F5}"/>
                </c:ext>
              </c:extLst>
            </c:dLbl>
            <c:dLbl>
              <c:idx val="7"/>
              <c:layout>
                <c:manualLayout>
                  <c:x val="2.4440088707250944E-2"/>
                  <c:y val="-2.017604322686994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F9B3-429F-9C16-612BA8DFA1F5}"/>
                </c:ext>
              </c:extLst>
            </c:dLbl>
            <c:dLbl>
              <c:idx val="8"/>
              <c:layout>
                <c:manualLayout>
                  <c:x val="3.0061123509382563E-2"/>
                  <c:y val="0.12323548854061198"/>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F9B3-429F-9C16-612BA8DFA1F5}"/>
                </c:ext>
              </c:extLst>
            </c:dLbl>
            <c:dLbl>
              <c:idx val="9"/>
              <c:layout>
                <c:manualLayout>
                  <c:x val="1.9498561981053897E-4"/>
                  <c:y val="-2.0503947401450937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F9B3-429F-9C16-612BA8DFA1F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Neurial grotesk" panose="00000500000000000000" pitchFamily="50"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'[2024 Excel Dashboard - CM only.xlsx]Sheet4'!$A$4:$A$13</c:f>
              <c:strCache>
                <c:ptCount val="10"/>
                <c:pt idx="0">
                  <c:v>Bioenergy</c:v>
                </c:pt>
                <c:pt idx="1">
                  <c:v>Geothermal</c:v>
                </c:pt>
                <c:pt idx="2">
                  <c:v>Heat pumps &amp; e-boilers</c:v>
                </c:pt>
                <c:pt idx="3">
                  <c:v>Solar thermal</c:v>
                </c:pt>
                <c:pt idx="4">
                  <c:v>Coal, oil &amp; peat</c:v>
                </c:pt>
                <c:pt idx="5">
                  <c:v>Natural gas</c:v>
                </c:pt>
                <c:pt idx="6">
                  <c:v>Waste (flue gas condensing)</c:v>
                </c:pt>
                <c:pt idx="7">
                  <c:v>Waste heat (industry &amp; tertiary)</c:v>
                </c:pt>
                <c:pt idx="8">
                  <c:v>Waste heat (non-bio waste)</c:v>
                </c:pt>
                <c:pt idx="9">
                  <c:v>Other</c:v>
                </c:pt>
              </c:strCache>
            </c:strRef>
          </c:cat>
          <c:val>
            <c:numRef>
              <c:f>'[2024 Excel Dashboard - CM only.xlsx]Sheet4'!$W$4:$W$13</c:f>
              <c:numCache>
                <c:formatCode>0.0%</c:formatCode>
                <c:ptCount val="10"/>
                <c:pt idx="0">
                  <c:v>0.3440704925846701</c:v>
                </c:pt>
                <c:pt idx="1">
                  <c:v>2.514623472484279E-2</c:v>
                </c:pt>
                <c:pt idx="2">
                  <c:v>1.9146412765435272E-2</c:v>
                </c:pt>
                <c:pt idx="3">
                  <c:v>1.7445048425738206E-3</c:v>
                </c:pt>
                <c:pt idx="4">
                  <c:v>0.24341531016252765</c:v>
                </c:pt>
                <c:pt idx="5">
                  <c:v>0.26391678405987068</c:v>
                </c:pt>
                <c:pt idx="6">
                  <c:v>1.7611527182180751E-2</c:v>
                </c:pt>
                <c:pt idx="7">
                  <c:v>1.8366291972583774E-2</c:v>
                </c:pt>
                <c:pt idx="8">
                  <c:v>6.4390521535268253E-2</c:v>
                </c:pt>
                <c:pt idx="9">
                  <c:v>2.1919201700469756E-3</c:v>
                </c:pt>
              </c:numCache>
            </c:numRef>
          </c:val>
          <c:extLst xmlns:c16r2="http://schemas.microsoft.com/office/drawing/2015/06/chart">
            <c:ext xmlns:c16="http://schemas.microsoft.com/office/drawing/2014/chart" uri="{C3380CC4-5D6E-409C-BE32-E72D297353CC}">
              <c16:uniqueId val="{00000014-F9B3-429F-9C16-612BA8DFA1F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eurial grotesk" panose="00000500000000000000" pitchFamily="50"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sz="1400" b="1" i="0" u="none" strike="noStrike" kern="1200" spc="0" baseline="0">
                <a:solidFill>
                  <a:schemeClr val="bg1"/>
                </a:solidFill>
                <a:latin typeface="Neurial grotesk" panose="00000500000000000000" pitchFamily="50" charset="0"/>
              </a:defRPr>
            </a:pPr>
            <a:r>
              <a:rPr lang="en-GB" sz="1800" b="1" i="0" u="none" strike="noStrike" kern="1200" cap="none" spc="0" baseline="0">
                <a:solidFill>
                  <a:schemeClr val="bg1"/>
                </a:solidFill>
                <a:uFillTx/>
                <a:latin typeface="Neurial grotesk" panose="00000500000000000000" pitchFamily="50" charset="0"/>
              </a:rPr>
              <a:t>Additional households connected to </a:t>
            </a:r>
            <a:r>
              <a:rPr lang="en-GB" sz="1800" b="0" i="0" u="none" strike="noStrike" kern="1200" cap="none" spc="0" baseline="0">
                <a:solidFill>
                  <a:schemeClr val="bg1"/>
                </a:solidFill>
                <a:uFillTx/>
                <a:latin typeface="Neurial grotesk" panose="00000500000000000000" pitchFamily="50" charset="0"/>
              </a:rPr>
              <a:t>district</a:t>
            </a:r>
            <a:r>
              <a:rPr lang="en-GB" sz="1800" b="1" i="0" u="none" strike="noStrike" kern="1200" cap="none" spc="0" baseline="0">
                <a:solidFill>
                  <a:schemeClr val="bg1"/>
                </a:solidFill>
                <a:uFillTx/>
                <a:latin typeface="Neurial grotesk" panose="00000500000000000000" pitchFamily="50" charset="0"/>
              </a:rPr>
              <a:t> heat for selected markets by 2030</a:t>
            </a:r>
          </a:p>
        </c:rich>
      </c:tx>
      <c:layout>
        <c:manualLayout>
          <c:xMode val="edge"/>
          <c:yMode val="edge"/>
          <c:x val="0.13264645669291339"/>
          <c:y val="1.1421401716677307E-2"/>
        </c:manualLayout>
      </c:layout>
      <c:overlay val="0"/>
      <c:spPr>
        <a:noFill/>
        <a:ln>
          <a:noFill/>
        </a:ln>
      </c:spPr>
    </c:title>
    <c:autoTitleDeleted val="0"/>
    <c:plotArea>
      <c:layout>
        <c:manualLayout>
          <c:layoutTarget val="inner"/>
          <c:xMode val="edge"/>
          <c:yMode val="edge"/>
          <c:x val="9.4044871103440841E-2"/>
          <c:y val="0.14011345891890095"/>
          <c:w val="0.90801228650766486"/>
          <c:h val="0.76894232366523807"/>
        </c:manualLayout>
      </c:layout>
      <c:barChart>
        <c:barDir val="col"/>
        <c:grouping val="clustered"/>
        <c:varyColors val="0"/>
        <c:ser>
          <c:idx val="0"/>
          <c:order val="0"/>
          <c:tx>
            <c:strRef>
              <c:f>Sheet1!$B$1</c:f>
              <c:strCache>
                <c:ptCount val="1"/>
                <c:pt idx="0">
                  <c:v> Expected new households connected  by 2030 </c:v>
                </c:pt>
              </c:strCache>
            </c:strRef>
          </c:tx>
          <c:spPr>
            <a:solidFill>
              <a:srgbClr val="CCFA5D"/>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200" b="1" i="0" u="none" strike="noStrike" kern="1200" baseline="0">
                    <a:solidFill>
                      <a:schemeClr val="bg1"/>
                    </a:solidFill>
                    <a:latin typeface="Neurial grotesk" panose="00000500000000000000" pitchFamily="50" charset="0"/>
                  </a:defRPr>
                </a:pPr>
                <a:endParaRPr lang="en-US"/>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Sheet1!$A$2:$A$9</c:f>
              <c:strCache>
                <c:ptCount val="8"/>
                <c:pt idx="0">
                  <c:v>France</c:v>
                </c:pt>
                <c:pt idx="1">
                  <c:v>Germany</c:v>
                </c:pt>
                <c:pt idx="2">
                  <c:v>Poland</c:v>
                </c:pt>
                <c:pt idx="3">
                  <c:v>UK </c:v>
                </c:pt>
                <c:pt idx="4">
                  <c:v>The Netherlands</c:v>
                </c:pt>
                <c:pt idx="5">
                  <c:v>Austria </c:v>
                </c:pt>
                <c:pt idx="6">
                  <c:v>Denmark</c:v>
                </c:pt>
                <c:pt idx="7">
                  <c:v>Czech Republic</c:v>
                </c:pt>
              </c:strCache>
            </c:strRef>
          </c:cat>
          <c:val>
            <c:numRef>
              <c:f>Sheet1!$B$2:$B$9</c:f>
              <c:numCache>
                <c:formatCode>" "* #,##0" ";"-"* #,##0" ";" "* "-"#" ";" "@" "</c:formatCode>
                <c:ptCount val="8"/>
                <c:pt idx="0">
                  <c:v>2800000</c:v>
                </c:pt>
                <c:pt idx="1">
                  <c:v>1800000</c:v>
                </c:pt>
                <c:pt idx="2">
                  <c:v>1500000</c:v>
                </c:pt>
                <c:pt idx="3">
                  <c:v>650000</c:v>
                </c:pt>
                <c:pt idx="4">
                  <c:v>500000</c:v>
                </c:pt>
                <c:pt idx="5">
                  <c:v>300000</c:v>
                </c:pt>
                <c:pt idx="6">
                  <c:v>220000</c:v>
                </c:pt>
                <c:pt idx="7">
                  <c:v>135605</c:v>
                </c:pt>
              </c:numCache>
            </c:numRef>
          </c:val>
          <c:extLst xmlns:c16r2="http://schemas.microsoft.com/office/drawing/2015/06/chart">
            <c:ext xmlns:c16="http://schemas.microsoft.com/office/drawing/2014/chart" uri="{C3380CC4-5D6E-409C-BE32-E72D297353CC}">
              <c16:uniqueId val="{00000000-074E-4C42-9052-0DE44A084EBD}"/>
            </c:ext>
          </c:extLst>
        </c:ser>
        <c:dLbls>
          <c:showLegendKey val="0"/>
          <c:showVal val="0"/>
          <c:showCatName val="0"/>
          <c:showSerName val="0"/>
          <c:showPercent val="0"/>
          <c:showBubbleSize val="0"/>
        </c:dLbls>
        <c:gapWidth val="219"/>
        <c:overlap val="-27"/>
        <c:axId val="927024128"/>
        <c:axId val="162627584"/>
      </c:barChart>
      <c:valAx>
        <c:axId val="162627584"/>
        <c:scaling>
          <c:orientation val="minMax"/>
        </c:scaling>
        <c:delete val="0"/>
        <c:axPos val="l"/>
        <c:majorGridlines>
          <c:spPr>
            <a:ln w="9528" cap="flat">
              <a:solidFill>
                <a:srgbClr val="D9D9D9"/>
              </a:solidFill>
              <a:prstDash val="solid"/>
              <a:round/>
            </a:ln>
          </c:spPr>
        </c:majorGridlines>
        <c:numFmt formatCode="&quot; &quot;* #,##0&quot; &quot;;&quot;-&quot;* #,##0&quot; &quot;;&quot; &quot;* &quot;-&quot;#&quot; &quot;;&quot; &quot;@&quot; &quot;"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200" b="1" i="0" u="none" strike="noStrike" kern="1200" baseline="0">
                <a:solidFill>
                  <a:schemeClr val="bg1"/>
                </a:solidFill>
                <a:latin typeface="Neue Haas Grotesk Text Pro" pitchFamily="34"/>
              </a:defRPr>
            </a:pPr>
            <a:endParaRPr lang="en-US"/>
          </a:p>
        </c:txPr>
        <c:crossAx val="927024128"/>
        <c:crosses val="autoZero"/>
        <c:crossBetween val="between"/>
      </c:valAx>
      <c:catAx>
        <c:axId val="927024128"/>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300" b="1" i="0" u="none" strike="noStrike" kern="1200" baseline="0">
                <a:solidFill>
                  <a:schemeClr val="bg1"/>
                </a:solidFill>
                <a:latin typeface="Neurial grotesk" panose="00000500000000000000" pitchFamily="50" charset="0"/>
              </a:defRPr>
            </a:pPr>
            <a:endParaRPr lang="en-US"/>
          </a:p>
        </c:txPr>
        <c:crossAx val="162627584"/>
        <c:crosses val="autoZero"/>
        <c:auto val="1"/>
        <c:lblAlgn val="ctr"/>
        <c:lblOffset val="100"/>
        <c:noMultiLvlLbl val="0"/>
      </c:catAx>
      <c:spPr>
        <a:noFill/>
        <a:ln>
          <a:noFill/>
        </a:ln>
      </c:spPr>
    </c:plotArea>
    <c:plotVisOnly val="1"/>
    <c:dispBlanksAs val="gap"/>
    <c:showDLblsOverMax val="0"/>
  </c:chart>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Aptos Narrow"/>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0D35C-E99E-4BB2-9818-496BFB039888}" type="datetimeFigureOut">
              <a:rPr lang="en-GB" smtClean="0"/>
              <a:t>20/06/2024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986E8-AFFA-4E97-A4CA-AB57B5B862F8}" type="slidenum">
              <a:rPr lang="en-GB" smtClean="0"/>
              <a:t>‹#›</a:t>
            </a:fld>
            <a:endParaRPr lang="en-GB"/>
          </a:p>
        </p:txBody>
      </p:sp>
    </p:spTree>
    <p:extLst>
      <p:ext uri="{BB962C8B-B14F-4D97-AF65-F5344CB8AC3E}">
        <p14:creationId xmlns:p14="http://schemas.microsoft.com/office/powerpoint/2010/main" val="183399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DH supplied 600 TWh of heat sales decreased because of a milder winter, warmer weather in general but also - measures taken to reduce consumption. The strong 'price signal' led consumers to pay attention to energy consumption. Nevertheless, this trend was countered with connection of new customers: + 5.5% on largest markets, over 77 million citizens connected across Europe.</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figure reflects better data for some countries, as well as an enlarged scope of our work – for instance, this year we included the 500 million British citizens served by DH, 190 000 km of distribution pipes, with some increases on key markets in particular France and Germany.</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are 19,000 networks across Europe, a figure which indicates better data for some markets and growth on many others: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Spain reported 22 new networks,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France, 48,</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Germany, 396,  </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Denmark, 1and, </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Sweden 10 to give you some examples.</a:t>
            </a:r>
          </a:p>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5</a:t>
            </a:fld>
            <a:endParaRPr lang="en-GB"/>
          </a:p>
        </p:txBody>
      </p:sp>
    </p:spTree>
    <p:extLst>
      <p:ext uri="{BB962C8B-B14F-4D97-AF65-F5344CB8AC3E}">
        <p14:creationId xmlns:p14="http://schemas.microsoft.com/office/powerpoint/2010/main" val="374546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conclude by saying that there are great ambitions fort the sector and the necessary tools to achieve them. Nonetheless, it is crucial to recognise the particular situation of individual countries. While some are well under way to achieving the goals set out, and are already using 4</a:t>
            </a:r>
            <a:r>
              <a:rPr lang="en-GB" baseline="30000" dirty="0"/>
              <a:t>th</a:t>
            </a:r>
            <a:r>
              <a:rPr lang="en-GB" dirty="0"/>
              <a:t> and 5</a:t>
            </a:r>
            <a:r>
              <a:rPr lang="en-GB" baseline="30000" dirty="0"/>
              <a:t>th</a:t>
            </a:r>
            <a:r>
              <a:rPr lang="en-GB" dirty="0"/>
              <a:t> generation technologies, others will require additional support in terms of investment and knowledge share to upgrade their existing </a:t>
            </a:r>
            <a:r>
              <a:rPr lang="en-GB"/>
              <a:t>systems.</a:t>
            </a:r>
          </a:p>
          <a:p>
            <a:r>
              <a:rPr lang="en-GB"/>
              <a:t>The </a:t>
            </a:r>
            <a:r>
              <a:rPr lang="en-GB" dirty="0"/>
              <a:t>decarbonisation of the sector is needed and can be achieved. However, work still needs to be done and all stakeholder be involved.</a:t>
            </a:r>
          </a:p>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20</a:t>
            </a:fld>
            <a:endParaRPr lang="en-GB"/>
          </a:p>
        </p:txBody>
      </p:sp>
    </p:spTree>
    <p:extLst>
      <p:ext uri="{BB962C8B-B14F-4D97-AF65-F5344CB8AC3E}">
        <p14:creationId xmlns:p14="http://schemas.microsoft.com/office/powerpoint/2010/main" val="275616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21</a:t>
            </a:fld>
            <a:endParaRPr lang="en-GB"/>
          </a:p>
        </p:txBody>
      </p:sp>
    </p:spTree>
    <p:extLst>
      <p:ext uri="{BB962C8B-B14F-4D97-AF65-F5344CB8AC3E}">
        <p14:creationId xmlns:p14="http://schemas.microsoft.com/office/powerpoint/2010/main" val="278862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So, how green and sustainable DH really is?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CHP - &gt; 2/3 of supply</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Compared to the previous year, share of natural gas went down in nearly all countries – or minus 1% as of the total mix.</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share of renewables grew by 0.2% in particular biomass, geothermal and solar. Solar thermal has seen a growth of over 13% of heat supply based on this source projects starting operation mostly in DK and Poland.</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Heat supplied from recovered waste heat from waste-to-energy increased from 6.1 to 6.4% supplying a little over 30,000 GWh in 2022.</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saw relative stability for other sources.</a:t>
            </a:r>
          </a:p>
          <a:p>
            <a:r>
              <a:rPr lang="en-GB" sz="1800" dirty="0">
                <a:effectLst/>
                <a:latin typeface="Aptos" panose="020B0004020202020204" pitchFamily="34" charset="0"/>
                <a:ea typeface="Aptos" panose="020B0004020202020204" pitchFamily="34" charset="0"/>
                <a:cs typeface="Times New Roman" panose="02020603050405020304" pitchFamily="18" charset="0"/>
              </a:rPr>
              <a:t>Total share of renewables is 39%. However, if we take waste heat into account, the share increases to 42.6% of the mix.</a:t>
            </a:r>
          </a:p>
          <a:p>
            <a:pPr algn="just">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The year in perspective: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Warmer weather (compared to previous year - 2021),</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Efficiency measures + conservation measures had impact on heat demand,</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2022 was the energy crisis year – rising prices for fuels</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Although DH proved very resilient. Truth is there was an emergency to deal with rising energy prices, with security of supply.</a:t>
            </a:r>
          </a:p>
          <a:p>
            <a:r>
              <a:rPr lang="en-GB" sz="1800" dirty="0">
                <a:effectLst/>
                <a:latin typeface="Aptos" panose="020B0004020202020204" pitchFamily="34" charset="0"/>
                <a:ea typeface="Aptos" panose="020B0004020202020204" pitchFamily="34" charset="0"/>
                <a:cs typeface="Times New Roman" panose="02020603050405020304" pitchFamily="18" charset="0"/>
              </a:rPr>
              <a:t>2022-2024: RES project up; not yet in data. Comparison of same countries year-to-year: in some countries data is better with more networks covered which also has an impact on the fuel mix.</a:t>
            </a:r>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6</a:t>
            </a:fld>
            <a:endParaRPr lang="en-GB"/>
          </a:p>
        </p:txBody>
      </p:sp>
    </p:spTree>
    <p:extLst>
      <p:ext uri="{BB962C8B-B14F-4D97-AF65-F5344CB8AC3E}">
        <p14:creationId xmlns:p14="http://schemas.microsoft.com/office/powerpoint/2010/main" val="123738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DHC decarbonisation roadmaps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Increasing role of waste heat, new urban heat sources, geothermal and solar heat.  </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large heat pumps are to play central role to valorise strategic heat sources. </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renewed interest in Geothermal, with initiatives across Europe, a project started operation recently in Hungary, there has been also many projects with shallow geothermal</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solar is also expected to grow in suitable locations and is an excellent solution to diversify complement the fuel mix.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 recent Aalborg study foresaw 20 TWh solar in DH by 2030.</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Waste heat, all countries plan to increase its share: in Germany alone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Prognos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study forecasts 11 TWh of waste heat recovered in DH system by 2030.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see in Finland, Denmark Sweden rising interest with sector coupling and projects related to data centres or hydrogen.</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wave of investments we have seen recently is projected to continue; they indicate the trajectory for years to come.</a:t>
            </a:r>
          </a:p>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7</a:t>
            </a:fld>
            <a:endParaRPr lang="en-GB"/>
          </a:p>
        </p:txBody>
      </p:sp>
    </p:spTree>
    <p:extLst>
      <p:ext uri="{BB962C8B-B14F-4D97-AF65-F5344CB8AC3E}">
        <p14:creationId xmlns:p14="http://schemas.microsoft.com/office/powerpoint/2010/main" val="60105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District heating and cooling networks are the only energy infrastructure enabling the utilisation of waste heat, hence we call for the support of DHC network developments.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Enable local heating and cooling plans with a public registry of decarbonised heat sources.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Identify best practices for business models derived from real projects, spread know-how and good practices, facilitate communication and provide training to stakeholders.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Require the mandatory development of de-risking instruments for clean heat projects and create incentives for sector integration.</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Encourage the building of new data centres in areas with available DHC network nearby.</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Data centres are located in most major cities and can provide buildings with local sustainable heat via DHC networks. This has been operational and a reality in EU cities for years.</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Waste heat represents 3.6% of total district heat deliveries for 2022, including the share of heat recovered from the industrial and service sectors and flue-gas condensing. This share is highly conservative, as some countries do not report the use of waste heat in district heating.</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share of heat recovered from non-biodegradable municipal wastes in waste-to-energy plants represents 6.4% of the total fuel mix. The highest shares of waste heat are found in markets where district heating is well established, and where both heat planning and/or taxation schemes provide a favourable context for these projects.</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is a vast untapped potential for waste heat in Europe. A recent paper21 found waste heat from power generation, industrial and waste-to-energy installations amount to 2,860 TWh/y in the EU, almost equivalent to the region’s total energy demand for space and water heating in residential and service buildings.</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Data centres are a promising new source of waste heat for district heating. Many projects have materialised over the last five years across Europe.</a:t>
            </a:r>
          </a:p>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11</a:t>
            </a:fld>
            <a:endParaRPr lang="en-GB"/>
          </a:p>
        </p:txBody>
      </p:sp>
    </p:spTree>
    <p:extLst>
      <p:ext uri="{BB962C8B-B14F-4D97-AF65-F5344CB8AC3E}">
        <p14:creationId xmlns:p14="http://schemas.microsoft.com/office/powerpoint/2010/main" val="367012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New sectoral targets for renewables &amp; waste heat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in buildings, industry, heating and cooling and DHC </a:t>
            </a:r>
          </a:p>
          <a:p>
            <a:pPr marL="342900" lvl="0" indent="-342900" algn="just">
              <a:lnSpc>
                <a:spcPct val="115000"/>
              </a:lnSpc>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 new definition of “efficient District and cooling networks”</a:t>
            </a:r>
          </a:p>
          <a:p>
            <a:pPr marL="342900" lvl="0" indent="-342900" algn="just">
              <a:lnSpc>
                <a:spcPct val="115000"/>
              </a:lnSpc>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With a fossil-free target by 2050 with a gradual increase of renewables and waste heat </a:t>
            </a:r>
          </a:p>
          <a:p>
            <a:pPr marL="342900" lvl="0" indent="-342900" algn="just">
              <a:lnSpc>
                <a:spcPct val="115000"/>
              </a:lnSpc>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Coordination framework between actors to foster recovery </a:t>
            </a:r>
          </a:p>
          <a:p>
            <a:pPr marL="342900" lvl="0" indent="-342900" algn="just">
              <a:lnSpc>
                <a:spcPct val="115000"/>
              </a:lnSpc>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Mandatory waste heat recovery for data centres above 1MW</a:t>
            </a:r>
          </a:p>
          <a:p>
            <a:pPr marL="342900" lvl="0" indent="-342900" algn="just">
              <a:lnSpc>
                <a:spcPct val="115000"/>
              </a:lnSpc>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EU Member States to develop risk-mitigation frameworks for renewables &amp; waste heat</a:t>
            </a:r>
          </a:p>
          <a:p>
            <a:pPr marL="342900" lvl="0" indent="-342900" algn="just">
              <a:lnSpc>
                <a:spcPct val="115000"/>
              </a:lnSpc>
              <a:spcAft>
                <a:spcPts val="800"/>
              </a:spcAft>
              <a:buFont typeface="Symbol" panose="05050102010706020507" pitchFamily="18"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Municipal heating and cooling planning for cities above 45.000 inhabitants.</a:t>
            </a:r>
          </a:p>
          <a:p>
            <a:r>
              <a:rPr lang="en-GB" sz="1200" b="1" dirty="0">
                <a:effectLst/>
                <a:latin typeface="Aptos" panose="020B0004020202020204" pitchFamily="34" charset="0"/>
                <a:ea typeface="Aptos" panose="020B0004020202020204" pitchFamily="34" charset="0"/>
                <a:cs typeface="Times New Roman" panose="02020603050405020304" pitchFamily="18" charset="0"/>
              </a:rPr>
              <a:t>The objectives are clear but, how do we achieve them?</a:t>
            </a:r>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13</a:t>
            </a:fld>
            <a:endParaRPr lang="en-GB"/>
          </a:p>
        </p:txBody>
      </p:sp>
    </p:spTree>
    <p:extLst>
      <p:ext uri="{BB962C8B-B14F-4D97-AF65-F5344CB8AC3E}">
        <p14:creationId xmlns:p14="http://schemas.microsoft.com/office/powerpoint/2010/main" val="189044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To succeed, the European buildings and DHC sector must embark on a deep transformation, which will require major investment and appropriate regulatory frameworks at national and EU level. The success of this transformation relies on the four key pillars: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Making EU buildings “low-temperature ready” and DHC compatible,</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Boosting the use of clean and renewable heat sources in buildings,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Supporting the buildout, modernisation and expansion of DHC infrastructures,</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Unlocking the sector’s contribution to system balancing and demand response.</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Our recommendations are:</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Apply a district approach to building renovations and energy performance assessments,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Deliver a meaningful carbon price for heat used in buildings,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Adopt a zonal repartition of clean heat incentives for consumers, in line with the results of local heating and cooling plans,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Require the mandatory development of de-risking instruments for clean and renewable heat projects,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Establish aggregated financing instruments for clean heat, from impact assessment to project delivery,</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Simplify and accelerate state aid procedures for clean heat projects,</a:t>
            </a:r>
          </a:p>
          <a:p>
            <a:pPr marL="342900" lvl="0" indent="-342900" algn="just">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Unlock synergies between electricity and thermal infrastructures,</a:t>
            </a: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Develop a robust, comprehensive 2040 framework</a:t>
            </a:r>
          </a:p>
          <a:p>
            <a:pPr marL="0" lvl="0" indent="0" algn="just">
              <a:lnSpc>
                <a:spcPct val="115000"/>
              </a:lnSpc>
              <a:buFont typeface="Symbol" panose="05050102010706020507" pitchFamily="18" charset="2"/>
              <a:buNone/>
            </a:pPr>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14</a:t>
            </a:fld>
            <a:endParaRPr lang="en-GB"/>
          </a:p>
        </p:txBody>
      </p:sp>
    </p:spTree>
    <p:extLst>
      <p:ext uri="{BB962C8B-B14F-4D97-AF65-F5344CB8AC3E}">
        <p14:creationId xmlns:p14="http://schemas.microsoft.com/office/powerpoint/2010/main" val="3661416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Heating and cooling supply:</a:t>
            </a:r>
            <a:br>
              <a:rPr lang="en-GB" dirty="0"/>
            </a:br>
            <a:r>
              <a:rPr lang="en-GB" dirty="0"/>
              <a:t>1. to ensure more efficient consumption of primary energy and to increase the share of renewable energy in</a:t>
            </a:r>
            <a:br>
              <a:rPr lang="en-GB" dirty="0"/>
            </a:br>
            <a:r>
              <a:rPr lang="en-GB" dirty="0"/>
              <a:t>heating and cooling supply going into the network, an efficient district heating and cooling system shall meet the</a:t>
            </a:r>
            <a:br>
              <a:rPr lang="en-GB" dirty="0"/>
            </a:br>
            <a:r>
              <a:rPr lang="en-GB" dirty="0"/>
              <a:t>following criteria:</a:t>
            </a:r>
            <a:br>
              <a:rPr lang="en-GB" dirty="0"/>
            </a:br>
            <a:r>
              <a:rPr lang="en-GB" dirty="0"/>
              <a:t>(a) until 31 December 2027, a system using at least 50 % renewable energy, 50 % waste heat, 75 % cogenerated heat or</a:t>
            </a:r>
            <a:br>
              <a:rPr lang="en-GB" dirty="0"/>
            </a:br>
            <a:r>
              <a:rPr lang="en-GB" dirty="0"/>
              <a:t>50 % of a combination of such energy and heat;</a:t>
            </a:r>
            <a:br>
              <a:rPr lang="en-GB" dirty="0"/>
            </a:br>
            <a:r>
              <a:rPr lang="en-GB" dirty="0"/>
              <a:t>(b) from 1 January 2028, a system using at least 50 % renewable energy, 50 % waste heat, 50 % renewable energy and</a:t>
            </a:r>
            <a:br>
              <a:rPr lang="en-GB" dirty="0"/>
            </a:br>
            <a:r>
              <a:rPr lang="en-GB" dirty="0"/>
              <a:t>waste heat, 80 % of high-efficiency cogenerated heat or at least a combination of such thermal energy going into the</a:t>
            </a:r>
            <a:br>
              <a:rPr lang="en-GB" dirty="0"/>
            </a:br>
            <a:r>
              <a:rPr lang="en-GB" dirty="0"/>
              <a:t>network where the share of renewable energy is at least 5 % and the total share of renewable energy, waste heat or</a:t>
            </a:r>
            <a:br>
              <a:rPr lang="en-GB" dirty="0"/>
            </a:br>
            <a:r>
              <a:rPr lang="en-GB" dirty="0"/>
              <a:t>high-efficiency cogenerated heat is at least 50 %;</a:t>
            </a:r>
            <a:br>
              <a:rPr lang="en-GB" dirty="0"/>
            </a:br>
            <a:r>
              <a:rPr lang="en-GB" dirty="0"/>
              <a:t>(c) from 1 January 2035, a system using at least 50 % renewable energy, 50 % waste heat or 50 % renewable energy and</a:t>
            </a:r>
            <a:br>
              <a:rPr lang="en-GB" dirty="0"/>
            </a:br>
            <a:r>
              <a:rPr lang="en-GB" dirty="0"/>
              <a:t>waste heat, or a system where the total share of renewable energy, waste heat or high-efficiency cogenerated heat is at</a:t>
            </a:r>
            <a:br>
              <a:rPr lang="en-GB" dirty="0"/>
            </a:br>
            <a:r>
              <a:rPr lang="en-GB" dirty="0"/>
              <a:t>least 80 % and in addition the total share of renewable energy or waste heat is at least 35 %;</a:t>
            </a:r>
            <a:br>
              <a:rPr lang="en-GB" dirty="0"/>
            </a:br>
            <a:r>
              <a:rPr lang="en-GB" dirty="0"/>
              <a:t>(d) from 1 January 2040, a system using at least 75 % renewable energy, 75 % waste heat or 75 % renewable energy and</a:t>
            </a:r>
            <a:br>
              <a:rPr lang="en-GB" dirty="0"/>
            </a:br>
            <a:r>
              <a:rPr lang="en-GB" dirty="0"/>
              <a:t>waste heat, or a system using at least 95 % renewable energy, waste heat and high-efficiency cogenerated heat and in</a:t>
            </a:r>
            <a:br>
              <a:rPr lang="en-GB" dirty="0"/>
            </a:br>
            <a:r>
              <a:rPr lang="en-GB" dirty="0"/>
              <a:t>addition the total share of renewable energy or waste heat is at least 35 %;</a:t>
            </a:r>
            <a:br>
              <a:rPr lang="en-GB" dirty="0"/>
            </a:br>
            <a:r>
              <a:rPr lang="en-GB" dirty="0"/>
              <a:t>(e) from 1 January 2045, a system using at least 75 % renewable energy, 75 % waste heat or 75 % renewable energy and</a:t>
            </a:r>
            <a:br>
              <a:rPr lang="en-GB" dirty="0"/>
            </a:br>
            <a:r>
              <a:rPr lang="en-GB" dirty="0"/>
              <a:t>waste heat;</a:t>
            </a:r>
            <a:br>
              <a:rPr lang="en-GB" dirty="0"/>
            </a:br>
            <a:r>
              <a:rPr lang="en-GB" dirty="0"/>
              <a:t>(f) from 1 January 2050, a system using only renewable energy, only waste heat, or only a combination of renewable</a:t>
            </a:r>
            <a:br>
              <a:rPr lang="en-GB" dirty="0"/>
            </a:br>
            <a:r>
              <a:rPr lang="en-GB" dirty="0"/>
              <a:t>energy and waste heat.</a:t>
            </a:r>
            <a:br>
              <a:rPr lang="en-GB" dirty="0"/>
            </a:br>
            <a:r>
              <a:rPr lang="en-GB" dirty="0"/>
              <a:t>2. Member States may also choose, as an alternative to the criteria set out in paragraph 1 of this Article, sustainability</a:t>
            </a:r>
            <a:br>
              <a:rPr lang="en-GB" dirty="0"/>
            </a:br>
            <a:r>
              <a:rPr lang="en-GB" dirty="0"/>
              <a:t>performance criteria based on the amount of GHG emissions from the district heating and cooling system per unit of heat</a:t>
            </a:r>
            <a:br>
              <a:rPr lang="en-GB" dirty="0"/>
            </a:br>
            <a:r>
              <a:rPr lang="en-GB" dirty="0"/>
              <a:t>or cold delivered to the customers, taking into consideration measures implemented to fulfil the obligation pursuant to</a:t>
            </a:r>
            <a:br>
              <a:rPr lang="en-GB" dirty="0"/>
            </a:br>
            <a:r>
              <a:rPr lang="en-GB" dirty="0"/>
              <a:t>Article 24(4) of Directive (EU) 2018/2001. When choosing those criteria, an efficient district heating and cooling system</a:t>
            </a:r>
            <a:br>
              <a:rPr lang="en-GB" dirty="0"/>
            </a:br>
            <a:r>
              <a:rPr lang="en-GB" dirty="0"/>
              <a:t>shall have the following maximum amount of GHG emissions per unit of heat or cold delivered to the customers:</a:t>
            </a:r>
            <a:br>
              <a:rPr lang="en-GB" dirty="0"/>
            </a:br>
            <a:r>
              <a:rPr lang="en-GB" dirty="0"/>
              <a:t>(a) until 31 December 2025: 200 grams/kWh;</a:t>
            </a:r>
            <a:br>
              <a:rPr lang="en-GB" dirty="0"/>
            </a:br>
            <a:r>
              <a:rPr lang="en-GB" dirty="0"/>
              <a:t>(b) from 1 January 2026: 150 grams/kWh;</a:t>
            </a:r>
            <a:br>
              <a:rPr lang="en-GB" dirty="0"/>
            </a:br>
            <a:r>
              <a:rPr lang="en-GB" dirty="0"/>
              <a:t>(c) from 1 January 2035: 100 grams/kWh;</a:t>
            </a:r>
            <a:br>
              <a:rPr lang="en-GB" dirty="0"/>
            </a:br>
            <a:r>
              <a:rPr lang="en-GB" dirty="0"/>
              <a:t>(d) from 1 January 2045: 50 grams/kWh;</a:t>
            </a:r>
            <a:br>
              <a:rPr lang="en-GB" dirty="0"/>
            </a:br>
            <a:r>
              <a:rPr lang="en-GB" dirty="0"/>
              <a:t>(e) from 1 January 2050: 0 grams/kWh</a:t>
            </a:r>
          </a:p>
          <a:p>
            <a:r>
              <a:rPr lang="en-GB" sz="1600" b="1" dirty="0"/>
              <a:t>A gradual transition to a 100% green supply</a:t>
            </a:r>
          </a:p>
        </p:txBody>
      </p:sp>
      <p:sp>
        <p:nvSpPr>
          <p:cNvPr id="4" name="Slide Number Placeholder 3"/>
          <p:cNvSpPr>
            <a:spLocks noGrp="1"/>
          </p:cNvSpPr>
          <p:nvPr>
            <p:ph type="sldNum" sz="quarter" idx="5"/>
          </p:nvPr>
        </p:nvSpPr>
        <p:spPr/>
        <p:txBody>
          <a:bodyPr/>
          <a:lstStyle/>
          <a:p>
            <a:fld id="{219986E8-AFFA-4E97-A4CA-AB57B5B862F8}" type="slidenum">
              <a:rPr lang="en-GB" smtClean="0"/>
              <a:t>15</a:t>
            </a:fld>
            <a:endParaRPr lang="en-GB"/>
          </a:p>
        </p:txBody>
      </p:sp>
    </p:spTree>
    <p:extLst>
      <p:ext uri="{BB962C8B-B14F-4D97-AF65-F5344CB8AC3E}">
        <p14:creationId xmlns:p14="http://schemas.microsoft.com/office/powerpoint/2010/main" val="127553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Following European elections in June 2024, a new EU mandate will take the driver’s seat to pursue the Green Deal agenda, and address some of the most pressing concerns brought by the recent energy crisis: competitiveness, energy security, and affordability. Heating and cooling decarbonisation is at the core of this equation.</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May 15th, 15 EU countries (Latvia, Austria, Cyprus, Denmark, Estonia, France, Ireland, Greece, Lithuania, Luxembourg, Malta, Portugal, Slovakia, Slovenia and Spain) joined forces in a non-paper calling on the European Commission to increase decarbonisation efforts in the heating and cooling sector and realise the immense potential of district energy systems to reach the EU's 2040 energy and climate ambitions.</a:t>
            </a:r>
          </a:p>
          <a:p>
            <a:endParaRPr lang="en-GB" dirty="0"/>
          </a:p>
        </p:txBody>
      </p:sp>
      <p:sp>
        <p:nvSpPr>
          <p:cNvPr id="4" name="Slide Number Placeholder 3"/>
          <p:cNvSpPr>
            <a:spLocks noGrp="1"/>
          </p:cNvSpPr>
          <p:nvPr>
            <p:ph type="sldNum" sz="quarter" idx="5"/>
          </p:nvPr>
        </p:nvSpPr>
        <p:spPr/>
        <p:txBody>
          <a:bodyPr/>
          <a:lstStyle/>
          <a:p>
            <a:fld id="{219986E8-AFFA-4E97-A4CA-AB57B5B862F8}" type="slidenum">
              <a:rPr lang="en-GB" smtClean="0"/>
              <a:t>16</a:t>
            </a:fld>
            <a:endParaRPr lang="en-GB"/>
          </a:p>
        </p:txBody>
      </p:sp>
    </p:spTree>
    <p:extLst>
      <p:ext uri="{BB962C8B-B14F-4D97-AF65-F5344CB8AC3E}">
        <p14:creationId xmlns:p14="http://schemas.microsoft.com/office/powerpoint/2010/main" val="342511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decarbonisation journey is one that requires leadership and agency. All stakeholders must take responsibility. Crucially, as DHC is a local solution, local municipalities must engage with this journey, supported by the national government and the EU where applicable.</a:t>
            </a:r>
          </a:p>
        </p:txBody>
      </p:sp>
      <p:sp>
        <p:nvSpPr>
          <p:cNvPr id="4" name="Slide Number Placeholder 3"/>
          <p:cNvSpPr>
            <a:spLocks noGrp="1"/>
          </p:cNvSpPr>
          <p:nvPr>
            <p:ph type="sldNum" sz="quarter" idx="5"/>
          </p:nvPr>
        </p:nvSpPr>
        <p:spPr/>
        <p:txBody>
          <a:bodyPr/>
          <a:lstStyle/>
          <a:p>
            <a:fld id="{219986E8-AFFA-4E97-A4CA-AB57B5B862F8}" type="slidenum">
              <a:rPr lang="en-GB" smtClean="0"/>
              <a:t>17</a:t>
            </a:fld>
            <a:endParaRPr lang="en-GB"/>
          </a:p>
        </p:txBody>
      </p:sp>
    </p:spTree>
    <p:extLst>
      <p:ext uri="{BB962C8B-B14F-4D97-AF65-F5344CB8AC3E}">
        <p14:creationId xmlns:p14="http://schemas.microsoft.com/office/powerpoint/2010/main" val="175220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7200" b="0" i="0">
                <a:solidFill>
                  <a:srgbClr val="03534E"/>
                </a:solidFill>
                <a:latin typeface="Tahoma"/>
                <a:cs typeface="Tahoma"/>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7200" b="0" i="0">
                <a:solidFill>
                  <a:srgbClr val="03534E"/>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866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3534E"/>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7200" b="0" i="0">
                <a:solidFill>
                  <a:srgbClr val="03534E"/>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7813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3534E"/>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4453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3534E"/>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826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493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3534E"/>
          </a:solidFill>
        </p:spPr>
        <p:txBody>
          <a:bodyPr wrap="square" lIns="0" tIns="0" rIns="0" bIns="0" rtlCol="0"/>
          <a:lstStyle/>
          <a:p>
            <a:endParaRPr/>
          </a:p>
        </p:txBody>
      </p:sp>
      <p:sp>
        <p:nvSpPr>
          <p:cNvPr id="2" name="Holder 2"/>
          <p:cNvSpPr>
            <a:spLocks noGrp="1"/>
          </p:cNvSpPr>
          <p:nvPr>
            <p:ph type="title"/>
          </p:nvPr>
        </p:nvSpPr>
        <p:spPr>
          <a:xfrm>
            <a:off x="9675183" y="2472333"/>
            <a:ext cx="7405369" cy="3740150"/>
          </a:xfrm>
          <a:prstGeom prst="rect">
            <a:avLst/>
          </a:prstGeom>
        </p:spPr>
        <p:txBody>
          <a:bodyPr wrap="square" lIns="0" tIns="0" rIns="0" bIns="0">
            <a:spAutoFit/>
          </a:bodyPr>
          <a:lstStyle>
            <a:lvl1pPr>
              <a:defRPr sz="7200" b="0" i="0">
                <a:solidFill>
                  <a:srgbClr val="03534E"/>
                </a:solidFill>
                <a:latin typeface="Tahoma"/>
                <a:cs typeface="Tahoma"/>
              </a:defRPr>
            </a:lvl1pPr>
          </a:lstStyle>
          <a:p>
            <a:endParaRPr/>
          </a:p>
        </p:txBody>
      </p:sp>
      <p:sp>
        <p:nvSpPr>
          <p:cNvPr id="3" name="Holder 3"/>
          <p:cNvSpPr>
            <a:spLocks noGrp="1"/>
          </p:cNvSpPr>
          <p:nvPr>
            <p:ph type="body" idx="1"/>
          </p:nvPr>
        </p:nvSpPr>
        <p:spPr>
          <a:xfrm>
            <a:off x="9675183" y="2472333"/>
            <a:ext cx="7405369" cy="3740150"/>
          </a:xfrm>
          <a:prstGeom prst="rect">
            <a:avLst/>
          </a:prstGeom>
        </p:spPr>
        <p:txBody>
          <a:bodyPr wrap="square" lIns="0" tIns="0" rIns="0" bIns="0">
            <a:spAutoFit/>
          </a:bodyPr>
          <a:lstStyle>
            <a:lvl1pPr>
              <a:defRPr sz="7200" b="0" i="0">
                <a:solidFill>
                  <a:srgbClr val="03534E"/>
                </a:solidFill>
                <a:latin typeface="Tahoma"/>
                <a:cs typeface="Tahom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6732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189.svg"/><Relationship Id="rId13"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5.png"/><Relationship Id="rId12" Type="http://schemas.openxmlformats.org/officeDocument/2006/relationships/image" Target="../media/image193.svg"/><Relationship Id="rId2" Type="http://schemas.openxmlformats.org/officeDocument/2006/relationships/notesSlide" Target="../notesSlides/notesSlide5.xml"/><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187.svg"/><Relationship Id="rId11" Type="http://schemas.openxmlformats.org/officeDocument/2006/relationships/image" Target="../media/image177.png"/><Relationship Id="rId5" Type="http://schemas.openxmlformats.org/officeDocument/2006/relationships/image" Target="../media/image174.png"/><Relationship Id="rId15" Type="http://schemas.openxmlformats.org/officeDocument/2006/relationships/image" Target="../media/image7.png"/><Relationship Id="rId10" Type="http://schemas.openxmlformats.org/officeDocument/2006/relationships/image" Target="../media/image191.svg"/><Relationship Id="rId4" Type="http://schemas.openxmlformats.org/officeDocument/2006/relationships/image" Target="../media/image185.svg"/><Relationship Id="rId9" Type="http://schemas.openxmlformats.org/officeDocument/2006/relationships/image" Target="../media/image176.png"/><Relationship Id="rId14" Type="http://schemas.openxmlformats.org/officeDocument/2006/relationships/image" Target="../media/image195.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3" Type="http://schemas.openxmlformats.org/officeDocument/2006/relationships/image" Target="../media/image186.png"/><Relationship Id="rId18" Type="http://schemas.openxmlformats.org/officeDocument/2006/relationships/image" Target="../media/image189.png"/><Relationship Id="rId26" Type="http://schemas.openxmlformats.org/officeDocument/2006/relationships/image" Target="../media/image220.svg"/><Relationship Id="rId21" Type="http://schemas.openxmlformats.org/officeDocument/2006/relationships/image" Target="../media/image215.svg"/><Relationship Id="rId34" Type="http://schemas.openxmlformats.org/officeDocument/2006/relationships/image" Target="../media/image198.png"/><Relationship Id="rId7" Type="http://schemas.openxmlformats.org/officeDocument/2006/relationships/image" Target="../media/image182.png"/><Relationship Id="rId12" Type="http://schemas.openxmlformats.org/officeDocument/2006/relationships/image" Target="../media/image206.svg"/><Relationship Id="rId17" Type="http://schemas.openxmlformats.org/officeDocument/2006/relationships/image" Target="../media/image211.svg"/><Relationship Id="rId25" Type="http://schemas.openxmlformats.org/officeDocument/2006/relationships/image" Target="../media/image193.png"/><Relationship Id="rId33" Type="http://schemas.openxmlformats.org/officeDocument/2006/relationships/image" Target="../media/image197.png"/><Relationship Id="rId2" Type="http://schemas.openxmlformats.org/officeDocument/2006/relationships/notesSlide" Target="../notesSlides/notesSlide8.xml"/><Relationship Id="rId16" Type="http://schemas.openxmlformats.org/officeDocument/2006/relationships/image" Target="../media/image188.png"/><Relationship Id="rId20" Type="http://schemas.openxmlformats.org/officeDocument/2006/relationships/image" Target="../media/image190.png"/><Relationship Id="rId29"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200.svg"/><Relationship Id="rId11" Type="http://schemas.openxmlformats.org/officeDocument/2006/relationships/image" Target="../media/image185.png"/><Relationship Id="rId24" Type="http://schemas.openxmlformats.org/officeDocument/2006/relationships/image" Target="../media/image192.png"/><Relationship Id="rId32" Type="http://schemas.openxmlformats.org/officeDocument/2006/relationships/image" Target="../media/image226.svg"/><Relationship Id="rId37" Type="http://schemas.openxmlformats.org/officeDocument/2006/relationships/image" Target="../media/image12.svg"/><Relationship Id="rId5" Type="http://schemas.openxmlformats.org/officeDocument/2006/relationships/image" Target="../media/image181.png"/><Relationship Id="rId15" Type="http://schemas.openxmlformats.org/officeDocument/2006/relationships/image" Target="../media/image209.svg"/><Relationship Id="rId23" Type="http://schemas.openxmlformats.org/officeDocument/2006/relationships/image" Target="../media/image217.svg"/><Relationship Id="rId28" Type="http://schemas.openxmlformats.org/officeDocument/2006/relationships/image" Target="../media/image222.svg"/><Relationship Id="rId36" Type="http://schemas.openxmlformats.org/officeDocument/2006/relationships/image" Target="../media/image7.png"/><Relationship Id="rId10" Type="http://schemas.openxmlformats.org/officeDocument/2006/relationships/image" Target="../media/image204.svg"/><Relationship Id="rId19" Type="http://schemas.openxmlformats.org/officeDocument/2006/relationships/image" Target="../media/image213.svg"/><Relationship Id="rId31" Type="http://schemas.openxmlformats.org/officeDocument/2006/relationships/image" Target="../media/image196.png"/><Relationship Id="rId4" Type="http://schemas.openxmlformats.org/officeDocument/2006/relationships/image" Target="../media/image198.svg"/><Relationship Id="rId9" Type="http://schemas.openxmlformats.org/officeDocument/2006/relationships/image" Target="../media/image184.png"/><Relationship Id="rId14" Type="http://schemas.openxmlformats.org/officeDocument/2006/relationships/image" Target="../media/image187.png"/><Relationship Id="rId22" Type="http://schemas.openxmlformats.org/officeDocument/2006/relationships/image" Target="../media/image191.png"/><Relationship Id="rId27" Type="http://schemas.openxmlformats.org/officeDocument/2006/relationships/image" Target="../media/image194.png"/><Relationship Id="rId30" Type="http://schemas.openxmlformats.org/officeDocument/2006/relationships/image" Target="../media/image224.svg"/><Relationship Id="rId35" Type="http://schemas.openxmlformats.org/officeDocument/2006/relationships/image" Target="../media/image229.svg"/><Relationship Id="rId8" Type="http://schemas.openxmlformats.org/officeDocument/2006/relationships/image" Target="../media/image183.png"/><Relationship Id="rId3" Type="http://schemas.openxmlformats.org/officeDocument/2006/relationships/image" Target="../media/image180.png"/></Relationships>
</file>

<file path=ppt/slides/_rels/slide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2.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204.png"/><Relationship Id="rId3" Type="http://schemas.openxmlformats.org/officeDocument/2006/relationships/image" Target="../media/image198.svg"/><Relationship Id="rId7" Type="http://schemas.openxmlformats.org/officeDocument/2006/relationships/image" Target="../media/image235.svg"/><Relationship Id="rId12" Type="http://schemas.openxmlformats.org/officeDocument/2006/relationships/image" Target="../media/image237.svg"/><Relationship Id="rId2" Type="http://schemas.openxmlformats.org/officeDocument/2006/relationships/image" Target="../media/image180.png"/><Relationship Id="rId16"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03.png"/><Relationship Id="rId5" Type="http://schemas.openxmlformats.org/officeDocument/2006/relationships/image" Target="../media/image233.svg"/><Relationship Id="rId15" Type="http://schemas.openxmlformats.org/officeDocument/2006/relationships/image" Target="../media/image205.png"/><Relationship Id="rId10" Type="http://schemas.openxmlformats.org/officeDocument/2006/relationships/image" Target="../media/image12.svg"/><Relationship Id="rId4" Type="http://schemas.openxmlformats.org/officeDocument/2006/relationships/image" Target="../media/image201.png"/><Relationship Id="rId9" Type="http://schemas.openxmlformats.org/officeDocument/2006/relationships/image" Target="../media/image7.png"/><Relationship Id="rId14" Type="http://schemas.openxmlformats.org/officeDocument/2006/relationships/image" Target="../media/image239.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180.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2.png"/><Relationship Id="rId4" Type="http://schemas.openxmlformats.org/officeDocument/2006/relationships/image" Target="../media/image198.svg"/></Relationships>
</file>

<file path=ppt/slides/_rels/slide21.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180.png"/><Relationship Id="rId7" Type="http://schemas.openxmlformats.org/officeDocument/2006/relationships/image" Target="../media/image20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4.svg"/><Relationship Id="rId5" Type="http://schemas.openxmlformats.org/officeDocument/2006/relationships/image" Target="../media/image207.png"/><Relationship Id="rId10" Type="http://schemas.openxmlformats.org/officeDocument/2006/relationships/hyperlink" Target="https://www.linkedin.com/in/paulinelucas-energy/" TargetMode="External"/><Relationship Id="rId4" Type="http://schemas.openxmlformats.org/officeDocument/2006/relationships/image" Target="../media/image198.svg"/><Relationship Id="rId9" Type="http://schemas.openxmlformats.org/officeDocument/2006/relationships/hyperlink" Target="https://be.linkedin.com/in/crelidamata" TargetMode="External"/></Relationships>
</file>

<file path=ppt/slides/_rels/slide3.xml.rels><?xml version="1.0" encoding="UTF-8" standalone="yes"?>
<Relationships xmlns="http://schemas.openxmlformats.org/package/2006/relationships"><Relationship Id="rId117" Type="http://schemas.openxmlformats.org/officeDocument/2006/relationships/image" Target="../media/image121.png"/><Relationship Id="rId21" Type="http://schemas.openxmlformats.org/officeDocument/2006/relationships/image" Target="../media/image25.png"/><Relationship Id="rId42" Type="http://schemas.openxmlformats.org/officeDocument/2006/relationships/image" Target="../media/image46.png"/><Relationship Id="rId63" Type="http://schemas.openxmlformats.org/officeDocument/2006/relationships/image" Target="../media/image67.png"/><Relationship Id="rId84" Type="http://schemas.openxmlformats.org/officeDocument/2006/relationships/image" Target="../media/image88.png"/><Relationship Id="rId138" Type="http://schemas.openxmlformats.org/officeDocument/2006/relationships/image" Target="../media/image142.png"/><Relationship Id="rId107" Type="http://schemas.openxmlformats.org/officeDocument/2006/relationships/image" Target="../media/image111.png"/><Relationship Id="rId11" Type="http://schemas.openxmlformats.org/officeDocument/2006/relationships/image" Target="../media/image15.png"/><Relationship Id="rId32" Type="http://schemas.openxmlformats.org/officeDocument/2006/relationships/image" Target="../media/image36.png"/><Relationship Id="rId53" Type="http://schemas.openxmlformats.org/officeDocument/2006/relationships/image" Target="../media/image57.png"/><Relationship Id="rId74" Type="http://schemas.openxmlformats.org/officeDocument/2006/relationships/image" Target="../media/image78.png"/><Relationship Id="rId128" Type="http://schemas.openxmlformats.org/officeDocument/2006/relationships/image" Target="../media/image132.png"/><Relationship Id="rId149" Type="http://schemas.openxmlformats.org/officeDocument/2006/relationships/image" Target="../media/image153.png"/><Relationship Id="rId5" Type="http://schemas.openxmlformats.org/officeDocument/2006/relationships/image" Target="../media/image9.png"/><Relationship Id="rId95" Type="http://schemas.openxmlformats.org/officeDocument/2006/relationships/image" Target="../media/image99.png"/><Relationship Id="rId22" Type="http://schemas.openxmlformats.org/officeDocument/2006/relationships/image" Target="../media/image26.png"/><Relationship Id="rId27" Type="http://schemas.openxmlformats.org/officeDocument/2006/relationships/image" Target="../media/image31.png"/><Relationship Id="rId43" Type="http://schemas.openxmlformats.org/officeDocument/2006/relationships/image" Target="../media/image47.png"/><Relationship Id="rId48" Type="http://schemas.openxmlformats.org/officeDocument/2006/relationships/image" Target="../media/image52.png"/><Relationship Id="rId64" Type="http://schemas.openxmlformats.org/officeDocument/2006/relationships/image" Target="../media/image68.png"/><Relationship Id="rId69" Type="http://schemas.openxmlformats.org/officeDocument/2006/relationships/image" Target="../media/image73.png"/><Relationship Id="rId113" Type="http://schemas.openxmlformats.org/officeDocument/2006/relationships/image" Target="../media/image117.png"/><Relationship Id="rId118" Type="http://schemas.openxmlformats.org/officeDocument/2006/relationships/image" Target="../media/image122.png"/><Relationship Id="rId134" Type="http://schemas.openxmlformats.org/officeDocument/2006/relationships/image" Target="../media/image138.jpeg"/><Relationship Id="rId139" Type="http://schemas.openxmlformats.org/officeDocument/2006/relationships/image" Target="../media/image143.png"/><Relationship Id="rId80" Type="http://schemas.openxmlformats.org/officeDocument/2006/relationships/image" Target="../media/image84.png"/><Relationship Id="rId85" Type="http://schemas.openxmlformats.org/officeDocument/2006/relationships/image" Target="../media/image89.png"/><Relationship Id="rId150" Type="http://schemas.openxmlformats.org/officeDocument/2006/relationships/image" Target="../media/image154.jpeg"/><Relationship Id="rId12" Type="http://schemas.openxmlformats.org/officeDocument/2006/relationships/image" Target="../media/image16.png"/><Relationship Id="rId17" Type="http://schemas.openxmlformats.org/officeDocument/2006/relationships/image" Target="../media/image21.png"/><Relationship Id="rId33" Type="http://schemas.openxmlformats.org/officeDocument/2006/relationships/image" Target="../media/image37.png"/><Relationship Id="rId38" Type="http://schemas.openxmlformats.org/officeDocument/2006/relationships/image" Target="../media/image42.jpeg"/><Relationship Id="rId59" Type="http://schemas.openxmlformats.org/officeDocument/2006/relationships/image" Target="../media/image63.png"/><Relationship Id="rId103" Type="http://schemas.openxmlformats.org/officeDocument/2006/relationships/image" Target="../media/image107.png"/><Relationship Id="rId108" Type="http://schemas.openxmlformats.org/officeDocument/2006/relationships/image" Target="../media/image112.png"/><Relationship Id="rId124" Type="http://schemas.openxmlformats.org/officeDocument/2006/relationships/image" Target="../media/image128.png"/><Relationship Id="rId129" Type="http://schemas.openxmlformats.org/officeDocument/2006/relationships/image" Target="../media/image133.png"/><Relationship Id="rId54" Type="http://schemas.openxmlformats.org/officeDocument/2006/relationships/image" Target="../media/image58.png"/><Relationship Id="rId70" Type="http://schemas.openxmlformats.org/officeDocument/2006/relationships/image" Target="../media/image74.png"/><Relationship Id="rId75" Type="http://schemas.openxmlformats.org/officeDocument/2006/relationships/image" Target="../media/image79.png"/><Relationship Id="rId91" Type="http://schemas.openxmlformats.org/officeDocument/2006/relationships/image" Target="../media/image95.png"/><Relationship Id="rId96" Type="http://schemas.openxmlformats.org/officeDocument/2006/relationships/image" Target="../media/image100.png"/><Relationship Id="rId140" Type="http://schemas.openxmlformats.org/officeDocument/2006/relationships/image" Target="../media/image144.png"/><Relationship Id="rId145"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0.png"/><Relationship Id="rId23" Type="http://schemas.openxmlformats.org/officeDocument/2006/relationships/image" Target="../media/image27.png"/><Relationship Id="rId28" Type="http://schemas.openxmlformats.org/officeDocument/2006/relationships/image" Target="../media/image32.png"/><Relationship Id="rId49" Type="http://schemas.openxmlformats.org/officeDocument/2006/relationships/image" Target="../media/image53.png"/><Relationship Id="rId114" Type="http://schemas.openxmlformats.org/officeDocument/2006/relationships/image" Target="../media/image118.png"/><Relationship Id="rId119" Type="http://schemas.openxmlformats.org/officeDocument/2006/relationships/image" Target="../media/image123.png"/><Relationship Id="rId44" Type="http://schemas.openxmlformats.org/officeDocument/2006/relationships/image" Target="../media/image48.png"/><Relationship Id="rId60" Type="http://schemas.openxmlformats.org/officeDocument/2006/relationships/image" Target="../media/image64.png"/><Relationship Id="rId65" Type="http://schemas.openxmlformats.org/officeDocument/2006/relationships/image" Target="../media/image69.png"/><Relationship Id="rId81" Type="http://schemas.openxmlformats.org/officeDocument/2006/relationships/image" Target="../media/image85.png"/><Relationship Id="rId86" Type="http://schemas.openxmlformats.org/officeDocument/2006/relationships/image" Target="../media/image90.png"/><Relationship Id="rId130" Type="http://schemas.openxmlformats.org/officeDocument/2006/relationships/image" Target="../media/image134.png"/><Relationship Id="rId135" Type="http://schemas.openxmlformats.org/officeDocument/2006/relationships/image" Target="../media/image139.jpeg"/><Relationship Id="rId151" Type="http://schemas.openxmlformats.org/officeDocument/2006/relationships/image" Target="../media/image155.png"/><Relationship Id="rId13" Type="http://schemas.openxmlformats.org/officeDocument/2006/relationships/image" Target="../media/image17.png"/><Relationship Id="rId18" Type="http://schemas.openxmlformats.org/officeDocument/2006/relationships/image" Target="../media/image22.png"/><Relationship Id="rId39" Type="http://schemas.openxmlformats.org/officeDocument/2006/relationships/image" Target="../media/image43.png"/><Relationship Id="rId109" Type="http://schemas.openxmlformats.org/officeDocument/2006/relationships/image" Target="../media/image113.png"/><Relationship Id="rId34" Type="http://schemas.openxmlformats.org/officeDocument/2006/relationships/image" Target="../media/image38.png"/><Relationship Id="rId50" Type="http://schemas.openxmlformats.org/officeDocument/2006/relationships/image" Target="../media/image54.png"/><Relationship Id="rId55" Type="http://schemas.openxmlformats.org/officeDocument/2006/relationships/image" Target="../media/image59.png"/><Relationship Id="rId76" Type="http://schemas.openxmlformats.org/officeDocument/2006/relationships/image" Target="../media/image80.png"/><Relationship Id="rId97" Type="http://schemas.openxmlformats.org/officeDocument/2006/relationships/image" Target="../media/image101.png"/><Relationship Id="rId104" Type="http://schemas.openxmlformats.org/officeDocument/2006/relationships/image" Target="../media/image108.png"/><Relationship Id="rId120" Type="http://schemas.openxmlformats.org/officeDocument/2006/relationships/image" Target="../media/image124.png"/><Relationship Id="rId125" Type="http://schemas.openxmlformats.org/officeDocument/2006/relationships/image" Target="../media/image129.png"/><Relationship Id="rId141" Type="http://schemas.openxmlformats.org/officeDocument/2006/relationships/image" Target="../media/image145.png"/><Relationship Id="rId146" Type="http://schemas.openxmlformats.org/officeDocument/2006/relationships/image" Target="../media/image150.png"/><Relationship Id="rId7" Type="http://schemas.openxmlformats.org/officeDocument/2006/relationships/image" Target="../media/image11.png"/><Relationship Id="rId71" Type="http://schemas.openxmlformats.org/officeDocument/2006/relationships/image" Target="../media/image75.png"/><Relationship Id="rId92" Type="http://schemas.openxmlformats.org/officeDocument/2006/relationships/image" Target="../media/image96.png"/><Relationship Id="rId2" Type="http://schemas.openxmlformats.org/officeDocument/2006/relationships/image" Target="../media/image7.png"/><Relationship Id="rId29" Type="http://schemas.openxmlformats.org/officeDocument/2006/relationships/image" Target="../media/image33.png"/><Relationship Id="rId24" Type="http://schemas.openxmlformats.org/officeDocument/2006/relationships/image" Target="../media/image28.png"/><Relationship Id="rId40" Type="http://schemas.openxmlformats.org/officeDocument/2006/relationships/image" Target="../media/image44.png"/><Relationship Id="rId45" Type="http://schemas.openxmlformats.org/officeDocument/2006/relationships/image" Target="../media/image49.png"/><Relationship Id="rId66" Type="http://schemas.openxmlformats.org/officeDocument/2006/relationships/image" Target="../media/image70.png"/><Relationship Id="rId87" Type="http://schemas.openxmlformats.org/officeDocument/2006/relationships/image" Target="../media/image91.png"/><Relationship Id="rId110" Type="http://schemas.openxmlformats.org/officeDocument/2006/relationships/image" Target="../media/image114.png"/><Relationship Id="rId115" Type="http://schemas.openxmlformats.org/officeDocument/2006/relationships/image" Target="../media/image119.png"/><Relationship Id="rId131" Type="http://schemas.openxmlformats.org/officeDocument/2006/relationships/image" Target="../media/image135.png"/><Relationship Id="rId136" Type="http://schemas.openxmlformats.org/officeDocument/2006/relationships/image" Target="../media/image140.png"/><Relationship Id="rId61" Type="http://schemas.openxmlformats.org/officeDocument/2006/relationships/image" Target="../media/image65.png"/><Relationship Id="rId82" Type="http://schemas.openxmlformats.org/officeDocument/2006/relationships/image" Target="../media/image86.png"/><Relationship Id="rId19" Type="http://schemas.openxmlformats.org/officeDocument/2006/relationships/image" Target="../media/image23.png"/><Relationship Id="rId14" Type="http://schemas.openxmlformats.org/officeDocument/2006/relationships/image" Target="../media/image18.png"/><Relationship Id="rId30" Type="http://schemas.openxmlformats.org/officeDocument/2006/relationships/image" Target="../media/image34.png"/><Relationship Id="rId35" Type="http://schemas.openxmlformats.org/officeDocument/2006/relationships/image" Target="../media/image39.png"/><Relationship Id="rId56" Type="http://schemas.openxmlformats.org/officeDocument/2006/relationships/image" Target="../media/image60.png"/><Relationship Id="rId77" Type="http://schemas.openxmlformats.org/officeDocument/2006/relationships/image" Target="../media/image81.png"/><Relationship Id="rId100" Type="http://schemas.openxmlformats.org/officeDocument/2006/relationships/image" Target="../media/image104.png"/><Relationship Id="rId105" Type="http://schemas.openxmlformats.org/officeDocument/2006/relationships/image" Target="../media/image109.png"/><Relationship Id="rId126" Type="http://schemas.openxmlformats.org/officeDocument/2006/relationships/image" Target="../media/image130.png"/><Relationship Id="rId147" Type="http://schemas.openxmlformats.org/officeDocument/2006/relationships/image" Target="../media/image151.png"/><Relationship Id="rId8" Type="http://schemas.openxmlformats.org/officeDocument/2006/relationships/image" Target="../media/image12.png"/><Relationship Id="rId51" Type="http://schemas.openxmlformats.org/officeDocument/2006/relationships/image" Target="../media/image55.png"/><Relationship Id="rId72" Type="http://schemas.openxmlformats.org/officeDocument/2006/relationships/image" Target="../media/image76.png"/><Relationship Id="rId93" Type="http://schemas.openxmlformats.org/officeDocument/2006/relationships/image" Target="../media/image97.png"/><Relationship Id="rId98" Type="http://schemas.openxmlformats.org/officeDocument/2006/relationships/image" Target="../media/image102.png"/><Relationship Id="rId121" Type="http://schemas.openxmlformats.org/officeDocument/2006/relationships/image" Target="../media/image125.png"/><Relationship Id="rId142" Type="http://schemas.openxmlformats.org/officeDocument/2006/relationships/image" Target="../media/image146.png"/><Relationship Id="rId3" Type="http://schemas.openxmlformats.org/officeDocument/2006/relationships/image" Target="../media/image13.svg"/><Relationship Id="rId25" Type="http://schemas.openxmlformats.org/officeDocument/2006/relationships/image" Target="../media/image29.png"/><Relationship Id="rId46" Type="http://schemas.openxmlformats.org/officeDocument/2006/relationships/image" Target="../media/image50.png"/><Relationship Id="rId67" Type="http://schemas.openxmlformats.org/officeDocument/2006/relationships/image" Target="../media/image71.jpeg"/><Relationship Id="rId116" Type="http://schemas.openxmlformats.org/officeDocument/2006/relationships/image" Target="../media/image120.png"/><Relationship Id="rId137" Type="http://schemas.openxmlformats.org/officeDocument/2006/relationships/image" Target="../media/image141.png"/><Relationship Id="rId20" Type="http://schemas.openxmlformats.org/officeDocument/2006/relationships/image" Target="../media/image24.png"/><Relationship Id="rId41" Type="http://schemas.openxmlformats.org/officeDocument/2006/relationships/image" Target="../media/image45.png"/><Relationship Id="rId62" Type="http://schemas.openxmlformats.org/officeDocument/2006/relationships/image" Target="../media/image66.png"/><Relationship Id="rId83" Type="http://schemas.openxmlformats.org/officeDocument/2006/relationships/image" Target="../media/image87.png"/><Relationship Id="rId88" Type="http://schemas.openxmlformats.org/officeDocument/2006/relationships/image" Target="../media/image92.png"/><Relationship Id="rId111" Type="http://schemas.openxmlformats.org/officeDocument/2006/relationships/image" Target="../media/image115.png"/><Relationship Id="rId132" Type="http://schemas.openxmlformats.org/officeDocument/2006/relationships/image" Target="../media/image136.png"/><Relationship Id="rId15" Type="http://schemas.openxmlformats.org/officeDocument/2006/relationships/image" Target="../media/image19.png"/><Relationship Id="rId36" Type="http://schemas.openxmlformats.org/officeDocument/2006/relationships/image" Target="../media/image40.png"/><Relationship Id="rId57" Type="http://schemas.openxmlformats.org/officeDocument/2006/relationships/image" Target="../media/image61.png"/><Relationship Id="rId106" Type="http://schemas.openxmlformats.org/officeDocument/2006/relationships/image" Target="../media/image110.png"/><Relationship Id="rId127" Type="http://schemas.openxmlformats.org/officeDocument/2006/relationships/image" Target="../media/image131.png"/><Relationship Id="rId10" Type="http://schemas.openxmlformats.org/officeDocument/2006/relationships/image" Target="../media/image14.png"/><Relationship Id="rId31" Type="http://schemas.openxmlformats.org/officeDocument/2006/relationships/image" Target="../media/image35.png"/><Relationship Id="rId52" Type="http://schemas.openxmlformats.org/officeDocument/2006/relationships/image" Target="../media/image56.png"/><Relationship Id="rId73" Type="http://schemas.openxmlformats.org/officeDocument/2006/relationships/image" Target="../media/image77.png"/><Relationship Id="rId78" Type="http://schemas.openxmlformats.org/officeDocument/2006/relationships/image" Target="../media/image82.png"/><Relationship Id="rId94" Type="http://schemas.openxmlformats.org/officeDocument/2006/relationships/image" Target="../media/image98.png"/><Relationship Id="rId99" Type="http://schemas.openxmlformats.org/officeDocument/2006/relationships/image" Target="../media/image103.png"/><Relationship Id="rId101" Type="http://schemas.openxmlformats.org/officeDocument/2006/relationships/image" Target="../media/image105.png"/><Relationship Id="rId122" Type="http://schemas.openxmlformats.org/officeDocument/2006/relationships/image" Target="../media/image126.png"/><Relationship Id="rId143" Type="http://schemas.openxmlformats.org/officeDocument/2006/relationships/image" Target="../media/image147.png"/><Relationship Id="rId148" Type="http://schemas.openxmlformats.org/officeDocument/2006/relationships/image" Target="../media/image152.png"/><Relationship Id="rId4" Type="http://schemas.openxmlformats.org/officeDocument/2006/relationships/image" Target="../media/image8.png"/><Relationship Id="rId9" Type="http://schemas.openxmlformats.org/officeDocument/2006/relationships/image" Target="../media/image13.png"/><Relationship Id="rId26" Type="http://schemas.openxmlformats.org/officeDocument/2006/relationships/image" Target="../media/image30.png"/><Relationship Id="rId47" Type="http://schemas.openxmlformats.org/officeDocument/2006/relationships/image" Target="../media/image51.png"/><Relationship Id="rId68" Type="http://schemas.openxmlformats.org/officeDocument/2006/relationships/image" Target="../media/image72.png"/><Relationship Id="rId89" Type="http://schemas.openxmlformats.org/officeDocument/2006/relationships/image" Target="../media/image93.png"/><Relationship Id="rId112" Type="http://schemas.openxmlformats.org/officeDocument/2006/relationships/image" Target="../media/image116.png"/><Relationship Id="rId133" Type="http://schemas.openxmlformats.org/officeDocument/2006/relationships/image" Target="../media/image137.png"/><Relationship Id="rId16" Type="http://schemas.openxmlformats.org/officeDocument/2006/relationships/image" Target="../media/image20.png"/><Relationship Id="rId37" Type="http://schemas.openxmlformats.org/officeDocument/2006/relationships/image" Target="../media/image41.png"/><Relationship Id="rId58" Type="http://schemas.openxmlformats.org/officeDocument/2006/relationships/image" Target="../media/image62.jpeg"/><Relationship Id="rId79" Type="http://schemas.openxmlformats.org/officeDocument/2006/relationships/image" Target="../media/image83.png"/><Relationship Id="rId102" Type="http://schemas.openxmlformats.org/officeDocument/2006/relationships/image" Target="../media/image106.png"/><Relationship Id="rId123" Type="http://schemas.openxmlformats.org/officeDocument/2006/relationships/image" Target="../media/image127.png"/><Relationship Id="rId144" Type="http://schemas.openxmlformats.org/officeDocument/2006/relationships/image" Target="../media/image148.png"/><Relationship Id="rId90"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61.png"/><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1.sv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2.svg"/><Relationship Id="rId7" Type="http://schemas.openxmlformats.org/officeDocument/2006/relationships/image" Target="../media/image17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9.svg"/><Relationship Id="rId5" Type="http://schemas.openxmlformats.org/officeDocument/2006/relationships/image" Target="../media/image173.svg"/><Relationship Id="rId10" Type="http://schemas.openxmlformats.org/officeDocument/2006/relationships/image" Target="../media/image168.png"/><Relationship Id="rId4" Type="http://schemas.openxmlformats.org/officeDocument/2006/relationships/image" Target="../media/image165.png"/><Relationship Id="rId9" Type="http://schemas.openxmlformats.org/officeDocument/2006/relationships/image" Target="../media/image17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544F"/>
        </a:solidFill>
        <a:effectLst/>
      </p:bgPr>
    </p:bg>
    <p:spTree>
      <p:nvGrpSpPr>
        <p:cNvPr id="1" name=""/>
        <p:cNvGrpSpPr/>
        <p:nvPr/>
      </p:nvGrpSpPr>
      <p:grpSpPr>
        <a:xfrm>
          <a:off x="0" y="0"/>
          <a:ext cx="0" cy="0"/>
          <a:chOff x="0" y="0"/>
          <a:chExt cx="0" cy="0"/>
        </a:xfrm>
      </p:grpSpPr>
      <p:sp>
        <p:nvSpPr>
          <p:cNvPr id="2" name="Freeform 2"/>
          <p:cNvSpPr/>
          <p:nvPr/>
        </p:nvSpPr>
        <p:spPr>
          <a:xfrm>
            <a:off x="1028700" y="882196"/>
            <a:ext cx="3914362" cy="1307270"/>
          </a:xfrm>
          <a:custGeom>
            <a:avLst/>
            <a:gdLst/>
            <a:ahLst/>
            <a:cxnLst/>
            <a:rect l="l" t="t" r="r" b="b"/>
            <a:pathLst>
              <a:path w="3914362" h="1307270">
                <a:moveTo>
                  <a:pt x="0" y="0"/>
                </a:moveTo>
                <a:lnTo>
                  <a:pt x="3914362" y="0"/>
                </a:lnTo>
                <a:lnTo>
                  <a:pt x="3914362" y="1307270"/>
                </a:lnTo>
                <a:lnTo>
                  <a:pt x="0" y="130727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14400" y="2755711"/>
            <a:ext cx="16840200" cy="995914"/>
          </a:xfrm>
          <a:prstGeom prst="rect">
            <a:avLst/>
          </a:prstGeom>
        </p:spPr>
        <p:txBody>
          <a:bodyPr wrap="square" lIns="0" tIns="0" rIns="0" bIns="0" rtlCol="0" anchor="t">
            <a:spAutoFit/>
          </a:bodyPr>
          <a:lstStyle/>
          <a:p>
            <a:pPr marL="0" lvl="0" indent="0">
              <a:lnSpc>
                <a:spcPts val="8689"/>
              </a:lnSpc>
              <a:spcBef>
                <a:spcPct val="0"/>
              </a:spcBef>
            </a:pPr>
            <a:r>
              <a:rPr lang="en-GB" sz="6206" dirty="0">
                <a:solidFill>
                  <a:srgbClr val="C8FA64"/>
                </a:solidFill>
                <a:latin typeface="Neurial Grotesk 1"/>
              </a:rPr>
              <a:t>DHC in Europe: a roadmap to decarbonisation </a:t>
            </a:r>
            <a:endParaRPr lang="en-US" sz="6206" dirty="0">
              <a:solidFill>
                <a:srgbClr val="C8FA64"/>
              </a:solidFill>
              <a:latin typeface="Neurial Grotesk 1"/>
            </a:endParaRPr>
          </a:p>
        </p:txBody>
      </p:sp>
      <p:sp>
        <p:nvSpPr>
          <p:cNvPr id="4" name="Freeform 4"/>
          <p:cNvSpPr/>
          <p:nvPr/>
        </p:nvSpPr>
        <p:spPr>
          <a:xfrm>
            <a:off x="0" y="7124700"/>
            <a:ext cx="18288000" cy="4065666"/>
          </a:xfrm>
          <a:custGeom>
            <a:avLst/>
            <a:gdLst/>
            <a:ahLst/>
            <a:cxnLst/>
            <a:rect l="l" t="t" r="r" b="b"/>
            <a:pathLst>
              <a:path w="20697141" h="4511744">
                <a:moveTo>
                  <a:pt x="0" y="0"/>
                </a:moveTo>
                <a:lnTo>
                  <a:pt x="20697142" y="0"/>
                </a:lnTo>
                <a:lnTo>
                  <a:pt x="20697142" y="4511744"/>
                </a:lnTo>
                <a:lnTo>
                  <a:pt x="0" y="4511744"/>
                </a:lnTo>
                <a:lnTo>
                  <a:pt x="0" y="0"/>
                </a:lnTo>
                <a:close/>
              </a:path>
            </a:pathLst>
          </a:custGeom>
          <a:blipFill>
            <a:blip r:embed="rId3"/>
            <a:stretch>
              <a:fillRect t="-25448" b="-25448"/>
            </a:stretch>
          </a:blipFill>
        </p:spPr>
        <p:txBody>
          <a:bodyPr/>
          <a:lstStyle/>
          <a:p>
            <a:endParaRPr lang="en-GB"/>
          </a:p>
        </p:txBody>
      </p:sp>
      <p:sp>
        <p:nvSpPr>
          <p:cNvPr id="5" name="TextBox 5"/>
          <p:cNvSpPr txBox="1"/>
          <p:nvPr/>
        </p:nvSpPr>
        <p:spPr>
          <a:xfrm>
            <a:off x="304800" y="6535376"/>
            <a:ext cx="16230600" cy="514885"/>
          </a:xfrm>
          <a:prstGeom prst="rect">
            <a:avLst/>
          </a:prstGeom>
        </p:spPr>
        <p:txBody>
          <a:bodyPr lIns="0" tIns="0" rIns="0" bIns="0" rtlCol="0" anchor="t">
            <a:spAutoFit/>
          </a:bodyPr>
          <a:lstStyle/>
          <a:p>
            <a:pPr marL="0" lvl="0" indent="0">
              <a:lnSpc>
                <a:spcPts val="4480"/>
              </a:lnSpc>
              <a:spcBef>
                <a:spcPct val="0"/>
              </a:spcBef>
            </a:pPr>
            <a:r>
              <a:rPr lang="en-GB" sz="3000" dirty="0">
                <a:solidFill>
                  <a:srgbClr val="C8FA64"/>
                </a:solidFill>
                <a:latin typeface="Neurial Grotesk 1"/>
              </a:rPr>
              <a:t>PROFESSIONAL &amp; SCIENTIFIC CONFERENCE TOPS 2024</a:t>
            </a:r>
            <a:endParaRPr lang="en-US" sz="3000" dirty="0">
              <a:solidFill>
                <a:srgbClr val="C8FA64"/>
              </a:solidFill>
              <a:latin typeface="Neurial Grotesk 1"/>
            </a:endParaRPr>
          </a:p>
        </p:txBody>
      </p:sp>
      <p:sp>
        <p:nvSpPr>
          <p:cNvPr id="6" name="TextBox 6"/>
          <p:cNvSpPr txBox="1"/>
          <p:nvPr/>
        </p:nvSpPr>
        <p:spPr>
          <a:xfrm>
            <a:off x="12468905" y="6572595"/>
            <a:ext cx="5285695" cy="514885"/>
          </a:xfrm>
          <a:prstGeom prst="rect">
            <a:avLst/>
          </a:prstGeom>
        </p:spPr>
        <p:txBody>
          <a:bodyPr lIns="0" tIns="0" rIns="0" bIns="0" rtlCol="0" anchor="t">
            <a:spAutoFit/>
          </a:bodyPr>
          <a:lstStyle/>
          <a:p>
            <a:pPr marL="0" lvl="0" indent="0" algn="r">
              <a:lnSpc>
                <a:spcPts val="4480"/>
              </a:lnSpc>
              <a:spcBef>
                <a:spcPct val="0"/>
              </a:spcBef>
            </a:pPr>
            <a:r>
              <a:rPr lang="en-US" sz="3000" dirty="0">
                <a:solidFill>
                  <a:srgbClr val="C8FA64"/>
                </a:solidFill>
                <a:latin typeface="Neurial Grotesk 1"/>
              </a:rPr>
              <a:t>10 June 2024</a:t>
            </a:r>
          </a:p>
        </p:txBody>
      </p:sp>
      <p:sp>
        <p:nvSpPr>
          <p:cNvPr id="7" name="TextBox 6">
            <a:extLst>
              <a:ext uri="{FF2B5EF4-FFF2-40B4-BE49-F238E27FC236}">
                <a16:creationId xmlns:a16="http://schemas.microsoft.com/office/drawing/2014/main" xmlns="" id="{E19AB250-B093-845B-E7E0-7E67541F5615}"/>
              </a:ext>
            </a:extLst>
          </p:cNvPr>
          <p:cNvSpPr txBox="1"/>
          <p:nvPr/>
        </p:nvSpPr>
        <p:spPr>
          <a:xfrm>
            <a:off x="12115800" y="3802985"/>
            <a:ext cx="5285695" cy="514885"/>
          </a:xfrm>
          <a:prstGeom prst="rect">
            <a:avLst/>
          </a:prstGeom>
        </p:spPr>
        <p:txBody>
          <a:bodyPr lIns="0" tIns="0" rIns="0" bIns="0" rtlCol="0" anchor="t">
            <a:spAutoFit/>
          </a:bodyPr>
          <a:lstStyle/>
          <a:p>
            <a:pPr marL="0" lvl="0" indent="0" algn="r">
              <a:lnSpc>
                <a:spcPts val="4480"/>
              </a:lnSpc>
              <a:spcBef>
                <a:spcPct val="0"/>
              </a:spcBef>
            </a:pPr>
            <a:r>
              <a:rPr lang="en-US" sz="3000" dirty="0">
                <a:solidFill>
                  <a:srgbClr val="C8FA64"/>
                </a:solidFill>
                <a:latin typeface="Neurial Grotesk 1"/>
              </a:rPr>
              <a:t>By Crélida Mata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7" name="TextBox 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8" name="TextBox 8"/>
          <p:cNvSpPr txBox="1"/>
          <p:nvPr/>
        </p:nvSpPr>
        <p:spPr>
          <a:xfrm>
            <a:off x="665054" y="2967768"/>
            <a:ext cx="4548204" cy="3141886"/>
          </a:xfrm>
          <a:prstGeom prst="rect">
            <a:avLst/>
          </a:prstGeom>
        </p:spPr>
        <p:txBody>
          <a:bodyPr lIns="0" tIns="0" rIns="0" bIns="0" rtlCol="0" anchor="t">
            <a:spAutoFit/>
          </a:bodyPr>
          <a:lstStyle/>
          <a:p>
            <a:pPr>
              <a:lnSpc>
                <a:spcPts val="4913"/>
              </a:lnSpc>
            </a:pPr>
            <a:r>
              <a:rPr lang="en-US" sz="4549" dirty="0">
                <a:solidFill>
                  <a:srgbClr val="03544F"/>
                </a:solidFill>
                <a:latin typeface="Neurial Grotesk 1"/>
              </a:rPr>
              <a:t>The </a:t>
            </a:r>
            <a:r>
              <a:rPr lang="en-GB" sz="4549" dirty="0">
                <a:solidFill>
                  <a:srgbClr val="03544F"/>
                </a:solidFill>
                <a:latin typeface="Neurial Grotesk 1"/>
              </a:rPr>
              <a:t>decarbonisation</a:t>
            </a:r>
            <a:r>
              <a:rPr lang="en-US" sz="4549" dirty="0">
                <a:solidFill>
                  <a:srgbClr val="03544F"/>
                </a:solidFill>
                <a:latin typeface="Neurial Grotesk 1"/>
              </a:rPr>
              <a:t> curve in coming years will be </a:t>
            </a:r>
            <a:r>
              <a:rPr lang="en-GB" sz="4549" dirty="0">
                <a:solidFill>
                  <a:srgbClr val="03544F"/>
                </a:solidFill>
                <a:latin typeface="Neurial Grotesk 1"/>
              </a:rPr>
              <a:t>quite</a:t>
            </a:r>
            <a:r>
              <a:rPr lang="en-US" sz="4549" dirty="0">
                <a:solidFill>
                  <a:srgbClr val="03544F"/>
                </a:solidFill>
                <a:latin typeface="Neurial Grotesk 1"/>
              </a:rPr>
              <a:t> steep</a:t>
            </a:r>
          </a:p>
        </p:txBody>
      </p:sp>
      <p:sp>
        <p:nvSpPr>
          <p:cNvPr id="9" name="Freeform 9"/>
          <p:cNvSpPr/>
          <p:nvPr/>
        </p:nvSpPr>
        <p:spPr>
          <a:xfrm>
            <a:off x="6051458" y="811480"/>
            <a:ext cx="11207842" cy="7850654"/>
          </a:xfrm>
          <a:custGeom>
            <a:avLst/>
            <a:gdLst/>
            <a:ahLst/>
            <a:cxnLst/>
            <a:rect l="l" t="t" r="r" b="b"/>
            <a:pathLst>
              <a:path w="11207842" h="7850654">
                <a:moveTo>
                  <a:pt x="0" y="0"/>
                </a:moveTo>
                <a:lnTo>
                  <a:pt x="11207842" y="0"/>
                </a:lnTo>
                <a:lnTo>
                  <a:pt x="11207842" y="7850654"/>
                </a:lnTo>
                <a:lnTo>
                  <a:pt x="0" y="7850654"/>
                </a:lnTo>
                <a:lnTo>
                  <a:pt x="0" y="0"/>
                </a:lnTo>
                <a:close/>
              </a:path>
            </a:pathLst>
          </a:custGeom>
          <a:blipFill>
            <a:blip r:embed="rId4"/>
            <a:stretch>
              <a:fillRect/>
            </a:stretch>
          </a:blipFill>
          <a:ln>
            <a:noFill/>
          </a:ln>
        </p:spPr>
        <p:txBody>
          <a:bodyPr/>
          <a:lstStyle/>
          <a:p>
            <a:endParaRPr lang="en-GB"/>
          </a:p>
        </p:txBody>
      </p:sp>
      <p:sp>
        <p:nvSpPr>
          <p:cNvPr id="10" name="AutoShape 10"/>
          <p:cNvSpPr/>
          <p:nvPr/>
        </p:nvSpPr>
        <p:spPr>
          <a:xfrm flipV="1">
            <a:off x="10393756" y="3967191"/>
            <a:ext cx="0" cy="3461106"/>
          </a:xfrm>
          <a:prstGeom prst="line">
            <a:avLst/>
          </a:prstGeom>
          <a:ln w="47625" cap="flat">
            <a:solidFill>
              <a:srgbClr val="03544F"/>
            </a:solidFill>
            <a:prstDash val="sysDot"/>
            <a:headEnd type="none" w="sm" len="sm"/>
            <a:tailEnd type="none" w="sm" len="sm"/>
          </a:ln>
        </p:spPr>
        <p:txBody>
          <a:bodyPr/>
          <a:lstStyle/>
          <a:p>
            <a:endParaRPr lang="en-GB"/>
          </a:p>
        </p:txBody>
      </p:sp>
      <p:sp>
        <p:nvSpPr>
          <p:cNvPr id="11" name="AutoShape 11"/>
          <p:cNvSpPr/>
          <p:nvPr/>
        </p:nvSpPr>
        <p:spPr>
          <a:xfrm flipV="1">
            <a:off x="12331223" y="5709271"/>
            <a:ext cx="0" cy="1719025"/>
          </a:xfrm>
          <a:prstGeom prst="line">
            <a:avLst/>
          </a:prstGeom>
          <a:ln w="47625" cap="flat">
            <a:solidFill>
              <a:srgbClr val="03544F"/>
            </a:solidFill>
            <a:prstDash val="sysDot"/>
            <a:headEnd type="none" w="sm" len="sm"/>
            <a:tailEnd type="none" w="sm" len="sm"/>
          </a:ln>
        </p:spPr>
        <p:txBody>
          <a:bodyPr/>
          <a:lstStyle/>
          <a:p>
            <a:endParaRPr lang="en-GB"/>
          </a:p>
        </p:txBody>
      </p:sp>
      <p:sp>
        <p:nvSpPr>
          <p:cNvPr id="12" name="TextBox 12"/>
          <p:cNvSpPr txBox="1"/>
          <p:nvPr/>
        </p:nvSpPr>
        <p:spPr>
          <a:xfrm>
            <a:off x="10393756" y="3383341"/>
            <a:ext cx="1079854" cy="529930"/>
          </a:xfrm>
          <a:prstGeom prst="rect">
            <a:avLst/>
          </a:prstGeom>
        </p:spPr>
        <p:txBody>
          <a:bodyPr lIns="0" tIns="0" rIns="0" bIns="0" rtlCol="0" anchor="t">
            <a:spAutoFit/>
          </a:bodyPr>
          <a:lstStyle/>
          <a:p>
            <a:pPr marL="0" lvl="0" indent="0" algn="ctr">
              <a:lnSpc>
                <a:spcPts val="4327"/>
              </a:lnSpc>
              <a:spcBef>
                <a:spcPct val="0"/>
              </a:spcBef>
            </a:pPr>
            <a:r>
              <a:rPr lang="en-US" sz="3091">
                <a:solidFill>
                  <a:srgbClr val="03544F"/>
                </a:solidFill>
                <a:latin typeface="Neurial Grotesk 1"/>
              </a:rPr>
              <a:t>55% </a:t>
            </a:r>
          </a:p>
        </p:txBody>
      </p:sp>
      <p:sp>
        <p:nvSpPr>
          <p:cNvPr id="13" name="TextBox 13"/>
          <p:cNvSpPr txBox="1"/>
          <p:nvPr/>
        </p:nvSpPr>
        <p:spPr>
          <a:xfrm>
            <a:off x="12331223" y="5075286"/>
            <a:ext cx="1079854" cy="529930"/>
          </a:xfrm>
          <a:prstGeom prst="rect">
            <a:avLst/>
          </a:prstGeom>
        </p:spPr>
        <p:txBody>
          <a:bodyPr lIns="0" tIns="0" rIns="0" bIns="0" rtlCol="0" anchor="t">
            <a:spAutoFit/>
          </a:bodyPr>
          <a:lstStyle/>
          <a:p>
            <a:pPr marL="0" lvl="0" indent="0" algn="ctr">
              <a:lnSpc>
                <a:spcPts val="4327"/>
              </a:lnSpc>
              <a:spcBef>
                <a:spcPct val="0"/>
              </a:spcBef>
            </a:pPr>
            <a:r>
              <a:rPr lang="en-US" sz="3091">
                <a:solidFill>
                  <a:srgbClr val="03544F"/>
                </a:solidFill>
                <a:latin typeface="Neurial Grotesk 1"/>
              </a:rPr>
              <a:t>90%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7" name="TextBox 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8" name="Freeform 8"/>
          <p:cNvSpPr/>
          <p:nvPr/>
        </p:nvSpPr>
        <p:spPr>
          <a:xfrm>
            <a:off x="801738" y="1749062"/>
            <a:ext cx="10726205" cy="4907931"/>
          </a:xfrm>
          <a:custGeom>
            <a:avLst/>
            <a:gdLst/>
            <a:ahLst/>
            <a:cxnLst/>
            <a:rect l="l" t="t" r="r" b="b"/>
            <a:pathLst>
              <a:path w="10726205" h="4907931">
                <a:moveTo>
                  <a:pt x="0" y="0"/>
                </a:moveTo>
                <a:lnTo>
                  <a:pt x="10726205" y="0"/>
                </a:lnTo>
                <a:lnTo>
                  <a:pt x="10726205" y="4907931"/>
                </a:lnTo>
                <a:lnTo>
                  <a:pt x="0" y="4907931"/>
                </a:lnTo>
                <a:lnTo>
                  <a:pt x="0" y="0"/>
                </a:lnTo>
                <a:close/>
              </a:path>
            </a:pathLst>
          </a:custGeom>
          <a:blipFill>
            <a:blip r:embed="rId5"/>
            <a:stretch>
              <a:fillRect/>
            </a:stretch>
          </a:blipFill>
        </p:spPr>
        <p:txBody>
          <a:bodyPr/>
          <a:lstStyle/>
          <a:p>
            <a:endParaRPr lang="en-GB"/>
          </a:p>
        </p:txBody>
      </p:sp>
      <p:grpSp>
        <p:nvGrpSpPr>
          <p:cNvPr id="9" name="Group 9"/>
          <p:cNvGrpSpPr/>
          <p:nvPr/>
        </p:nvGrpSpPr>
        <p:grpSpPr>
          <a:xfrm>
            <a:off x="801738" y="7856585"/>
            <a:ext cx="4335651" cy="1139126"/>
            <a:chOff x="0" y="0"/>
            <a:chExt cx="1141900" cy="300017"/>
          </a:xfrm>
        </p:grpSpPr>
        <p:sp>
          <p:nvSpPr>
            <p:cNvPr id="10" name="Freeform 10"/>
            <p:cNvSpPr/>
            <p:nvPr/>
          </p:nvSpPr>
          <p:spPr>
            <a:xfrm>
              <a:off x="0" y="0"/>
              <a:ext cx="1141900" cy="300017"/>
            </a:xfrm>
            <a:custGeom>
              <a:avLst/>
              <a:gdLst/>
              <a:ahLst/>
              <a:cxnLst/>
              <a:rect l="l" t="t" r="r" b="b"/>
              <a:pathLst>
                <a:path w="1141900" h="300017">
                  <a:moveTo>
                    <a:pt x="91068" y="0"/>
                  </a:moveTo>
                  <a:lnTo>
                    <a:pt x="1050832" y="0"/>
                  </a:lnTo>
                  <a:cubicBezTo>
                    <a:pt x="1074985" y="0"/>
                    <a:pt x="1098148" y="9595"/>
                    <a:pt x="1115227" y="26673"/>
                  </a:cubicBezTo>
                  <a:cubicBezTo>
                    <a:pt x="1132305" y="43752"/>
                    <a:pt x="1141900" y="66915"/>
                    <a:pt x="1141900" y="91068"/>
                  </a:cubicBezTo>
                  <a:lnTo>
                    <a:pt x="1141900" y="208949"/>
                  </a:lnTo>
                  <a:cubicBezTo>
                    <a:pt x="1141900" y="259244"/>
                    <a:pt x="1101127" y="300017"/>
                    <a:pt x="1050832" y="300017"/>
                  </a:cubicBezTo>
                  <a:lnTo>
                    <a:pt x="91068" y="300017"/>
                  </a:lnTo>
                  <a:cubicBezTo>
                    <a:pt x="40772" y="300017"/>
                    <a:pt x="0" y="259244"/>
                    <a:pt x="0" y="208949"/>
                  </a:cubicBezTo>
                  <a:lnTo>
                    <a:pt x="0" y="91068"/>
                  </a:lnTo>
                  <a:cubicBezTo>
                    <a:pt x="0" y="40772"/>
                    <a:pt x="40772" y="0"/>
                    <a:pt x="91068" y="0"/>
                  </a:cubicBezTo>
                  <a:close/>
                </a:path>
              </a:pathLst>
            </a:custGeom>
            <a:solidFill>
              <a:srgbClr val="C8FA64"/>
            </a:solidFill>
          </p:spPr>
          <p:txBody>
            <a:bodyPr/>
            <a:lstStyle/>
            <a:p>
              <a:endParaRPr lang="en-GB"/>
            </a:p>
          </p:txBody>
        </p:sp>
        <p:sp>
          <p:nvSpPr>
            <p:cNvPr id="11" name="TextBox 11"/>
            <p:cNvSpPr txBox="1"/>
            <p:nvPr/>
          </p:nvSpPr>
          <p:spPr>
            <a:xfrm>
              <a:off x="0" y="-66675"/>
              <a:ext cx="1141900" cy="366692"/>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Diversification</a:t>
              </a:r>
            </a:p>
          </p:txBody>
        </p:sp>
      </p:grpSp>
      <p:sp>
        <p:nvSpPr>
          <p:cNvPr id="12" name="TextBox 12"/>
          <p:cNvSpPr txBox="1"/>
          <p:nvPr/>
        </p:nvSpPr>
        <p:spPr>
          <a:xfrm>
            <a:off x="1377458" y="504259"/>
            <a:ext cx="16122112" cy="597103"/>
          </a:xfrm>
          <a:prstGeom prst="rect">
            <a:avLst/>
          </a:prstGeom>
        </p:spPr>
        <p:txBody>
          <a:bodyPr lIns="0" tIns="0" rIns="0" bIns="0" rtlCol="0" anchor="t">
            <a:spAutoFit/>
          </a:bodyPr>
          <a:lstStyle/>
          <a:p>
            <a:pPr marL="0" lvl="0" indent="0" algn="ctr">
              <a:lnSpc>
                <a:spcPts val="4514"/>
              </a:lnSpc>
              <a:spcBef>
                <a:spcPct val="0"/>
              </a:spcBef>
            </a:pPr>
            <a:r>
              <a:rPr lang="en-US" sz="4179" dirty="0">
                <a:solidFill>
                  <a:srgbClr val="03544F"/>
                </a:solidFill>
                <a:latin typeface="Neurial Grotesk 3"/>
              </a:rPr>
              <a:t>Let’s not waste abundant RES and climate-neutral heat sources !</a:t>
            </a:r>
          </a:p>
        </p:txBody>
      </p:sp>
      <p:sp>
        <p:nvSpPr>
          <p:cNvPr id="13" name="TextBox 13"/>
          <p:cNvSpPr txBox="1"/>
          <p:nvPr/>
        </p:nvSpPr>
        <p:spPr>
          <a:xfrm>
            <a:off x="1028700" y="6808893"/>
            <a:ext cx="7985024" cy="243656"/>
          </a:xfrm>
          <a:prstGeom prst="rect">
            <a:avLst/>
          </a:prstGeom>
        </p:spPr>
        <p:txBody>
          <a:bodyPr lIns="0" tIns="0" rIns="0" bIns="0" rtlCol="0" anchor="t">
            <a:spAutoFit/>
          </a:bodyPr>
          <a:lstStyle/>
          <a:p>
            <a:pPr marL="0" lvl="1" indent="0" algn="l">
              <a:lnSpc>
                <a:spcPts val="1905"/>
              </a:lnSpc>
              <a:spcBef>
                <a:spcPct val="0"/>
              </a:spcBef>
            </a:pPr>
            <a:r>
              <a:rPr lang="en-US" sz="1764" spc="16" dirty="0">
                <a:solidFill>
                  <a:srgbClr val="03544F"/>
                </a:solidFill>
                <a:latin typeface="Neurial Grotesk 1"/>
              </a:rPr>
              <a:t>Potential for new heat sources 2050 - source: Aalborg university</a:t>
            </a:r>
          </a:p>
        </p:txBody>
      </p:sp>
      <p:sp>
        <p:nvSpPr>
          <p:cNvPr id="14" name="TextBox 14"/>
          <p:cNvSpPr txBox="1"/>
          <p:nvPr/>
        </p:nvSpPr>
        <p:spPr>
          <a:xfrm>
            <a:off x="11955529" y="1804248"/>
            <a:ext cx="5544041" cy="4605748"/>
          </a:xfrm>
          <a:prstGeom prst="rect">
            <a:avLst/>
          </a:prstGeom>
        </p:spPr>
        <p:txBody>
          <a:bodyPr lIns="0" tIns="0" rIns="0" bIns="0" rtlCol="0" anchor="t">
            <a:spAutoFit/>
          </a:bodyPr>
          <a:lstStyle/>
          <a:p>
            <a:pPr algn="just">
              <a:lnSpc>
                <a:spcPts val="4620"/>
              </a:lnSpc>
            </a:pPr>
            <a:r>
              <a:rPr lang="en-US" sz="3300" dirty="0">
                <a:solidFill>
                  <a:srgbClr val="03544F"/>
                </a:solidFill>
                <a:latin typeface="Neurial Grotesk 3"/>
              </a:rPr>
              <a:t>More than 2000Twh/year of renewable and climate-neutral heat sources are available in Europe.</a:t>
            </a:r>
          </a:p>
          <a:p>
            <a:pPr algn="ctr">
              <a:lnSpc>
                <a:spcPts val="4480"/>
              </a:lnSpc>
            </a:pPr>
            <a:endParaRPr lang="en-US" sz="3300" dirty="0">
              <a:solidFill>
                <a:srgbClr val="03544F"/>
              </a:solidFill>
              <a:latin typeface="Neurial Grotesk 3"/>
            </a:endParaRPr>
          </a:p>
          <a:p>
            <a:pPr algn="just">
              <a:lnSpc>
                <a:spcPts val="4480"/>
              </a:lnSpc>
            </a:pPr>
            <a:r>
              <a:rPr lang="en-US" sz="3200" dirty="0">
                <a:solidFill>
                  <a:srgbClr val="03544F"/>
                </a:solidFill>
                <a:latin typeface="Neurial Grotesk 4"/>
              </a:rPr>
              <a:t>More than the EU’s total forecasted heat demand by 2050 (1850 TWh/y) !</a:t>
            </a:r>
          </a:p>
        </p:txBody>
      </p:sp>
      <p:grpSp>
        <p:nvGrpSpPr>
          <p:cNvPr id="15" name="Group 15"/>
          <p:cNvGrpSpPr/>
          <p:nvPr/>
        </p:nvGrpSpPr>
        <p:grpSpPr>
          <a:xfrm>
            <a:off x="9612870" y="7856585"/>
            <a:ext cx="3654371" cy="1139126"/>
            <a:chOff x="0" y="0"/>
            <a:chExt cx="962468" cy="300017"/>
          </a:xfrm>
        </p:grpSpPr>
        <p:sp>
          <p:nvSpPr>
            <p:cNvPr id="16" name="Freeform 16"/>
            <p:cNvSpPr/>
            <p:nvPr/>
          </p:nvSpPr>
          <p:spPr>
            <a:xfrm>
              <a:off x="0" y="0"/>
              <a:ext cx="962468" cy="300017"/>
            </a:xfrm>
            <a:custGeom>
              <a:avLst/>
              <a:gdLst/>
              <a:ahLst/>
              <a:cxnLst/>
              <a:rect l="l" t="t" r="r" b="b"/>
              <a:pathLst>
                <a:path w="962468" h="300017">
                  <a:moveTo>
                    <a:pt x="108045" y="0"/>
                  </a:moveTo>
                  <a:lnTo>
                    <a:pt x="854423" y="0"/>
                  </a:lnTo>
                  <a:cubicBezTo>
                    <a:pt x="883078" y="0"/>
                    <a:pt x="910560" y="11383"/>
                    <a:pt x="930822" y="31646"/>
                  </a:cubicBezTo>
                  <a:cubicBezTo>
                    <a:pt x="951085" y="51908"/>
                    <a:pt x="962468" y="79390"/>
                    <a:pt x="962468" y="108045"/>
                  </a:cubicBezTo>
                  <a:lnTo>
                    <a:pt x="962468" y="191971"/>
                  </a:lnTo>
                  <a:cubicBezTo>
                    <a:pt x="962468" y="220627"/>
                    <a:pt x="951085" y="248108"/>
                    <a:pt x="930822" y="268371"/>
                  </a:cubicBezTo>
                  <a:cubicBezTo>
                    <a:pt x="910560" y="288633"/>
                    <a:pt x="883078" y="300017"/>
                    <a:pt x="854423" y="300017"/>
                  </a:cubicBezTo>
                  <a:lnTo>
                    <a:pt x="108045" y="300017"/>
                  </a:lnTo>
                  <a:cubicBezTo>
                    <a:pt x="79390" y="300017"/>
                    <a:pt x="51908" y="288633"/>
                    <a:pt x="31646" y="268371"/>
                  </a:cubicBezTo>
                  <a:cubicBezTo>
                    <a:pt x="11383" y="248108"/>
                    <a:pt x="0" y="220627"/>
                    <a:pt x="0" y="191971"/>
                  </a:cubicBezTo>
                  <a:lnTo>
                    <a:pt x="0" y="108045"/>
                  </a:lnTo>
                  <a:cubicBezTo>
                    <a:pt x="0" y="79390"/>
                    <a:pt x="11383" y="51908"/>
                    <a:pt x="31646" y="31646"/>
                  </a:cubicBezTo>
                  <a:cubicBezTo>
                    <a:pt x="51908" y="11383"/>
                    <a:pt x="79390" y="0"/>
                    <a:pt x="108045" y="0"/>
                  </a:cubicBezTo>
                  <a:close/>
                </a:path>
              </a:pathLst>
            </a:custGeom>
            <a:solidFill>
              <a:srgbClr val="C8FA64"/>
            </a:solidFill>
          </p:spPr>
          <p:txBody>
            <a:bodyPr/>
            <a:lstStyle/>
            <a:p>
              <a:endParaRPr lang="en-GB"/>
            </a:p>
          </p:txBody>
        </p:sp>
        <p:sp>
          <p:nvSpPr>
            <p:cNvPr id="17" name="TextBox 17"/>
            <p:cNvSpPr txBox="1"/>
            <p:nvPr/>
          </p:nvSpPr>
          <p:spPr>
            <a:xfrm>
              <a:off x="0" y="-66675"/>
              <a:ext cx="962468" cy="366692"/>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Peak shaving</a:t>
              </a:r>
            </a:p>
          </p:txBody>
        </p:sp>
      </p:grpSp>
      <p:grpSp>
        <p:nvGrpSpPr>
          <p:cNvPr id="18" name="Group 18"/>
          <p:cNvGrpSpPr/>
          <p:nvPr/>
        </p:nvGrpSpPr>
        <p:grpSpPr>
          <a:xfrm>
            <a:off x="13657766" y="7845428"/>
            <a:ext cx="4074117" cy="1139126"/>
            <a:chOff x="0" y="0"/>
            <a:chExt cx="1073018" cy="300017"/>
          </a:xfrm>
        </p:grpSpPr>
        <p:sp>
          <p:nvSpPr>
            <p:cNvPr id="19" name="Freeform 19"/>
            <p:cNvSpPr/>
            <p:nvPr/>
          </p:nvSpPr>
          <p:spPr>
            <a:xfrm>
              <a:off x="0" y="0"/>
              <a:ext cx="1073018" cy="300017"/>
            </a:xfrm>
            <a:custGeom>
              <a:avLst/>
              <a:gdLst/>
              <a:ahLst/>
              <a:cxnLst/>
              <a:rect l="l" t="t" r="r" b="b"/>
              <a:pathLst>
                <a:path w="1073018" h="300017">
                  <a:moveTo>
                    <a:pt x="96914" y="0"/>
                  </a:moveTo>
                  <a:lnTo>
                    <a:pt x="976105" y="0"/>
                  </a:lnTo>
                  <a:cubicBezTo>
                    <a:pt x="1029629" y="0"/>
                    <a:pt x="1073018" y="43390"/>
                    <a:pt x="1073018" y="96914"/>
                  </a:cubicBezTo>
                  <a:lnTo>
                    <a:pt x="1073018" y="203103"/>
                  </a:lnTo>
                  <a:cubicBezTo>
                    <a:pt x="1073018" y="228806"/>
                    <a:pt x="1062808" y="253456"/>
                    <a:pt x="1044633" y="271631"/>
                  </a:cubicBezTo>
                  <a:cubicBezTo>
                    <a:pt x="1026458" y="289806"/>
                    <a:pt x="1001808" y="300017"/>
                    <a:pt x="976105" y="300017"/>
                  </a:cubicBezTo>
                  <a:lnTo>
                    <a:pt x="96914" y="300017"/>
                  </a:lnTo>
                  <a:cubicBezTo>
                    <a:pt x="43390" y="300017"/>
                    <a:pt x="0" y="256627"/>
                    <a:pt x="0" y="203103"/>
                  </a:cubicBezTo>
                  <a:lnTo>
                    <a:pt x="0" y="96914"/>
                  </a:lnTo>
                  <a:cubicBezTo>
                    <a:pt x="0" y="43390"/>
                    <a:pt x="43390" y="0"/>
                    <a:pt x="96914" y="0"/>
                  </a:cubicBezTo>
                  <a:close/>
                </a:path>
              </a:pathLst>
            </a:custGeom>
            <a:solidFill>
              <a:srgbClr val="C8FA64"/>
            </a:solidFill>
          </p:spPr>
          <p:txBody>
            <a:bodyPr/>
            <a:lstStyle/>
            <a:p>
              <a:endParaRPr lang="en-GB"/>
            </a:p>
          </p:txBody>
        </p:sp>
        <p:sp>
          <p:nvSpPr>
            <p:cNvPr id="20" name="TextBox 20"/>
            <p:cNvSpPr txBox="1"/>
            <p:nvPr/>
          </p:nvSpPr>
          <p:spPr>
            <a:xfrm>
              <a:off x="0" y="-66675"/>
              <a:ext cx="1073018" cy="366692"/>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Just transition</a:t>
              </a:r>
            </a:p>
          </p:txBody>
        </p:sp>
      </p:grpSp>
      <p:grpSp>
        <p:nvGrpSpPr>
          <p:cNvPr id="21" name="Group 21"/>
          <p:cNvGrpSpPr/>
          <p:nvPr/>
        </p:nvGrpSpPr>
        <p:grpSpPr>
          <a:xfrm>
            <a:off x="5703028" y="7845428"/>
            <a:ext cx="3521990" cy="1139126"/>
            <a:chOff x="0" y="0"/>
            <a:chExt cx="927602" cy="300017"/>
          </a:xfrm>
        </p:grpSpPr>
        <p:sp>
          <p:nvSpPr>
            <p:cNvPr id="22" name="Freeform 22"/>
            <p:cNvSpPr/>
            <p:nvPr/>
          </p:nvSpPr>
          <p:spPr>
            <a:xfrm>
              <a:off x="0" y="0"/>
              <a:ext cx="927602" cy="300017"/>
            </a:xfrm>
            <a:custGeom>
              <a:avLst/>
              <a:gdLst/>
              <a:ahLst/>
              <a:cxnLst/>
              <a:rect l="l" t="t" r="r" b="b"/>
              <a:pathLst>
                <a:path w="927602" h="300017">
                  <a:moveTo>
                    <a:pt x="112106" y="0"/>
                  </a:moveTo>
                  <a:lnTo>
                    <a:pt x="815496" y="0"/>
                  </a:lnTo>
                  <a:cubicBezTo>
                    <a:pt x="877410" y="0"/>
                    <a:pt x="927602" y="50192"/>
                    <a:pt x="927602" y="112106"/>
                  </a:cubicBezTo>
                  <a:lnTo>
                    <a:pt x="927602" y="187910"/>
                  </a:lnTo>
                  <a:cubicBezTo>
                    <a:pt x="927602" y="217643"/>
                    <a:pt x="915791" y="246157"/>
                    <a:pt x="894767" y="267181"/>
                  </a:cubicBezTo>
                  <a:cubicBezTo>
                    <a:pt x="873743" y="288205"/>
                    <a:pt x="845228" y="300017"/>
                    <a:pt x="815496" y="300017"/>
                  </a:cubicBezTo>
                  <a:lnTo>
                    <a:pt x="112106" y="300017"/>
                  </a:lnTo>
                  <a:cubicBezTo>
                    <a:pt x="50192" y="300017"/>
                    <a:pt x="0" y="249825"/>
                    <a:pt x="0" y="187910"/>
                  </a:cubicBezTo>
                  <a:lnTo>
                    <a:pt x="0" y="112106"/>
                  </a:lnTo>
                  <a:cubicBezTo>
                    <a:pt x="0" y="50192"/>
                    <a:pt x="50192" y="0"/>
                    <a:pt x="112106" y="0"/>
                  </a:cubicBezTo>
                  <a:close/>
                </a:path>
              </a:pathLst>
            </a:custGeom>
            <a:solidFill>
              <a:srgbClr val="C8FA64"/>
            </a:solidFill>
          </p:spPr>
          <p:txBody>
            <a:bodyPr/>
            <a:lstStyle/>
            <a:p>
              <a:endParaRPr lang="en-GB"/>
            </a:p>
          </p:txBody>
        </p:sp>
        <p:sp>
          <p:nvSpPr>
            <p:cNvPr id="23" name="TextBox 23"/>
            <p:cNvSpPr txBox="1"/>
            <p:nvPr/>
          </p:nvSpPr>
          <p:spPr>
            <a:xfrm>
              <a:off x="0" y="-66675"/>
              <a:ext cx="927602" cy="366692"/>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Circularity</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34175"/>
            <a:chOff x="0" y="0"/>
            <a:chExt cx="24384000" cy="1378900"/>
          </a:xfrm>
        </p:grpSpPr>
        <p:grpSp>
          <p:nvGrpSpPr>
            <p:cNvPr id="3" name="Group 3"/>
            <p:cNvGrpSpPr/>
            <p:nvPr/>
          </p:nvGrpSpPr>
          <p:grpSpPr>
            <a:xfrm>
              <a:off x="0" y="0"/>
              <a:ext cx="24384000" cy="1378900"/>
              <a:chOff x="0" y="0"/>
              <a:chExt cx="4816593" cy="272375"/>
            </a:xfrm>
          </p:grpSpPr>
          <p:sp>
            <p:nvSpPr>
              <p:cNvPr id="4" name="Freeform 4"/>
              <p:cNvSpPr/>
              <p:nvPr/>
            </p:nvSpPr>
            <p:spPr>
              <a:xfrm>
                <a:off x="0" y="0"/>
                <a:ext cx="4816592" cy="272375"/>
              </a:xfrm>
              <a:custGeom>
                <a:avLst/>
                <a:gdLst/>
                <a:ahLst/>
                <a:cxnLst/>
                <a:rect l="l" t="t" r="r" b="b"/>
                <a:pathLst>
                  <a:path w="4816592" h="272375">
                    <a:moveTo>
                      <a:pt x="0" y="0"/>
                    </a:moveTo>
                    <a:lnTo>
                      <a:pt x="4816592" y="0"/>
                    </a:lnTo>
                    <a:lnTo>
                      <a:pt x="4816592" y="272375"/>
                    </a:lnTo>
                    <a:lnTo>
                      <a:pt x="0" y="272375"/>
                    </a:lnTo>
                    <a:close/>
                  </a:path>
                </a:pathLst>
              </a:custGeom>
              <a:solidFill>
                <a:srgbClr val="8E023B"/>
              </a:solidFill>
            </p:spPr>
            <p:txBody>
              <a:bodyPr/>
              <a:lstStyle/>
              <a:p>
                <a:endParaRPr lang="en-GB"/>
              </a:p>
            </p:txBody>
          </p:sp>
          <p:sp>
            <p:nvSpPr>
              <p:cNvPr id="5" name="TextBox 5"/>
              <p:cNvSpPr txBox="1"/>
              <p:nvPr/>
            </p:nvSpPr>
            <p:spPr>
              <a:xfrm>
                <a:off x="0" y="-57150"/>
                <a:ext cx="4816593" cy="32952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439310" y="302311"/>
              <a:ext cx="5217380" cy="707603"/>
            </a:xfrm>
            <a:prstGeom prst="rect">
              <a:avLst/>
            </a:prstGeom>
          </p:spPr>
          <p:txBody>
            <a:bodyPr lIns="0" tIns="0" rIns="0" bIns="0" rtlCol="0" anchor="t">
              <a:spAutoFit/>
            </a:bodyPr>
            <a:lstStyle/>
            <a:p>
              <a:pPr marL="0" lvl="0" indent="0">
                <a:lnSpc>
                  <a:spcPts val="4479"/>
                </a:lnSpc>
                <a:spcBef>
                  <a:spcPct val="0"/>
                </a:spcBef>
              </a:pPr>
              <a:r>
                <a:rPr lang="en-US" sz="3199">
                  <a:solidFill>
                    <a:srgbClr val="FC9F0B"/>
                  </a:solidFill>
                  <a:latin typeface="Neurial Grotesk 2"/>
                </a:rPr>
                <a:t>DHC+</a:t>
              </a:r>
            </a:p>
          </p:txBody>
        </p:sp>
      </p:grpSp>
      <p:sp>
        <p:nvSpPr>
          <p:cNvPr id="7" name="Freeform 7"/>
          <p:cNvSpPr/>
          <p:nvPr/>
        </p:nvSpPr>
        <p:spPr>
          <a:xfrm>
            <a:off x="14758118" y="9460471"/>
            <a:ext cx="3224751" cy="629834"/>
          </a:xfrm>
          <a:custGeom>
            <a:avLst/>
            <a:gdLst/>
            <a:ahLst/>
            <a:cxnLst/>
            <a:rect l="l" t="t" r="r" b="b"/>
            <a:pathLst>
              <a:path w="3224751" h="629834">
                <a:moveTo>
                  <a:pt x="0" y="0"/>
                </a:moveTo>
                <a:lnTo>
                  <a:pt x="3224751" y="0"/>
                </a:lnTo>
                <a:lnTo>
                  <a:pt x="3224751" y="629834"/>
                </a:lnTo>
                <a:lnTo>
                  <a:pt x="0" y="629834"/>
                </a:lnTo>
                <a:lnTo>
                  <a:pt x="0" y="0"/>
                </a:lnTo>
                <a:close/>
              </a:path>
            </a:pathLst>
          </a:custGeom>
          <a:blipFill>
            <a:blip r:embed="rId2"/>
            <a:stretch>
              <a:fillRect/>
            </a:stretch>
          </a:blipFill>
        </p:spPr>
        <p:txBody>
          <a:bodyPr/>
          <a:lstStyle/>
          <a:p>
            <a:endParaRPr lang="en-GB"/>
          </a:p>
        </p:txBody>
      </p:sp>
      <p:grpSp>
        <p:nvGrpSpPr>
          <p:cNvPr id="8" name="Group 8"/>
          <p:cNvGrpSpPr/>
          <p:nvPr/>
        </p:nvGrpSpPr>
        <p:grpSpPr>
          <a:xfrm>
            <a:off x="0" y="9258300"/>
            <a:ext cx="18288000" cy="1028700"/>
            <a:chOff x="0" y="0"/>
            <a:chExt cx="24384000" cy="1371600"/>
          </a:xfrm>
        </p:grpSpPr>
        <p:grpSp>
          <p:nvGrpSpPr>
            <p:cNvPr id="9" name="Group 9"/>
            <p:cNvGrpSpPr/>
            <p:nvPr/>
          </p:nvGrpSpPr>
          <p:grpSpPr>
            <a:xfrm>
              <a:off x="0" y="0"/>
              <a:ext cx="24384000" cy="1371600"/>
              <a:chOff x="0" y="0"/>
              <a:chExt cx="4816593" cy="270933"/>
            </a:xfrm>
          </p:grpSpPr>
          <p:sp>
            <p:nvSpPr>
              <p:cNvPr id="10" name="Freeform 1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1" name="TextBox 11"/>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3" name="TextBox 13"/>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14" name="Freeform 14"/>
          <p:cNvSpPr/>
          <p:nvPr/>
        </p:nvSpPr>
        <p:spPr>
          <a:xfrm>
            <a:off x="270711" y="3470563"/>
            <a:ext cx="6820401" cy="4605121"/>
          </a:xfrm>
          <a:custGeom>
            <a:avLst/>
            <a:gdLst/>
            <a:ahLst/>
            <a:cxnLst/>
            <a:rect l="l" t="t" r="r" b="b"/>
            <a:pathLst>
              <a:path w="6820401" h="4605121">
                <a:moveTo>
                  <a:pt x="0" y="0"/>
                </a:moveTo>
                <a:lnTo>
                  <a:pt x="6820401" y="0"/>
                </a:lnTo>
                <a:lnTo>
                  <a:pt x="6820401" y="4605121"/>
                </a:lnTo>
                <a:lnTo>
                  <a:pt x="0" y="4605121"/>
                </a:lnTo>
                <a:lnTo>
                  <a:pt x="0" y="0"/>
                </a:lnTo>
                <a:close/>
              </a:path>
            </a:pathLst>
          </a:custGeom>
          <a:blipFill>
            <a:blip r:embed="rId5"/>
            <a:stretch>
              <a:fillRect r="-94785"/>
            </a:stretch>
          </a:blipFill>
        </p:spPr>
        <p:txBody>
          <a:bodyPr/>
          <a:lstStyle/>
          <a:p>
            <a:endParaRPr lang="en-GB"/>
          </a:p>
        </p:txBody>
      </p:sp>
      <p:sp>
        <p:nvSpPr>
          <p:cNvPr id="15" name="Freeform 15"/>
          <p:cNvSpPr/>
          <p:nvPr/>
        </p:nvSpPr>
        <p:spPr>
          <a:xfrm>
            <a:off x="6505198" y="3427362"/>
            <a:ext cx="5994624" cy="4648321"/>
          </a:xfrm>
          <a:custGeom>
            <a:avLst/>
            <a:gdLst/>
            <a:ahLst/>
            <a:cxnLst/>
            <a:rect l="l" t="t" r="r" b="b"/>
            <a:pathLst>
              <a:path w="5994624" h="4648321">
                <a:moveTo>
                  <a:pt x="0" y="0"/>
                </a:moveTo>
                <a:lnTo>
                  <a:pt x="5994624" y="0"/>
                </a:lnTo>
                <a:lnTo>
                  <a:pt x="5994624" y="4648322"/>
                </a:lnTo>
                <a:lnTo>
                  <a:pt x="0" y="4648322"/>
                </a:lnTo>
                <a:lnTo>
                  <a:pt x="0" y="0"/>
                </a:lnTo>
                <a:close/>
              </a:path>
            </a:pathLst>
          </a:custGeom>
          <a:blipFill>
            <a:blip r:embed="rId6"/>
            <a:stretch>
              <a:fillRect l="-1683" r="-5050"/>
            </a:stretch>
          </a:blipFill>
        </p:spPr>
        <p:txBody>
          <a:bodyPr/>
          <a:lstStyle/>
          <a:p>
            <a:endParaRPr lang="en-GB"/>
          </a:p>
        </p:txBody>
      </p:sp>
      <p:sp>
        <p:nvSpPr>
          <p:cNvPr id="16" name="TextBox 16"/>
          <p:cNvSpPr txBox="1"/>
          <p:nvPr/>
        </p:nvSpPr>
        <p:spPr>
          <a:xfrm>
            <a:off x="1163582" y="141913"/>
            <a:ext cx="15960836" cy="1510031"/>
          </a:xfrm>
          <a:prstGeom prst="rect">
            <a:avLst/>
          </a:prstGeom>
        </p:spPr>
        <p:txBody>
          <a:bodyPr lIns="0" tIns="0" rIns="0" bIns="0" rtlCol="0" anchor="t">
            <a:spAutoFit/>
          </a:bodyPr>
          <a:lstStyle/>
          <a:p>
            <a:pPr algn="ctr">
              <a:lnSpc>
                <a:spcPts val="6019"/>
              </a:lnSpc>
            </a:pPr>
            <a:r>
              <a:rPr lang="en-US" sz="4299" dirty="0">
                <a:solidFill>
                  <a:srgbClr val="03544F"/>
                </a:solidFill>
                <a:latin typeface="Neurial Grotesk 5"/>
              </a:rPr>
              <a:t>A paradigm shift is needed</a:t>
            </a:r>
          </a:p>
          <a:p>
            <a:pPr algn="ctr">
              <a:lnSpc>
                <a:spcPts val="6019"/>
              </a:lnSpc>
            </a:pPr>
            <a:r>
              <a:rPr lang="en-US" sz="4299" dirty="0">
                <a:solidFill>
                  <a:srgbClr val="03544F"/>
                </a:solidFill>
                <a:latin typeface="Neurial Grotesk 5"/>
              </a:rPr>
              <a:t>to support clean heating and cooling </a:t>
            </a:r>
          </a:p>
        </p:txBody>
      </p:sp>
      <p:sp>
        <p:nvSpPr>
          <p:cNvPr id="17" name="TextBox 17"/>
          <p:cNvSpPr txBox="1"/>
          <p:nvPr/>
        </p:nvSpPr>
        <p:spPr>
          <a:xfrm>
            <a:off x="478095" y="2912213"/>
            <a:ext cx="1041053" cy="537845"/>
          </a:xfrm>
          <a:prstGeom prst="rect">
            <a:avLst/>
          </a:prstGeom>
        </p:spPr>
        <p:txBody>
          <a:bodyPr lIns="0" tIns="0" rIns="0" bIns="0" rtlCol="0" anchor="t">
            <a:spAutoFit/>
          </a:bodyPr>
          <a:lstStyle/>
          <a:p>
            <a:pPr algn="ctr">
              <a:lnSpc>
                <a:spcPts val="4480"/>
              </a:lnSpc>
            </a:pPr>
            <a:r>
              <a:rPr lang="en-US" sz="3200">
                <a:solidFill>
                  <a:srgbClr val="03544F"/>
                </a:solidFill>
                <a:latin typeface="Neurial Grotesk 2"/>
              </a:rPr>
              <a:t>2030</a:t>
            </a:r>
          </a:p>
        </p:txBody>
      </p:sp>
      <p:sp>
        <p:nvSpPr>
          <p:cNvPr id="18" name="TextBox 18"/>
          <p:cNvSpPr txBox="1"/>
          <p:nvPr/>
        </p:nvSpPr>
        <p:spPr>
          <a:xfrm>
            <a:off x="7229052" y="2912213"/>
            <a:ext cx="1042392" cy="537845"/>
          </a:xfrm>
          <a:prstGeom prst="rect">
            <a:avLst/>
          </a:prstGeom>
        </p:spPr>
        <p:txBody>
          <a:bodyPr lIns="0" tIns="0" rIns="0" bIns="0" rtlCol="0" anchor="t">
            <a:spAutoFit/>
          </a:bodyPr>
          <a:lstStyle/>
          <a:p>
            <a:pPr algn="ctr">
              <a:lnSpc>
                <a:spcPts val="4480"/>
              </a:lnSpc>
            </a:pPr>
            <a:r>
              <a:rPr lang="en-US" sz="3200" dirty="0">
                <a:solidFill>
                  <a:srgbClr val="03544F"/>
                </a:solidFill>
                <a:latin typeface="Neurial Grotesk 2"/>
              </a:rPr>
              <a:t>2050</a:t>
            </a:r>
          </a:p>
        </p:txBody>
      </p:sp>
      <p:sp>
        <p:nvSpPr>
          <p:cNvPr id="19" name="TextBox 19"/>
          <p:cNvSpPr txBox="1"/>
          <p:nvPr/>
        </p:nvSpPr>
        <p:spPr>
          <a:xfrm>
            <a:off x="0" y="8342384"/>
            <a:ext cx="11457437" cy="415290"/>
          </a:xfrm>
          <a:prstGeom prst="rect">
            <a:avLst/>
          </a:prstGeom>
        </p:spPr>
        <p:txBody>
          <a:bodyPr lIns="0" tIns="0" rIns="0" bIns="0" rtlCol="0" anchor="t">
            <a:spAutoFit/>
          </a:bodyPr>
          <a:lstStyle/>
          <a:p>
            <a:pPr algn="ctr">
              <a:lnSpc>
                <a:spcPts val="3359"/>
              </a:lnSpc>
            </a:pPr>
            <a:r>
              <a:rPr lang="en-US" sz="2400">
                <a:solidFill>
                  <a:srgbClr val="03544F"/>
                </a:solidFill>
                <a:latin typeface="Neurial Grotesk 6"/>
              </a:rPr>
              <a:t>Source: Heat matters: the missing link in REPowerEU, Aalborg University 2023</a:t>
            </a:r>
          </a:p>
        </p:txBody>
      </p:sp>
      <p:sp>
        <p:nvSpPr>
          <p:cNvPr id="20" name="TextBox 20"/>
          <p:cNvSpPr txBox="1"/>
          <p:nvPr/>
        </p:nvSpPr>
        <p:spPr>
          <a:xfrm>
            <a:off x="12702491" y="2166294"/>
            <a:ext cx="5280379" cy="6867265"/>
          </a:xfrm>
          <a:prstGeom prst="rect">
            <a:avLst/>
          </a:prstGeom>
        </p:spPr>
        <p:txBody>
          <a:bodyPr lIns="0" tIns="0" rIns="0" bIns="0" rtlCol="0" anchor="t">
            <a:spAutoFit/>
          </a:bodyPr>
          <a:lstStyle/>
          <a:p>
            <a:pPr marL="0" lvl="1" indent="0" algn="l">
              <a:lnSpc>
                <a:spcPts val="1836"/>
              </a:lnSpc>
              <a:spcBef>
                <a:spcPct val="0"/>
              </a:spcBef>
            </a:pPr>
            <a:endParaRPr dirty="0"/>
          </a:p>
          <a:p>
            <a:pPr algn="l">
              <a:lnSpc>
                <a:spcPts val="3499"/>
              </a:lnSpc>
              <a:spcBef>
                <a:spcPct val="0"/>
              </a:spcBef>
            </a:pPr>
            <a:r>
              <a:rPr lang="en-US" sz="2499" u="none" strike="noStrike" spc="22" dirty="0">
                <a:solidFill>
                  <a:srgbClr val="03544F"/>
                </a:solidFill>
                <a:latin typeface="Neurial Grotesk 2"/>
              </a:rPr>
              <a:t>What is means for the DHC sector</a:t>
            </a:r>
          </a:p>
          <a:p>
            <a:pPr algn="l">
              <a:lnSpc>
                <a:spcPts val="3499"/>
              </a:lnSpc>
            </a:pPr>
            <a:endParaRPr lang="en-US" sz="2499" u="none" strike="noStrike" spc="22" dirty="0">
              <a:solidFill>
                <a:srgbClr val="03544F"/>
              </a:solidFill>
              <a:latin typeface="Neurial Grotesk 2"/>
            </a:endParaRPr>
          </a:p>
          <a:p>
            <a:pPr marL="539748" lvl="1" indent="-269874" algn="l">
              <a:lnSpc>
                <a:spcPts val="3499"/>
              </a:lnSpc>
              <a:buFont typeface="Arial"/>
              <a:buChar char="•"/>
            </a:pPr>
            <a:r>
              <a:rPr lang="en-US" sz="2499" u="none" strike="noStrike" spc="22" dirty="0">
                <a:solidFill>
                  <a:srgbClr val="03544F"/>
                </a:solidFill>
                <a:latin typeface="Neurial Grotesk 1"/>
              </a:rPr>
              <a:t>To be on track, we should aim at a market share of 20% in 2030 (vs. 13% today) and 10%, heat-demand reductions,</a:t>
            </a:r>
          </a:p>
          <a:p>
            <a:pPr algn="l">
              <a:lnSpc>
                <a:spcPts val="2240"/>
              </a:lnSpc>
            </a:pPr>
            <a:endParaRPr lang="en-US" sz="2499" u="none" strike="noStrike" spc="22" dirty="0">
              <a:solidFill>
                <a:srgbClr val="03544F"/>
              </a:solidFill>
              <a:latin typeface="Neurial Grotesk 1"/>
            </a:endParaRPr>
          </a:p>
          <a:p>
            <a:pPr marL="539748" lvl="1" indent="-269874" algn="l">
              <a:lnSpc>
                <a:spcPts val="3499"/>
              </a:lnSpc>
              <a:buFont typeface="Arial"/>
              <a:buChar char="•"/>
            </a:pPr>
            <a:r>
              <a:rPr lang="en-US" sz="2499" u="none" strike="noStrike" spc="22" dirty="0">
                <a:solidFill>
                  <a:srgbClr val="03544F"/>
                </a:solidFill>
                <a:latin typeface="Neurial Grotesk 1"/>
              </a:rPr>
              <a:t>3500 new DHC networks by 2030: an estimated 144bn EUR in  investments,</a:t>
            </a:r>
          </a:p>
          <a:p>
            <a:pPr algn="l">
              <a:lnSpc>
                <a:spcPts val="2240"/>
              </a:lnSpc>
            </a:pPr>
            <a:endParaRPr lang="en-US" sz="2499" u="none" strike="noStrike" spc="22" dirty="0">
              <a:solidFill>
                <a:srgbClr val="03544F"/>
              </a:solidFill>
              <a:latin typeface="Neurial Grotesk 1"/>
            </a:endParaRPr>
          </a:p>
          <a:p>
            <a:pPr marL="539748" lvl="1" indent="-269874" algn="l">
              <a:lnSpc>
                <a:spcPts val="3499"/>
              </a:lnSpc>
              <a:buFont typeface="Arial"/>
              <a:buChar char="•"/>
            </a:pPr>
            <a:r>
              <a:rPr lang="en-US" sz="2499" u="none" strike="noStrike" spc="22" dirty="0">
                <a:solidFill>
                  <a:srgbClr val="03544F"/>
                </a:solidFill>
                <a:latin typeface="Neurial Grotesk 1"/>
              </a:rPr>
              <a:t>Renovation and expansion of 190.000 km of DHC pipes (upgrade + new connections)</a:t>
            </a:r>
          </a:p>
          <a:p>
            <a:pPr algn="l">
              <a:lnSpc>
                <a:spcPts val="3499"/>
              </a:lnSpc>
            </a:pPr>
            <a:endParaRPr lang="en-US" sz="2499" u="none" strike="noStrike" spc="22" dirty="0">
              <a:solidFill>
                <a:srgbClr val="03544F"/>
              </a:solidFill>
              <a:latin typeface="Neurial Grotesk 1"/>
            </a:endParaRPr>
          </a:p>
          <a:p>
            <a:pPr marL="0" lvl="1" indent="0" algn="l">
              <a:lnSpc>
                <a:spcPts val="1836"/>
              </a:lnSpc>
              <a:spcBef>
                <a:spcPct val="0"/>
              </a:spcBef>
            </a:pPr>
            <a:endParaRPr lang="en-US" sz="2499" u="none" strike="noStrike" spc="22" dirty="0">
              <a:solidFill>
                <a:srgbClr val="03544F"/>
              </a:solidFill>
              <a:latin typeface="Neurial Grotesk 1"/>
            </a:endParaRPr>
          </a:p>
        </p:txBody>
      </p:sp>
      <p:sp>
        <p:nvSpPr>
          <p:cNvPr id="21" name="TextBox 21"/>
          <p:cNvSpPr txBox="1"/>
          <p:nvPr/>
        </p:nvSpPr>
        <p:spPr>
          <a:xfrm>
            <a:off x="478095" y="2257854"/>
            <a:ext cx="4114619" cy="448310"/>
          </a:xfrm>
          <a:prstGeom prst="rect">
            <a:avLst/>
          </a:prstGeom>
        </p:spPr>
        <p:txBody>
          <a:bodyPr lIns="0" tIns="0" rIns="0" bIns="0" rtlCol="0" anchor="t">
            <a:spAutoFit/>
          </a:bodyPr>
          <a:lstStyle/>
          <a:p>
            <a:pPr>
              <a:lnSpc>
                <a:spcPts val="3639"/>
              </a:lnSpc>
            </a:pPr>
            <a:r>
              <a:rPr lang="en-US" sz="2599">
                <a:solidFill>
                  <a:srgbClr val="03544F"/>
                </a:solidFill>
                <a:latin typeface="Neurial Grotesk 6"/>
              </a:rPr>
              <a:t>The European Heat Market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544F"/>
        </a:solidFill>
        <a:effectLst/>
      </p:bgPr>
    </p:bg>
    <p:spTree>
      <p:nvGrpSpPr>
        <p:cNvPr id="1" name=""/>
        <p:cNvGrpSpPr/>
        <p:nvPr/>
      </p:nvGrpSpPr>
      <p:grpSpPr>
        <a:xfrm>
          <a:off x="0" y="0"/>
          <a:ext cx="0" cy="0"/>
          <a:chOff x="0" y="0"/>
          <a:chExt cx="0" cy="0"/>
        </a:xfrm>
      </p:grpSpPr>
      <p:grpSp>
        <p:nvGrpSpPr>
          <p:cNvPr id="2" name="Group 2"/>
          <p:cNvGrpSpPr/>
          <p:nvPr/>
        </p:nvGrpSpPr>
        <p:grpSpPr>
          <a:xfrm>
            <a:off x="6188875" y="3904658"/>
            <a:ext cx="5688106" cy="3928139"/>
            <a:chOff x="0" y="0"/>
            <a:chExt cx="7584142" cy="5237519"/>
          </a:xfrm>
        </p:grpSpPr>
        <p:sp>
          <p:nvSpPr>
            <p:cNvPr id="3" name="Freeform 3"/>
            <p:cNvSpPr/>
            <p:nvPr/>
          </p:nvSpPr>
          <p:spPr>
            <a:xfrm>
              <a:off x="317772" y="0"/>
              <a:ext cx="7087537" cy="4633477"/>
            </a:xfrm>
            <a:custGeom>
              <a:avLst/>
              <a:gdLst/>
              <a:ahLst/>
              <a:cxnLst/>
              <a:rect l="l" t="t" r="r" b="b"/>
              <a:pathLst>
                <a:path w="7087537" h="4633477">
                  <a:moveTo>
                    <a:pt x="0" y="0"/>
                  </a:moveTo>
                  <a:lnTo>
                    <a:pt x="7087537" y="0"/>
                  </a:lnTo>
                  <a:lnTo>
                    <a:pt x="7087537" y="4633477"/>
                  </a:lnTo>
                  <a:lnTo>
                    <a:pt x="0" y="46334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537635">
              <a:off x="-86607" y="3994644"/>
              <a:ext cx="3932786" cy="132746"/>
            </a:xfrm>
            <a:custGeom>
              <a:avLst/>
              <a:gdLst/>
              <a:ahLst/>
              <a:cxnLst/>
              <a:rect l="l" t="t" r="r" b="b"/>
              <a:pathLst>
                <a:path w="3932786" h="132746">
                  <a:moveTo>
                    <a:pt x="0" y="0"/>
                  </a:moveTo>
                  <a:lnTo>
                    <a:pt x="3932786" y="0"/>
                  </a:lnTo>
                  <a:lnTo>
                    <a:pt x="3932786" y="132746"/>
                  </a:lnTo>
                  <a:lnTo>
                    <a:pt x="0" y="132746"/>
                  </a:lnTo>
                  <a:lnTo>
                    <a:pt x="0" y="0"/>
                  </a:lnTo>
                  <a:close/>
                </a:path>
              </a:pathLst>
            </a:custGeom>
            <a:blipFill>
              <a:blip r:embed="rId5">
                <a:extLst>
                  <a:ext uri="{96DAC541-7B7A-43D3-8B79-37D633B846F1}">
                    <asvg:svgBlip xmlns:asvg="http://schemas.microsoft.com/office/drawing/2016/SVG/main" xmlns="" r:embed="rId6"/>
                  </a:ext>
                </a:extLst>
              </a:blip>
              <a:stretch>
                <a:fillRect t="-1184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37635">
              <a:off x="-169555" y="4250623"/>
              <a:ext cx="4005359" cy="126953"/>
            </a:xfrm>
            <a:custGeom>
              <a:avLst/>
              <a:gdLst/>
              <a:ahLst/>
              <a:cxnLst/>
              <a:rect l="l" t="t" r="r" b="b"/>
              <a:pathLst>
                <a:path w="4005359" h="126953">
                  <a:moveTo>
                    <a:pt x="0" y="0"/>
                  </a:moveTo>
                  <a:lnTo>
                    <a:pt x="4005359" y="0"/>
                  </a:lnTo>
                  <a:lnTo>
                    <a:pt x="4005359" y="126952"/>
                  </a:lnTo>
                  <a:lnTo>
                    <a:pt x="0" y="126952"/>
                  </a:lnTo>
                  <a:lnTo>
                    <a:pt x="0" y="0"/>
                  </a:lnTo>
                  <a:close/>
                </a:path>
              </a:pathLst>
            </a:custGeom>
            <a:blipFill>
              <a:blip r:embed="rId7">
                <a:extLst>
                  <a:ext uri="{96DAC541-7B7A-43D3-8B79-37D633B846F1}">
                    <asvg:svgBlip xmlns:asvg="http://schemas.microsoft.com/office/drawing/2016/SVG/main" xmlns="" r:embed="rId8"/>
                  </a:ext>
                </a:extLst>
              </a:blip>
              <a:stretch>
                <a:fillRect t="-133292" r="-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223849">
              <a:off x="3454465" y="4364545"/>
              <a:ext cx="4239165" cy="134363"/>
            </a:xfrm>
            <a:custGeom>
              <a:avLst/>
              <a:gdLst/>
              <a:ahLst/>
              <a:cxnLst/>
              <a:rect l="l" t="t" r="r" b="b"/>
              <a:pathLst>
                <a:path w="4239165" h="134363">
                  <a:moveTo>
                    <a:pt x="0" y="0"/>
                  </a:moveTo>
                  <a:lnTo>
                    <a:pt x="4239166" y="0"/>
                  </a:lnTo>
                  <a:lnTo>
                    <a:pt x="4239166" y="134364"/>
                  </a:lnTo>
                  <a:lnTo>
                    <a:pt x="0" y="134364"/>
                  </a:lnTo>
                  <a:lnTo>
                    <a:pt x="0" y="0"/>
                  </a:lnTo>
                  <a:close/>
                </a:path>
              </a:pathLst>
            </a:custGeom>
            <a:blipFill>
              <a:blip r:embed="rId7">
                <a:extLst>
                  <a:ext uri="{96DAC541-7B7A-43D3-8B79-37D633B846F1}">
                    <asvg:svgBlip xmlns:asvg="http://schemas.microsoft.com/office/drawing/2016/SVG/main" xmlns="" r:embed="rId8"/>
                  </a:ext>
                </a:extLst>
              </a:blip>
              <a:stretch>
                <a:fillRect t="-133292" r="-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550962" flipH="1">
              <a:off x="3483418" y="4125945"/>
              <a:ext cx="4163628" cy="140538"/>
            </a:xfrm>
            <a:custGeom>
              <a:avLst/>
              <a:gdLst/>
              <a:ahLst/>
              <a:cxnLst/>
              <a:rect l="l" t="t" r="r" b="b"/>
              <a:pathLst>
                <a:path w="4163628" h="140538">
                  <a:moveTo>
                    <a:pt x="4163628" y="0"/>
                  </a:moveTo>
                  <a:lnTo>
                    <a:pt x="0" y="0"/>
                  </a:lnTo>
                  <a:lnTo>
                    <a:pt x="0" y="140538"/>
                  </a:lnTo>
                  <a:lnTo>
                    <a:pt x="4163628" y="140538"/>
                  </a:lnTo>
                  <a:lnTo>
                    <a:pt x="4163628" y="0"/>
                  </a:lnTo>
                  <a:close/>
                </a:path>
              </a:pathLst>
            </a:custGeom>
            <a:blipFill>
              <a:blip r:embed="rId5">
                <a:extLst>
                  <a:ext uri="{96DAC541-7B7A-43D3-8B79-37D633B846F1}">
                    <asvg:svgBlip xmlns:asvg="http://schemas.microsoft.com/office/drawing/2016/SVG/main" xmlns="" r:embed="rId6"/>
                  </a:ext>
                </a:extLst>
              </a:blip>
              <a:stretch>
                <a:fillRect t="-1184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5400000">
              <a:off x="1816143" y="3962552"/>
              <a:ext cx="328153" cy="168999"/>
            </a:xfrm>
            <a:custGeom>
              <a:avLst/>
              <a:gdLst/>
              <a:ahLst/>
              <a:cxnLst/>
              <a:rect l="l" t="t" r="r" b="b"/>
              <a:pathLst>
                <a:path w="328153" h="168999">
                  <a:moveTo>
                    <a:pt x="0" y="0"/>
                  </a:moveTo>
                  <a:lnTo>
                    <a:pt x="328153" y="0"/>
                  </a:lnTo>
                  <a:lnTo>
                    <a:pt x="328153" y="168999"/>
                  </a:lnTo>
                  <a:lnTo>
                    <a:pt x="0" y="16899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400000">
              <a:off x="1893407" y="4210980"/>
              <a:ext cx="357989" cy="184364"/>
            </a:xfrm>
            <a:custGeom>
              <a:avLst/>
              <a:gdLst/>
              <a:ahLst/>
              <a:cxnLst/>
              <a:rect l="l" t="t" r="r" b="b"/>
              <a:pathLst>
                <a:path w="357989" h="184364">
                  <a:moveTo>
                    <a:pt x="0" y="0"/>
                  </a:moveTo>
                  <a:lnTo>
                    <a:pt x="357990" y="0"/>
                  </a:lnTo>
                  <a:lnTo>
                    <a:pt x="357990" y="184365"/>
                  </a:lnTo>
                  <a:lnTo>
                    <a:pt x="0" y="1843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6188875" y="3114627"/>
            <a:ext cx="5823786" cy="5823786"/>
          </a:xfrm>
          <a:custGeom>
            <a:avLst/>
            <a:gdLst/>
            <a:ahLst/>
            <a:cxnLst/>
            <a:rect l="l" t="t" r="r" b="b"/>
            <a:pathLst>
              <a:path w="5823786" h="5823786">
                <a:moveTo>
                  <a:pt x="0" y="0"/>
                </a:moveTo>
                <a:lnTo>
                  <a:pt x="5823786" y="0"/>
                </a:lnTo>
                <a:lnTo>
                  <a:pt x="5823786" y="5823786"/>
                </a:lnTo>
                <a:lnTo>
                  <a:pt x="0" y="58237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9100768" y="9292398"/>
            <a:ext cx="182436" cy="729746"/>
          </a:xfrm>
          <a:custGeom>
            <a:avLst/>
            <a:gdLst/>
            <a:ahLst/>
            <a:cxnLst/>
            <a:rect l="l" t="t" r="r" b="b"/>
            <a:pathLst>
              <a:path w="182436" h="729746">
                <a:moveTo>
                  <a:pt x="0" y="0"/>
                </a:moveTo>
                <a:lnTo>
                  <a:pt x="182437" y="0"/>
                </a:lnTo>
                <a:lnTo>
                  <a:pt x="182437" y="729746"/>
                </a:lnTo>
                <a:lnTo>
                  <a:pt x="0" y="7297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49789" y="10746"/>
            <a:ext cx="13719342" cy="1562101"/>
          </a:xfrm>
          <a:prstGeom prst="rect">
            <a:avLst/>
          </a:prstGeom>
        </p:spPr>
        <p:txBody>
          <a:bodyPr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a:ln>
                  <a:noFill/>
                </a:ln>
                <a:solidFill>
                  <a:srgbClr val="C8FA64"/>
                </a:solidFill>
                <a:effectLst/>
                <a:uLnTx/>
                <a:uFillTx/>
                <a:latin typeface="Neurial Grotesk"/>
                <a:ea typeface="+mn-ea"/>
                <a:cs typeface="+mn-cs"/>
              </a:rPr>
              <a:t>Heating &amp; cooling networks harness</a:t>
            </a:r>
          </a:p>
          <a:p>
            <a:pPr marL="0" marR="0" lvl="0" indent="0" algn="l"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a:ln>
                  <a:noFill/>
                </a:ln>
                <a:solidFill>
                  <a:srgbClr val="C8FA64"/>
                </a:solidFill>
                <a:effectLst/>
                <a:uLnTx/>
                <a:uFillTx/>
                <a:latin typeface="Neurial Grotesk"/>
                <a:ea typeface="+mn-ea"/>
                <a:cs typeface="+mn-cs"/>
              </a:rPr>
              <a:t>local renewable and clean heat resources</a:t>
            </a:r>
          </a:p>
        </p:txBody>
      </p:sp>
      <p:sp>
        <p:nvSpPr>
          <p:cNvPr id="13" name="Freeform 13"/>
          <p:cNvSpPr/>
          <p:nvPr/>
        </p:nvSpPr>
        <p:spPr>
          <a:xfrm rot="5400000">
            <a:off x="12629216" y="5852833"/>
            <a:ext cx="182436" cy="729746"/>
          </a:xfrm>
          <a:custGeom>
            <a:avLst/>
            <a:gdLst/>
            <a:ahLst/>
            <a:cxnLst/>
            <a:rect l="l" t="t" r="r" b="b"/>
            <a:pathLst>
              <a:path w="182436" h="729746">
                <a:moveTo>
                  <a:pt x="0" y="0"/>
                </a:moveTo>
                <a:lnTo>
                  <a:pt x="182436" y="0"/>
                </a:lnTo>
                <a:lnTo>
                  <a:pt x="182436" y="729746"/>
                </a:lnTo>
                <a:lnTo>
                  <a:pt x="0" y="7297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5386841" y="5844528"/>
            <a:ext cx="182436" cy="729746"/>
          </a:xfrm>
          <a:custGeom>
            <a:avLst/>
            <a:gdLst/>
            <a:ahLst/>
            <a:cxnLst/>
            <a:rect l="l" t="t" r="r" b="b"/>
            <a:pathLst>
              <a:path w="182436" h="729746">
                <a:moveTo>
                  <a:pt x="0" y="0"/>
                </a:moveTo>
                <a:lnTo>
                  <a:pt x="182436" y="0"/>
                </a:lnTo>
                <a:lnTo>
                  <a:pt x="182436" y="729745"/>
                </a:lnTo>
                <a:lnTo>
                  <a:pt x="0" y="7297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28700" y="5480884"/>
            <a:ext cx="3741586" cy="1598930"/>
          </a:xfrm>
          <a:prstGeom prst="rect">
            <a:avLst/>
          </a:prstGeom>
        </p:spPr>
        <p:txBody>
          <a:bodyPr lIns="0" tIns="0" rIns="0" bIns="0" rtlCol="0" anchor="t">
            <a:spAutoFit/>
          </a:bodyPr>
          <a:lstStyle/>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Mandatory local heating &amp; cooling planning </a:t>
            </a:r>
          </a:p>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For municipalities </a:t>
            </a:r>
          </a:p>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&gt; 45.000 citizens</a:t>
            </a:r>
          </a:p>
        </p:txBody>
      </p:sp>
      <p:sp>
        <p:nvSpPr>
          <p:cNvPr id="16" name="Freeform 16"/>
          <p:cNvSpPr/>
          <p:nvPr/>
        </p:nvSpPr>
        <p:spPr>
          <a:xfrm>
            <a:off x="267389" y="9451228"/>
            <a:ext cx="1961385" cy="653795"/>
          </a:xfrm>
          <a:custGeom>
            <a:avLst/>
            <a:gdLst/>
            <a:ahLst/>
            <a:cxnLst/>
            <a:rect l="l" t="t" r="r" b="b"/>
            <a:pathLst>
              <a:path w="1961385" h="653795">
                <a:moveTo>
                  <a:pt x="0" y="0"/>
                </a:moveTo>
                <a:lnTo>
                  <a:pt x="1961385" y="0"/>
                </a:lnTo>
                <a:lnTo>
                  <a:pt x="1961385" y="653795"/>
                </a:lnTo>
                <a:lnTo>
                  <a:pt x="0" y="65379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9100768" y="2032457"/>
            <a:ext cx="182436" cy="729746"/>
          </a:xfrm>
          <a:custGeom>
            <a:avLst/>
            <a:gdLst/>
            <a:ahLst/>
            <a:cxnLst/>
            <a:rect l="l" t="t" r="r" b="b"/>
            <a:pathLst>
              <a:path w="182436" h="729746">
                <a:moveTo>
                  <a:pt x="0" y="0"/>
                </a:moveTo>
                <a:lnTo>
                  <a:pt x="182437" y="0"/>
                </a:lnTo>
                <a:lnTo>
                  <a:pt x="182437" y="729745"/>
                </a:lnTo>
                <a:lnTo>
                  <a:pt x="0" y="7297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4185273" y="9235248"/>
            <a:ext cx="4682943" cy="798830"/>
          </a:xfrm>
          <a:prstGeom prst="rect">
            <a:avLst/>
          </a:prstGeom>
        </p:spPr>
        <p:txBody>
          <a:bodyPr lIns="0" tIns="0" rIns="0" bIns="0" rtlCol="0" anchor="t">
            <a:spAutoFit/>
          </a:bodyPr>
          <a:lstStyle/>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District approach </a:t>
            </a:r>
          </a:p>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to building decarbonisation (ZEB)</a:t>
            </a:r>
          </a:p>
        </p:txBody>
      </p:sp>
      <p:sp>
        <p:nvSpPr>
          <p:cNvPr id="19" name="TextBox 19"/>
          <p:cNvSpPr txBox="1"/>
          <p:nvPr/>
        </p:nvSpPr>
        <p:spPr>
          <a:xfrm>
            <a:off x="13428207" y="5811578"/>
            <a:ext cx="3950270" cy="798830"/>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Mandatory heat recovery for data centres above 1MW</a:t>
            </a:r>
          </a:p>
        </p:txBody>
      </p:sp>
      <p:sp>
        <p:nvSpPr>
          <p:cNvPr id="20" name="TextBox 20"/>
          <p:cNvSpPr txBox="1"/>
          <p:nvPr/>
        </p:nvSpPr>
        <p:spPr>
          <a:xfrm>
            <a:off x="12532180" y="8139583"/>
            <a:ext cx="4912940" cy="798830"/>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Phase-out subsidies for standalone fossil-fuel boilers in buildings </a:t>
            </a:r>
          </a:p>
        </p:txBody>
      </p:sp>
      <p:sp>
        <p:nvSpPr>
          <p:cNvPr id="21" name="TextBox 21"/>
          <p:cNvSpPr txBox="1"/>
          <p:nvPr/>
        </p:nvSpPr>
        <p:spPr>
          <a:xfrm>
            <a:off x="555306" y="2607801"/>
            <a:ext cx="5196601" cy="1198880"/>
          </a:xfrm>
          <a:prstGeom prst="rect">
            <a:avLst/>
          </a:prstGeom>
        </p:spPr>
        <p:txBody>
          <a:bodyPr lIns="0" tIns="0" rIns="0" bIns="0" rtlCol="0" anchor="t">
            <a:spAutoFit/>
          </a:bodyPr>
          <a:lstStyle/>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Waste heat recognition: incl. </a:t>
            </a:r>
          </a:p>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in sectoral RE targets, coordination framework to foster recovery </a:t>
            </a:r>
          </a:p>
        </p:txBody>
      </p:sp>
      <p:sp>
        <p:nvSpPr>
          <p:cNvPr id="22" name="Freeform 22"/>
          <p:cNvSpPr/>
          <p:nvPr/>
        </p:nvSpPr>
        <p:spPr>
          <a:xfrm rot="7752290">
            <a:off x="6286834" y="3441809"/>
            <a:ext cx="182436" cy="729746"/>
          </a:xfrm>
          <a:custGeom>
            <a:avLst/>
            <a:gdLst/>
            <a:ahLst/>
            <a:cxnLst/>
            <a:rect l="l" t="t" r="r" b="b"/>
            <a:pathLst>
              <a:path w="182436" h="729746">
                <a:moveTo>
                  <a:pt x="0" y="0"/>
                </a:moveTo>
                <a:lnTo>
                  <a:pt x="182437" y="0"/>
                </a:lnTo>
                <a:lnTo>
                  <a:pt x="182437" y="729745"/>
                </a:lnTo>
                <a:lnTo>
                  <a:pt x="0" y="7297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752290">
            <a:off x="11775465" y="7887852"/>
            <a:ext cx="182436" cy="729746"/>
          </a:xfrm>
          <a:custGeom>
            <a:avLst/>
            <a:gdLst/>
            <a:ahLst/>
            <a:cxnLst/>
            <a:rect l="l" t="t" r="r" b="b"/>
            <a:pathLst>
              <a:path w="182436" h="729746">
                <a:moveTo>
                  <a:pt x="0" y="0"/>
                </a:moveTo>
                <a:lnTo>
                  <a:pt x="182437" y="0"/>
                </a:lnTo>
                <a:lnTo>
                  <a:pt x="182437" y="729746"/>
                </a:lnTo>
                <a:lnTo>
                  <a:pt x="0" y="7297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9539757" y="1975307"/>
            <a:ext cx="4674450" cy="808476"/>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Risk-mitigation frameworks for renewables &amp; waste heat </a:t>
            </a:r>
          </a:p>
        </p:txBody>
      </p:sp>
      <p:sp>
        <p:nvSpPr>
          <p:cNvPr id="25" name="TextBox 25"/>
          <p:cNvSpPr txBox="1"/>
          <p:nvPr/>
        </p:nvSpPr>
        <p:spPr>
          <a:xfrm>
            <a:off x="1111996" y="8084757"/>
            <a:ext cx="4397560" cy="798830"/>
          </a:xfrm>
          <a:prstGeom prst="rect">
            <a:avLst/>
          </a:prstGeom>
        </p:spPr>
        <p:txBody>
          <a:bodyPr lIns="0" tIns="0" rIns="0" bIns="0" rtlCol="0" anchor="t">
            <a:spAutoFit/>
          </a:bodyPr>
          <a:lstStyle/>
          <a:p>
            <a:pPr marL="0" marR="0" lvl="0" indent="0" algn="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"Carbon tax" on all fossil fuels used in buildings (ETS2)</a:t>
            </a:r>
          </a:p>
        </p:txBody>
      </p:sp>
      <p:sp>
        <p:nvSpPr>
          <p:cNvPr id="26" name="Freeform 26"/>
          <p:cNvSpPr/>
          <p:nvPr/>
        </p:nvSpPr>
        <p:spPr>
          <a:xfrm rot="-7513055">
            <a:off x="12126159" y="3726747"/>
            <a:ext cx="182436" cy="729746"/>
          </a:xfrm>
          <a:custGeom>
            <a:avLst/>
            <a:gdLst/>
            <a:ahLst/>
            <a:cxnLst/>
            <a:rect l="l" t="t" r="r" b="b"/>
            <a:pathLst>
              <a:path w="182436" h="729746">
                <a:moveTo>
                  <a:pt x="0" y="0"/>
                </a:moveTo>
                <a:lnTo>
                  <a:pt x="182436" y="0"/>
                </a:lnTo>
                <a:lnTo>
                  <a:pt x="182436" y="729745"/>
                </a:lnTo>
                <a:lnTo>
                  <a:pt x="0" y="7297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rot="-7513055">
            <a:off x="6102407" y="7871472"/>
            <a:ext cx="182436" cy="729746"/>
          </a:xfrm>
          <a:custGeom>
            <a:avLst/>
            <a:gdLst/>
            <a:ahLst/>
            <a:cxnLst/>
            <a:rect l="l" t="t" r="r" b="b"/>
            <a:pathLst>
              <a:path w="182436" h="729746">
                <a:moveTo>
                  <a:pt x="0" y="0"/>
                </a:moveTo>
                <a:lnTo>
                  <a:pt x="182436" y="0"/>
                </a:lnTo>
                <a:lnTo>
                  <a:pt x="182436" y="729746"/>
                </a:lnTo>
                <a:lnTo>
                  <a:pt x="0" y="7297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51350" y="3349683"/>
            <a:ext cx="4274600" cy="1206098"/>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Neurial Grotesk"/>
                <a:ea typeface="+mn-ea"/>
                <a:cs typeface="+mn-cs"/>
              </a:rPr>
              <a:t>Gradual phase-in renewables and Waste heat with a new definition of efficient DHC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04789" y="1929572"/>
          <a:ext cx="15878421" cy="5866564"/>
        </p:xfrm>
        <a:graphic>
          <a:graphicData uri="http://schemas.openxmlformats.org/drawingml/2006/table">
            <a:tbl>
              <a:tblPr/>
              <a:tblGrid>
                <a:gridCol w="2961805">
                  <a:extLst>
                    <a:ext uri="{9D8B030D-6E8A-4147-A177-3AD203B41FA5}">
                      <a16:colId xmlns:a16="http://schemas.microsoft.com/office/drawing/2014/main" xmlns="" val="20000"/>
                    </a:ext>
                  </a:extLst>
                </a:gridCol>
                <a:gridCol w="3141469">
                  <a:extLst>
                    <a:ext uri="{9D8B030D-6E8A-4147-A177-3AD203B41FA5}">
                      <a16:colId xmlns:a16="http://schemas.microsoft.com/office/drawing/2014/main" xmlns="" val="20001"/>
                    </a:ext>
                  </a:extLst>
                </a:gridCol>
                <a:gridCol w="2860768">
                  <a:extLst>
                    <a:ext uri="{9D8B030D-6E8A-4147-A177-3AD203B41FA5}">
                      <a16:colId xmlns:a16="http://schemas.microsoft.com/office/drawing/2014/main" xmlns="" val="20002"/>
                    </a:ext>
                  </a:extLst>
                </a:gridCol>
                <a:gridCol w="6914379">
                  <a:extLst>
                    <a:ext uri="{9D8B030D-6E8A-4147-A177-3AD203B41FA5}">
                      <a16:colId xmlns:a16="http://schemas.microsoft.com/office/drawing/2014/main" xmlns="" val="20003"/>
                    </a:ext>
                  </a:extLst>
                </a:gridCol>
              </a:tblGrid>
              <a:tr h="920568">
                <a:tc>
                  <a:txBody>
                    <a:bodyPr/>
                    <a:lstStyle/>
                    <a:p>
                      <a:pPr algn="ctr">
                        <a:lnSpc>
                          <a:spcPts val="2660"/>
                        </a:lnSpc>
                        <a:defRPr/>
                      </a:pPr>
                      <a:r>
                        <a:rPr lang="en-US" sz="1900">
                          <a:solidFill>
                            <a:srgbClr val="C8FA64"/>
                          </a:solidFill>
                          <a:latin typeface="Neurial Grotesk 3"/>
                        </a:rPr>
                        <a:t>  Sector</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0"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solidFill>
                      <a:srgbClr val="03544F"/>
                    </a:solidFill>
                  </a:tcPr>
                </a:tc>
                <a:tc>
                  <a:txBody>
                    <a:bodyPr/>
                    <a:lstStyle/>
                    <a:p>
                      <a:pPr algn="ctr">
                        <a:lnSpc>
                          <a:spcPts val="2660"/>
                        </a:lnSpc>
                        <a:defRPr/>
                      </a:pPr>
                      <a:r>
                        <a:rPr lang="en-US" sz="1900">
                          <a:solidFill>
                            <a:srgbClr val="C8FA64"/>
                          </a:solidFill>
                          <a:latin typeface="Neurial Grotesk 3"/>
                        </a:rPr>
                        <a:t>  Renewables target</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0"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solidFill>
                      <a:srgbClr val="03544F"/>
                    </a:solidFill>
                  </a:tcPr>
                </a:tc>
                <a:tc>
                  <a:txBody>
                    <a:bodyPr/>
                    <a:lstStyle/>
                    <a:p>
                      <a:pPr algn="ctr">
                        <a:lnSpc>
                          <a:spcPts val="2660"/>
                        </a:lnSpc>
                        <a:defRPr/>
                      </a:pPr>
                      <a:r>
                        <a:rPr lang="en-US" sz="1900">
                          <a:solidFill>
                            <a:srgbClr val="C8FA64"/>
                          </a:solidFill>
                          <a:latin typeface="Neurial Grotesk 3"/>
                        </a:rPr>
                        <a:t>  Nature of the target</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0"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solidFill>
                      <a:srgbClr val="03544F"/>
                    </a:solidFill>
                  </a:tcPr>
                </a:tc>
                <a:tc>
                  <a:txBody>
                    <a:bodyPr/>
                    <a:lstStyle/>
                    <a:p>
                      <a:pPr algn="ctr">
                        <a:lnSpc>
                          <a:spcPts val="2660"/>
                        </a:lnSpc>
                        <a:defRPr/>
                      </a:pPr>
                      <a:r>
                        <a:rPr lang="en-US" sz="1900">
                          <a:solidFill>
                            <a:srgbClr val="C8FA64"/>
                          </a:solidFill>
                          <a:latin typeface="Neurial Grotesk 3"/>
                        </a:rPr>
                        <a:t>Waste heat</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0"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solidFill>
                      <a:srgbClr val="03544F"/>
                    </a:solidFill>
                  </a:tcPr>
                </a:tc>
                <a:extLst>
                  <a:ext uri="{0D108BD9-81ED-4DB2-BD59-A6C34878D82A}">
                    <a16:rowId xmlns:a16="http://schemas.microsoft.com/office/drawing/2014/main" xmlns="" val="10000"/>
                  </a:ext>
                </a:extLst>
              </a:tr>
              <a:tr h="1766427">
                <a:tc>
                  <a:txBody>
                    <a:bodyPr/>
                    <a:lstStyle/>
                    <a:p>
                      <a:pPr algn="l">
                        <a:lnSpc>
                          <a:spcPts val="4199"/>
                        </a:lnSpc>
                        <a:defRPr/>
                      </a:pPr>
                      <a:r>
                        <a:rPr lang="en-US" sz="2999">
                          <a:solidFill>
                            <a:srgbClr val="03544F"/>
                          </a:solidFill>
                          <a:latin typeface="Neurial Grotesk 1"/>
                        </a:rPr>
                        <a:t>Heating and Cooling</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0.8% (2021-2025)</a:t>
                      </a:r>
                      <a:endParaRPr lang="en-US" sz="1100"/>
                    </a:p>
                    <a:p>
                      <a:pPr algn="l">
                        <a:lnSpc>
                          <a:spcPts val="2100"/>
                        </a:lnSpc>
                      </a:pPr>
                      <a:r>
                        <a:rPr lang="en-US" sz="1500">
                          <a:solidFill>
                            <a:srgbClr val="03544F"/>
                          </a:solidFill>
                          <a:latin typeface="Neurial Grotesk 1"/>
                        </a:rPr>
                        <a:t>  1.1% (2026-2030)</a:t>
                      </a:r>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Binding</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just">
                        <a:lnSpc>
                          <a:spcPts val="2100"/>
                        </a:lnSpc>
                        <a:defRPr/>
                      </a:pPr>
                      <a:r>
                        <a:rPr lang="en-US" sz="1500">
                          <a:solidFill>
                            <a:srgbClr val="03544F"/>
                          </a:solidFill>
                          <a:latin typeface="Neurial Grotesk 1"/>
                        </a:rPr>
                        <a:t>Waste heat and cold can contribute up to 0.4 pp to these annual increases.  If they decide to do so, the target shall increase by half of the WH percentage points counted to an upper limit of 1,0 percentage points for the period 2021 to 2025 and of 1,3 percentage points for the period 2026 to 2030.</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extLst>
                  <a:ext uri="{0D108BD9-81ED-4DB2-BD59-A6C34878D82A}">
                    <a16:rowId xmlns:a16="http://schemas.microsoft.com/office/drawing/2014/main" xmlns="" val="10001"/>
                  </a:ext>
                </a:extLst>
              </a:tr>
              <a:tr h="973922">
                <a:tc>
                  <a:txBody>
                    <a:bodyPr/>
                    <a:lstStyle/>
                    <a:p>
                      <a:pPr algn="l">
                        <a:lnSpc>
                          <a:spcPts val="4199"/>
                        </a:lnSpc>
                        <a:defRPr/>
                      </a:pPr>
                      <a:r>
                        <a:rPr lang="en-US" sz="2999">
                          <a:solidFill>
                            <a:srgbClr val="03544F"/>
                          </a:solidFill>
                          <a:latin typeface="Neurial Grotesk 1"/>
                        </a:rPr>
                        <a:t>  DHC</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2.2%</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Indicative</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just">
                        <a:lnSpc>
                          <a:spcPts val="2100"/>
                        </a:lnSpc>
                        <a:defRPr/>
                      </a:pPr>
                      <a:r>
                        <a:rPr lang="en-US" sz="1500">
                          <a:solidFill>
                            <a:srgbClr val="03544F"/>
                          </a:solidFill>
                          <a:latin typeface="Neurial Grotesk 1"/>
                        </a:rPr>
                        <a:t>Both waste heat and cold and renewable energy sources  can contribute to the target</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extLst>
                  <a:ext uri="{0D108BD9-81ED-4DB2-BD59-A6C34878D82A}">
                    <a16:rowId xmlns:a16="http://schemas.microsoft.com/office/drawing/2014/main" xmlns="" val="10002"/>
                  </a:ext>
                </a:extLst>
              </a:tr>
              <a:tr h="973922">
                <a:tc>
                  <a:txBody>
                    <a:bodyPr/>
                    <a:lstStyle/>
                    <a:p>
                      <a:pPr algn="l">
                        <a:lnSpc>
                          <a:spcPts val="4199"/>
                        </a:lnSpc>
                        <a:defRPr/>
                      </a:pPr>
                      <a:r>
                        <a:rPr lang="en-US" sz="2999">
                          <a:solidFill>
                            <a:srgbClr val="03544F"/>
                          </a:solidFill>
                          <a:latin typeface="Neurial Grotesk 1"/>
                        </a:rPr>
                        <a:t>  Buildings</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49 %by 2030  </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Indicative  </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just">
                        <a:lnSpc>
                          <a:spcPts val="2100"/>
                        </a:lnSpc>
                        <a:defRPr/>
                      </a:pPr>
                      <a:r>
                        <a:rPr lang="en-US" sz="1500">
                          <a:solidFill>
                            <a:srgbClr val="03544F"/>
                          </a:solidFill>
                          <a:latin typeface="Neurial Grotesk 1"/>
                        </a:rPr>
                        <a:t>Up to a limit of 20%. If they decide to do so, the target shall increase by half of the percentage of waste heat and cold counted towards that share.</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extLst>
                  <a:ext uri="{0D108BD9-81ED-4DB2-BD59-A6C34878D82A}">
                    <a16:rowId xmlns:a16="http://schemas.microsoft.com/office/drawing/2014/main" xmlns="" val="10003"/>
                  </a:ext>
                </a:extLst>
              </a:tr>
              <a:tr h="1231725">
                <a:tc>
                  <a:txBody>
                    <a:bodyPr/>
                    <a:lstStyle/>
                    <a:p>
                      <a:pPr algn="l">
                        <a:lnSpc>
                          <a:spcPts val="4199"/>
                        </a:lnSpc>
                        <a:defRPr/>
                      </a:pPr>
                      <a:r>
                        <a:rPr lang="en-US" sz="2999">
                          <a:solidFill>
                            <a:srgbClr val="03544F"/>
                          </a:solidFill>
                          <a:latin typeface="Neurial Grotesk 1"/>
                        </a:rPr>
                        <a:t>  Industry  </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1.6%  </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l">
                        <a:lnSpc>
                          <a:spcPts val="2100"/>
                        </a:lnSpc>
                        <a:defRPr/>
                      </a:pPr>
                      <a:r>
                        <a:rPr lang="en-US" sz="1500">
                          <a:solidFill>
                            <a:srgbClr val="03544F"/>
                          </a:solidFill>
                          <a:latin typeface="Neurial Grotesk 1"/>
                        </a:rPr>
                        <a:t>  Indicative  </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tc>
                  <a:txBody>
                    <a:bodyPr/>
                    <a:lstStyle/>
                    <a:p>
                      <a:pPr algn="just">
                        <a:lnSpc>
                          <a:spcPts val="2100"/>
                        </a:lnSpc>
                        <a:defRPr/>
                      </a:pPr>
                      <a:r>
                        <a:rPr lang="en-US" sz="1500">
                          <a:solidFill>
                            <a:srgbClr val="03544F"/>
                          </a:solidFill>
                          <a:latin typeface="Neurial Grotesk 1"/>
                        </a:rPr>
                        <a:t>Waste heat can count towards the target, up to a limit of 0,4 pp. If they decide to do so, the average annual increase shall increase by half of the waste heat and cold percentage points counted.</a:t>
                      </a:r>
                      <a:endParaRPr lang="en-US" sz="1100"/>
                    </a:p>
                  </a:txBody>
                  <a:tcPr marL="190500" marR="190500" marT="190500" marB="190500" anchor="ctr">
                    <a:lnL w="0" cap="flat" cmpd="sng" algn="ctr">
                      <a:solidFill>
                        <a:srgbClr val="03544F"/>
                      </a:solidFill>
                      <a:prstDash val="solid"/>
                      <a:round/>
                      <a:headEnd type="none" w="med" len="med"/>
                      <a:tailEnd type="none" w="med" len="med"/>
                    </a:lnL>
                    <a:lnR w="0" cap="flat" cmpd="sng" algn="ctr">
                      <a:solidFill>
                        <a:srgbClr val="03544F"/>
                      </a:solidFill>
                      <a:prstDash val="solid"/>
                      <a:round/>
                      <a:headEnd type="none" w="med" len="med"/>
                      <a:tailEnd type="none" w="med" len="med"/>
                    </a:lnR>
                    <a:lnT w="28575" cap="flat" cmpd="sng" algn="ctr">
                      <a:solidFill>
                        <a:srgbClr val="03544F"/>
                      </a:solidFill>
                      <a:prstDash val="solid"/>
                      <a:round/>
                      <a:headEnd type="none" w="med" len="med"/>
                      <a:tailEnd type="none" w="med" len="med"/>
                    </a:lnT>
                    <a:lnB w="28575" cap="flat" cmpd="sng" algn="ctr">
                      <a:solidFill>
                        <a:srgbClr val="03544F"/>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pSp>
        <p:nvGrpSpPr>
          <p:cNvPr id="3" name="Group 3"/>
          <p:cNvGrpSpPr/>
          <p:nvPr/>
        </p:nvGrpSpPr>
        <p:grpSpPr>
          <a:xfrm>
            <a:off x="0" y="9258300"/>
            <a:ext cx="18288000" cy="1028700"/>
            <a:chOff x="0" y="0"/>
            <a:chExt cx="24384000" cy="1371600"/>
          </a:xfrm>
        </p:grpSpPr>
        <p:grpSp>
          <p:nvGrpSpPr>
            <p:cNvPr id="4" name="Group 4"/>
            <p:cNvGrpSpPr/>
            <p:nvPr/>
          </p:nvGrpSpPr>
          <p:grpSpPr>
            <a:xfrm>
              <a:off x="0" y="0"/>
              <a:ext cx="24384000" cy="1371600"/>
              <a:chOff x="0" y="0"/>
              <a:chExt cx="4816593" cy="270933"/>
            </a:xfrm>
          </p:grpSpPr>
          <p:sp>
            <p:nvSpPr>
              <p:cNvPr id="5" name="Freeform 5"/>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6" name="TextBox 6"/>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8" name="TextBox 8"/>
            <p:cNvSpPr txBox="1"/>
            <p:nvPr/>
          </p:nvSpPr>
          <p:spPr>
            <a:xfrm>
              <a:off x="18970128" y="427567"/>
              <a:ext cx="4915760" cy="459317"/>
            </a:xfrm>
            <a:prstGeom prst="rect">
              <a:avLst/>
            </a:prstGeom>
          </p:spPr>
          <p:txBody>
            <a:bodyPr lIns="0" tIns="0" rIns="0" bIns="0" rtlCol="0" anchor="t">
              <a:spAutoFit/>
            </a:bodyPr>
            <a:lstStyle/>
            <a:p>
              <a:pPr marL="0" lvl="0" indent="0" algn="l">
                <a:lnSpc>
                  <a:spcPts val="2800"/>
                </a:lnSpc>
                <a:spcBef>
                  <a:spcPct val="0"/>
                </a:spcBef>
              </a:pPr>
              <a:r>
                <a:rPr lang="en-US" sz="2000">
                  <a:solidFill>
                    <a:srgbClr val="C8FA64"/>
                  </a:solidFill>
                  <a:latin typeface="Neurial Grotesk 1"/>
                </a:rPr>
                <a:t>The Heating &amp; Cooling Network</a:t>
              </a:r>
            </a:p>
          </p:txBody>
        </p:sp>
      </p:grpSp>
      <p:sp>
        <p:nvSpPr>
          <p:cNvPr id="9" name="TextBox 9"/>
          <p:cNvSpPr txBox="1"/>
          <p:nvPr/>
        </p:nvSpPr>
        <p:spPr>
          <a:xfrm>
            <a:off x="1204789" y="1248617"/>
            <a:ext cx="15878421" cy="434734"/>
          </a:xfrm>
          <a:prstGeom prst="rect">
            <a:avLst/>
          </a:prstGeom>
        </p:spPr>
        <p:txBody>
          <a:bodyPr lIns="0" tIns="0" rIns="0" bIns="0" rtlCol="0" anchor="t">
            <a:spAutoFit/>
          </a:bodyPr>
          <a:lstStyle/>
          <a:p>
            <a:pPr marL="0" lvl="0" indent="0" algn="l">
              <a:lnSpc>
                <a:spcPts val="3779"/>
              </a:lnSpc>
              <a:spcBef>
                <a:spcPct val="0"/>
              </a:spcBef>
            </a:pPr>
            <a:r>
              <a:rPr lang="en-US" sz="2699" u="none" strike="noStrike" dirty="0">
                <a:solidFill>
                  <a:srgbClr val="03544F"/>
                </a:solidFill>
                <a:latin typeface="Neurial Grotesk 3"/>
              </a:rPr>
              <a:t>Waste Heat  must be included in sectoral targets</a:t>
            </a:r>
          </a:p>
        </p:txBody>
      </p:sp>
      <p:sp>
        <p:nvSpPr>
          <p:cNvPr id="10" name="TextBox 10"/>
          <p:cNvSpPr txBox="1"/>
          <p:nvPr/>
        </p:nvSpPr>
        <p:spPr>
          <a:xfrm>
            <a:off x="0" y="273658"/>
            <a:ext cx="18288000" cy="758825"/>
          </a:xfrm>
          <a:prstGeom prst="rect">
            <a:avLst/>
          </a:prstGeom>
        </p:spPr>
        <p:txBody>
          <a:bodyPr lIns="0" tIns="0" rIns="0" bIns="0" rtlCol="0" anchor="t">
            <a:spAutoFit/>
          </a:bodyPr>
          <a:lstStyle/>
          <a:p>
            <a:pPr marL="0" lvl="0" indent="0" algn="ctr">
              <a:lnSpc>
                <a:spcPts val="5800"/>
              </a:lnSpc>
              <a:spcBef>
                <a:spcPct val="0"/>
              </a:spcBef>
            </a:pPr>
            <a:r>
              <a:rPr lang="en-US" sz="5000">
                <a:solidFill>
                  <a:srgbClr val="03544F"/>
                </a:solidFill>
                <a:latin typeface="Neurial Grotesk 1"/>
              </a:rPr>
              <a:t>Renewable Energy Directive (REDIII)</a:t>
            </a:r>
          </a:p>
        </p:txBody>
      </p:sp>
      <p:grpSp>
        <p:nvGrpSpPr>
          <p:cNvPr id="11" name="Group 11"/>
          <p:cNvGrpSpPr/>
          <p:nvPr/>
        </p:nvGrpSpPr>
        <p:grpSpPr>
          <a:xfrm>
            <a:off x="3015813" y="8053311"/>
            <a:ext cx="12256374" cy="949452"/>
            <a:chOff x="0" y="0"/>
            <a:chExt cx="3228016" cy="250061"/>
          </a:xfrm>
        </p:grpSpPr>
        <p:sp>
          <p:nvSpPr>
            <p:cNvPr id="12" name="Freeform 12"/>
            <p:cNvSpPr/>
            <p:nvPr/>
          </p:nvSpPr>
          <p:spPr>
            <a:xfrm>
              <a:off x="0" y="0"/>
              <a:ext cx="3228016" cy="250061"/>
            </a:xfrm>
            <a:custGeom>
              <a:avLst/>
              <a:gdLst/>
              <a:ahLst/>
              <a:cxnLst/>
              <a:rect l="l" t="t" r="r" b="b"/>
              <a:pathLst>
                <a:path w="3228016" h="250061">
                  <a:moveTo>
                    <a:pt x="17687" y="0"/>
                  </a:moveTo>
                  <a:lnTo>
                    <a:pt x="3210330" y="0"/>
                  </a:lnTo>
                  <a:cubicBezTo>
                    <a:pt x="3220098" y="0"/>
                    <a:pt x="3228016" y="7919"/>
                    <a:pt x="3228016" y="17687"/>
                  </a:cubicBezTo>
                  <a:lnTo>
                    <a:pt x="3228016" y="232375"/>
                  </a:lnTo>
                  <a:cubicBezTo>
                    <a:pt x="3228016" y="242143"/>
                    <a:pt x="3220098" y="250061"/>
                    <a:pt x="3210330" y="250061"/>
                  </a:cubicBezTo>
                  <a:lnTo>
                    <a:pt x="17687" y="250061"/>
                  </a:lnTo>
                  <a:cubicBezTo>
                    <a:pt x="7919" y="250061"/>
                    <a:pt x="0" y="242143"/>
                    <a:pt x="0" y="232375"/>
                  </a:cubicBezTo>
                  <a:lnTo>
                    <a:pt x="0" y="17687"/>
                  </a:lnTo>
                  <a:cubicBezTo>
                    <a:pt x="0" y="7919"/>
                    <a:pt x="7919" y="0"/>
                    <a:pt x="17687" y="0"/>
                  </a:cubicBezTo>
                  <a:close/>
                </a:path>
              </a:pathLst>
            </a:custGeom>
            <a:solidFill>
              <a:srgbClr val="C8FA64"/>
            </a:solidFill>
          </p:spPr>
          <p:txBody>
            <a:bodyPr/>
            <a:lstStyle/>
            <a:p>
              <a:endParaRPr lang="en-GB"/>
            </a:p>
          </p:txBody>
        </p:sp>
        <p:sp>
          <p:nvSpPr>
            <p:cNvPr id="13" name="TextBox 13"/>
            <p:cNvSpPr txBox="1"/>
            <p:nvPr/>
          </p:nvSpPr>
          <p:spPr>
            <a:xfrm>
              <a:off x="0" y="-57150"/>
              <a:ext cx="3228016" cy="307211"/>
            </a:xfrm>
            <a:prstGeom prst="rect">
              <a:avLst/>
            </a:prstGeom>
          </p:spPr>
          <p:txBody>
            <a:bodyPr lIns="50800" tIns="50800" rIns="50800" bIns="50800" rtlCol="0" anchor="ctr"/>
            <a:lstStyle/>
            <a:p>
              <a:pPr algn="ctr">
                <a:lnSpc>
                  <a:spcPts val="3359"/>
                </a:lnSpc>
              </a:pPr>
              <a:r>
                <a:rPr lang="en-US" sz="2399" dirty="0">
                  <a:solidFill>
                    <a:srgbClr val="03544F"/>
                  </a:solidFill>
                  <a:latin typeface="Neurial Grotesk 2"/>
                </a:rPr>
                <a:t>As Member States will have to count WH under several articles, the European Commission is preparing a guidance document to be released after the summer.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507" y="1946274"/>
            <a:ext cx="14897656" cy="7200534"/>
          </a:xfrm>
          <a:custGeom>
            <a:avLst/>
            <a:gdLst/>
            <a:ahLst/>
            <a:cxnLst/>
            <a:rect l="l" t="t" r="r" b="b"/>
            <a:pathLst>
              <a:path w="14897656" h="7200534">
                <a:moveTo>
                  <a:pt x="0" y="0"/>
                </a:moveTo>
                <a:lnTo>
                  <a:pt x="14897656" y="0"/>
                </a:lnTo>
                <a:lnTo>
                  <a:pt x="14897656" y="7200534"/>
                </a:lnTo>
                <a:lnTo>
                  <a:pt x="0" y="7200534"/>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0" y="98425"/>
            <a:ext cx="18288000" cy="758825"/>
          </a:xfrm>
          <a:prstGeom prst="rect">
            <a:avLst/>
          </a:prstGeom>
        </p:spPr>
        <p:txBody>
          <a:bodyPr lIns="0" tIns="0" rIns="0" bIns="0" rtlCol="0" anchor="t">
            <a:spAutoFit/>
          </a:bodyPr>
          <a:lstStyle/>
          <a:p>
            <a:pPr marL="0" lvl="0" indent="0" algn="ctr">
              <a:lnSpc>
                <a:spcPts val="5800"/>
              </a:lnSpc>
              <a:spcBef>
                <a:spcPct val="0"/>
              </a:spcBef>
            </a:pPr>
            <a:r>
              <a:rPr lang="en-US" sz="5000">
                <a:solidFill>
                  <a:srgbClr val="03544F"/>
                </a:solidFill>
                <a:latin typeface="Neurial Grotesk 1"/>
              </a:rPr>
              <a:t>Energy Efficiency Directive (EED)</a:t>
            </a:r>
          </a:p>
        </p:txBody>
      </p:sp>
      <p:sp>
        <p:nvSpPr>
          <p:cNvPr id="4" name="TextBox 4"/>
          <p:cNvSpPr txBox="1"/>
          <p:nvPr/>
        </p:nvSpPr>
        <p:spPr>
          <a:xfrm>
            <a:off x="0" y="981075"/>
            <a:ext cx="18288000" cy="860424"/>
          </a:xfrm>
          <a:prstGeom prst="rect">
            <a:avLst/>
          </a:prstGeom>
        </p:spPr>
        <p:txBody>
          <a:bodyPr lIns="0" tIns="0" rIns="0" bIns="0" rtlCol="0" anchor="t">
            <a:spAutoFit/>
          </a:bodyPr>
          <a:lstStyle/>
          <a:p>
            <a:pPr marL="0" lvl="0" indent="0" algn="ctr">
              <a:lnSpc>
                <a:spcPts val="3500"/>
              </a:lnSpc>
              <a:spcBef>
                <a:spcPct val="0"/>
              </a:spcBef>
            </a:pPr>
            <a:r>
              <a:rPr lang="en-US" sz="2500" u="none" strike="noStrike" dirty="0">
                <a:solidFill>
                  <a:srgbClr val="03544F"/>
                </a:solidFill>
                <a:latin typeface="Neurial Grotesk 1"/>
              </a:rPr>
              <a:t>The Energy Efficiency Directive introduced a new definition of Efficient DHC networks (with 2 options).</a:t>
            </a:r>
          </a:p>
          <a:p>
            <a:pPr marL="0" lvl="0" indent="0" algn="ctr">
              <a:lnSpc>
                <a:spcPts val="3500"/>
              </a:lnSpc>
              <a:spcBef>
                <a:spcPct val="0"/>
              </a:spcBef>
            </a:pPr>
            <a:r>
              <a:rPr lang="en-US" sz="2500" u="sng" strike="noStrike" dirty="0">
                <a:solidFill>
                  <a:srgbClr val="03544F"/>
                </a:solidFill>
                <a:latin typeface="Neurial Grotesk 1"/>
              </a:rPr>
              <a:t>Default option</a:t>
            </a:r>
            <a:r>
              <a:rPr lang="en-US" sz="2500" u="none" strike="noStrike" dirty="0">
                <a:solidFill>
                  <a:srgbClr val="03544F"/>
                </a:solidFill>
                <a:latin typeface="Neurial Grotesk 1"/>
              </a:rPr>
              <a:t>: includes milestones to get to net zero by 2050.</a:t>
            </a:r>
          </a:p>
        </p:txBody>
      </p:sp>
      <p:grpSp>
        <p:nvGrpSpPr>
          <p:cNvPr id="5" name="Group 5"/>
          <p:cNvGrpSpPr/>
          <p:nvPr/>
        </p:nvGrpSpPr>
        <p:grpSpPr>
          <a:xfrm>
            <a:off x="0" y="9258300"/>
            <a:ext cx="18288000" cy="1028700"/>
            <a:chOff x="0" y="0"/>
            <a:chExt cx="24384000" cy="1371600"/>
          </a:xfrm>
        </p:grpSpPr>
        <p:grpSp>
          <p:nvGrpSpPr>
            <p:cNvPr id="6" name="Group 6"/>
            <p:cNvGrpSpPr/>
            <p:nvPr/>
          </p:nvGrpSpPr>
          <p:grpSpPr>
            <a:xfrm>
              <a:off x="0" y="0"/>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8" name="TextBox 8"/>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0" name="TextBox 10"/>
            <p:cNvSpPr txBox="1"/>
            <p:nvPr/>
          </p:nvSpPr>
          <p:spPr>
            <a:xfrm>
              <a:off x="18970128" y="427567"/>
              <a:ext cx="4915760" cy="459317"/>
            </a:xfrm>
            <a:prstGeom prst="rect">
              <a:avLst/>
            </a:prstGeom>
          </p:spPr>
          <p:txBody>
            <a:bodyPr lIns="0" tIns="0" rIns="0" bIns="0" rtlCol="0" anchor="t">
              <a:spAutoFit/>
            </a:bodyPr>
            <a:lstStyle/>
            <a:p>
              <a:pPr marL="0" lvl="0" indent="0" algn="l">
                <a:lnSpc>
                  <a:spcPts val="2800"/>
                </a:lnSpc>
                <a:spcBef>
                  <a:spcPct val="0"/>
                </a:spcBef>
              </a:pPr>
              <a:r>
                <a:rPr lang="en-US" sz="2000">
                  <a:solidFill>
                    <a:srgbClr val="C8FA64"/>
                  </a:solidFill>
                  <a:latin typeface="Neurial Grotesk 1"/>
                </a:rPr>
                <a:t>The Heating &amp; Cooling Network</a:t>
              </a:r>
            </a:p>
          </p:txBody>
        </p:sp>
      </p:grpSp>
      <p:grpSp>
        <p:nvGrpSpPr>
          <p:cNvPr id="11" name="Group 11"/>
          <p:cNvGrpSpPr/>
          <p:nvPr/>
        </p:nvGrpSpPr>
        <p:grpSpPr>
          <a:xfrm>
            <a:off x="14737149" y="2602729"/>
            <a:ext cx="3332862" cy="1279906"/>
            <a:chOff x="0" y="0"/>
            <a:chExt cx="877791" cy="337095"/>
          </a:xfrm>
        </p:grpSpPr>
        <p:sp>
          <p:nvSpPr>
            <p:cNvPr id="12" name="Freeform 12"/>
            <p:cNvSpPr/>
            <p:nvPr/>
          </p:nvSpPr>
          <p:spPr>
            <a:xfrm>
              <a:off x="0" y="0"/>
              <a:ext cx="877791" cy="337095"/>
            </a:xfrm>
            <a:custGeom>
              <a:avLst/>
              <a:gdLst/>
              <a:ahLst/>
              <a:cxnLst/>
              <a:rect l="l" t="t" r="r" b="b"/>
              <a:pathLst>
                <a:path w="877791" h="337095">
                  <a:moveTo>
                    <a:pt x="65041" y="0"/>
                  </a:moveTo>
                  <a:lnTo>
                    <a:pt x="812749" y="0"/>
                  </a:lnTo>
                  <a:cubicBezTo>
                    <a:pt x="848671" y="0"/>
                    <a:pt x="877791" y="29120"/>
                    <a:pt x="877791" y="65041"/>
                  </a:cubicBezTo>
                  <a:lnTo>
                    <a:pt x="877791" y="272053"/>
                  </a:lnTo>
                  <a:cubicBezTo>
                    <a:pt x="877791" y="289303"/>
                    <a:pt x="870938" y="305847"/>
                    <a:pt x="858741" y="318044"/>
                  </a:cubicBezTo>
                  <a:cubicBezTo>
                    <a:pt x="846543" y="330242"/>
                    <a:pt x="830000" y="337095"/>
                    <a:pt x="812749" y="337095"/>
                  </a:cubicBezTo>
                  <a:lnTo>
                    <a:pt x="65041" y="337095"/>
                  </a:lnTo>
                  <a:cubicBezTo>
                    <a:pt x="47791" y="337095"/>
                    <a:pt x="31248" y="330242"/>
                    <a:pt x="19050" y="318044"/>
                  </a:cubicBezTo>
                  <a:cubicBezTo>
                    <a:pt x="6853" y="305847"/>
                    <a:pt x="0" y="289303"/>
                    <a:pt x="0" y="272053"/>
                  </a:cubicBezTo>
                  <a:lnTo>
                    <a:pt x="0" y="65041"/>
                  </a:lnTo>
                  <a:cubicBezTo>
                    <a:pt x="0" y="47791"/>
                    <a:pt x="6853" y="31248"/>
                    <a:pt x="19050" y="19050"/>
                  </a:cubicBezTo>
                  <a:cubicBezTo>
                    <a:pt x="31248" y="6853"/>
                    <a:pt x="47791" y="0"/>
                    <a:pt x="65041" y="0"/>
                  </a:cubicBezTo>
                  <a:close/>
                </a:path>
              </a:pathLst>
            </a:custGeom>
            <a:solidFill>
              <a:srgbClr val="C8FA64"/>
            </a:solidFill>
          </p:spPr>
          <p:txBody>
            <a:bodyPr/>
            <a:lstStyle/>
            <a:p>
              <a:endParaRPr lang="en-GB"/>
            </a:p>
          </p:txBody>
        </p:sp>
        <p:sp>
          <p:nvSpPr>
            <p:cNvPr id="13" name="TextBox 13"/>
            <p:cNvSpPr txBox="1"/>
            <p:nvPr/>
          </p:nvSpPr>
          <p:spPr>
            <a:xfrm>
              <a:off x="0" y="-47625"/>
              <a:ext cx="877791" cy="384720"/>
            </a:xfrm>
            <a:prstGeom prst="rect">
              <a:avLst/>
            </a:prstGeom>
          </p:spPr>
          <p:txBody>
            <a:bodyPr lIns="50800" tIns="50800" rIns="50800" bIns="50800" rtlCol="0" anchor="ctr"/>
            <a:lstStyle/>
            <a:p>
              <a:pPr algn="ctr">
                <a:lnSpc>
                  <a:spcPts val="3079"/>
                </a:lnSpc>
              </a:pPr>
              <a:r>
                <a:rPr lang="en-US" sz="2199">
                  <a:solidFill>
                    <a:srgbClr val="03544F"/>
                  </a:solidFill>
                  <a:latin typeface="Neurial Grotesk 2"/>
                </a:rPr>
                <a:t>No increase in the use of fossil fuels other than natural gas</a:t>
              </a:r>
            </a:p>
          </p:txBody>
        </p:sp>
      </p:grpSp>
      <p:grpSp>
        <p:nvGrpSpPr>
          <p:cNvPr id="14" name="Group 14"/>
          <p:cNvGrpSpPr/>
          <p:nvPr/>
        </p:nvGrpSpPr>
        <p:grpSpPr>
          <a:xfrm>
            <a:off x="14737149" y="5754025"/>
            <a:ext cx="3332862" cy="1368552"/>
            <a:chOff x="0" y="0"/>
            <a:chExt cx="877791" cy="360442"/>
          </a:xfrm>
        </p:grpSpPr>
        <p:sp>
          <p:nvSpPr>
            <p:cNvPr id="15" name="Freeform 15"/>
            <p:cNvSpPr/>
            <p:nvPr/>
          </p:nvSpPr>
          <p:spPr>
            <a:xfrm>
              <a:off x="0" y="0"/>
              <a:ext cx="877791" cy="360442"/>
            </a:xfrm>
            <a:custGeom>
              <a:avLst/>
              <a:gdLst/>
              <a:ahLst/>
              <a:cxnLst/>
              <a:rect l="l" t="t" r="r" b="b"/>
              <a:pathLst>
                <a:path w="877791" h="360442">
                  <a:moveTo>
                    <a:pt x="65041" y="0"/>
                  </a:moveTo>
                  <a:lnTo>
                    <a:pt x="812749" y="0"/>
                  </a:lnTo>
                  <a:cubicBezTo>
                    <a:pt x="848671" y="0"/>
                    <a:pt x="877791" y="29120"/>
                    <a:pt x="877791" y="65041"/>
                  </a:cubicBezTo>
                  <a:lnTo>
                    <a:pt x="877791" y="295400"/>
                  </a:lnTo>
                  <a:cubicBezTo>
                    <a:pt x="877791" y="312650"/>
                    <a:pt x="870938" y="329194"/>
                    <a:pt x="858741" y="341391"/>
                  </a:cubicBezTo>
                  <a:cubicBezTo>
                    <a:pt x="846543" y="353589"/>
                    <a:pt x="830000" y="360442"/>
                    <a:pt x="812749" y="360442"/>
                  </a:cubicBezTo>
                  <a:lnTo>
                    <a:pt x="65041" y="360442"/>
                  </a:lnTo>
                  <a:cubicBezTo>
                    <a:pt x="47791" y="360442"/>
                    <a:pt x="31248" y="353589"/>
                    <a:pt x="19050" y="341391"/>
                  </a:cubicBezTo>
                  <a:cubicBezTo>
                    <a:pt x="6853" y="329194"/>
                    <a:pt x="0" y="312650"/>
                    <a:pt x="0" y="295400"/>
                  </a:cubicBezTo>
                  <a:lnTo>
                    <a:pt x="0" y="65041"/>
                  </a:lnTo>
                  <a:cubicBezTo>
                    <a:pt x="0" y="47791"/>
                    <a:pt x="6853" y="31248"/>
                    <a:pt x="19050" y="19050"/>
                  </a:cubicBezTo>
                  <a:cubicBezTo>
                    <a:pt x="31248" y="6853"/>
                    <a:pt x="47791" y="0"/>
                    <a:pt x="65041" y="0"/>
                  </a:cubicBezTo>
                  <a:close/>
                </a:path>
              </a:pathLst>
            </a:custGeom>
            <a:solidFill>
              <a:srgbClr val="C8FA64"/>
            </a:solidFill>
          </p:spPr>
          <p:txBody>
            <a:bodyPr/>
            <a:lstStyle/>
            <a:p>
              <a:endParaRPr lang="en-GB"/>
            </a:p>
          </p:txBody>
        </p:sp>
        <p:sp>
          <p:nvSpPr>
            <p:cNvPr id="16" name="TextBox 16"/>
            <p:cNvSpPr txBox="1"/>
            <p:nvPr/>
          </p:nvSpPr>
          <p:spPr>
            <a:xfrm>
              <a:off x="0" y="-47625"/>
              <a:ext cx="877791" cy="408067"/>
            </a:xfrm>
            <a:prstGeom prst="rect">
              <a:avLst/>
            </a:prstGeom>
          </p:spPr>
          <p:txBody>
            <a:bodyPr lIns="50800" tIns="50800" rIns="50800" bIns="50800" rtlCol="0" anchor="ctr"/>
            <a:lstStyle/>
            <a:p>
              <a:pPr algn="ctr">
                <a:lnSpc>
                  <a:spcPts val="3079"/>
                </a:lnSpc>
              </a:pPr>
              <a:r>
                <a:rPr lang="en-US" sz="2199">
                  <a:solidFill>
                    <a:srgbClr val="03544F"/>
                  </a:solidFill>
                  <a:latin typeface="Neurial Grotesk 2"/>
                </a:rPr>
                <a:t>Not binding but connected to other legislation (e.g. EPBD)</a:t>
              </a:r>
            </a:p>
          </p:txBody>
        </p:sp>
      </p:grpSp>
      <p:sp>
        <p:nvSpPr>
          <p:cNvPr id="17" name="TextBox 17"/>
          <p:cNvSpPr txBox="1"/>
          <p:nvPr/>
        </p:nvSpPr>
        <p:spPr>
          <a:xfrm>
            <a:off x="14737149" y="1800725"/>
            <a:ext cx="3332862" cy="630554"/>
          </a:xfrm>
          <a:prstGeom prst="rect">
            <a:avLst/>
          </a:prstGeom>
        </p:spPr>
        <p:txBody>
          <a:bodyPr lIns="0" tIns="0" rIns="0" bIns="0" rtlCol="0" anchor="t">
            <a:spAutoFit/>
          </a:bodyPr>
          <a:lstStyle/>
          <a:p>
            <a:pPr marL="0" lvl="0" indent="0" algn="l">
              <a:lnSpc>
                <a:spcPts val="2520"/>
              </a:lnSpc>
              <a:spcBef>
                <a:spcPct val="0"/>
              </a:spcBef>
            </a:pPr>
            <a:r>
              <a:rPr lang="en-US" sz="1800" u="none" strike="noStrike">
                <a:solidFill>
                  <a:srgbClr val="03544F"/>
                </a:solidFill>
                <a:latin typeface="Neurial Grotesk 1"/>
              </a:rPr>
              <a:t>When building or substantially refurbishing DHC:</a:t>
            </a:r>
          </a:p>
        </p:txBody>
      </p:sp>
      <p:grpSp>
        <p:nvGrpSpPr>
          <p:cNvPr id="18" name="Group 18"/>
          <p:cNvGrpSpPr/>
          <p:nvPr/>
        </p:nvGrpSpPr>
        <p:grpSpPr>
          <a:xfrm>
            <a:off x="14737149" y="4044091"/>
            <a:ext cx="3332862" cy="1099409"/>
            <a:chOff x="0" y="0"/>
            <a:chExt cx="877791" cy="289556"/>
          </a:xfrm>
        </p:grpSpPr>
        <p:sp>
          <p:nvSpPr>
            <p:cNvPr id="19" name="Freeform 19"/>
            <p:cNvSpPr/>
            <p:nvPr/>
          </p:nvSpPr>
          <p:spPr>
            <a:xfrm>
              <a:off x="0" y="0"/>
              <a:ext cx="877791" cy="289556"/>
            </a:xfrm>
            <a:custGeom>
              <a:avLst/>
              <a:gdLst/>
              <a:ahLst/>
              <a:cxnLst/>
              <a:rect l="l" t="t" r="r" b="b"/>
              <a:pathLst>
                <a:path w="877791" h="289556">
                  <a:moveTo>
                    <a:pt x="65041" y="0"/>
                  </a:moveTo>
                  <a:lnTo>
                    <a:pt x="812749" y="0"/>
                  </a:lnTo>
                  <a:cubicBezTo>
                    <a:pt x="848671" y="0"/>
                    <a:pt x="877791" y="29120"/>
                    <a:pt x="877791" y="65041"/>
                  </a:cubicBezTo>
                  <a:lnTo>
                    <a:pt x="877791" y="224515"/>
                  </a:lnTo>
                  <a:cubicBezTo>
                    <a:pt x="877791" y="241765"/>
                    <a:pt x="870938" y="258309"/>
                    <a:pt x="858741" y="270506"/>
                  </a:cubicBezTo>
                  <a:cubicBezTo>
                    <a:pt x="846543" y="282704"/>
                    <a:pt x="830000" y="289556"/>
                    <a:pt x="812749" y="289556"/>
                  </a:cubicBezTo>
                  <a:lnTo>
                    <a:pt x="65041" y="289556"/>
                  </a:lnTo>
                  <a:cubicBezTo>
                    <a:pt x="47791" y="289556"/>
                    <a:pt x="31248" y="282704"/>
                    <a:pt x="19050" y="270506"/>
                  </a:cubicBezTo>
                  <a:cubicBezTo>
                    <a:pt x="6853" y="258309"/>
                    <a:pt x="0" y="241765"/>
                    <a:pt x="0" y="224515"/>
                  </a:cubicBezTo>
                  <a:lnTo>
                    <a:pt x="0" y="65041"/>
                  </a:lnTo>
                  <a:cubicBezTo>
                    <a:pt x="0" y="47791"/>
                    <a:pt x="6853" y="31248"/>
                    <a:pt x="19050" y="19050"/>
                  </a:cubicBezTo>
                  <a:cubicBezTo>
                    <a:pt x="31248" y="6853"/>
                    <a:pt x="47791" y="0"/>
                    <a:pt x="65041" y="0"/>
                  </a:cubicBezTo>
                  <a:close/>
                </a:path>
              </a:pathLst>
            </a:custGeom>
            <a:solidFill>
              <a:srgbClr val="C8FA64"/>
            </a:solidFill>
          </p:spPr>
          <p:txBody>
            <a:bodyPr/>
            <a:lstStyle/>
            <a:p>
              <a:endParaRPr lang="en-GB"/>
            </a:p>
          </p:txBody>
        </p:sp>
        <p:sp>
          <p:nvSpPr>
            <p:cNvPr id="20" name="TextBox 20"/>
            <p:cNvSpPr txBox="1"/>
            <p:nvPr/>
          </p:nvSpPr>
          <p:spPr>
            <a:xfrm>
              <a:off x="0" y="-47625"/>
              <a:ext cx="877791" cy="337181"/>
            </a:xfrm>
            <a:prstGeom prst="rect">
              <a:avLst/>
            </a:prstGeom>
          </p:spPr>
          <p:txBody>
            <a:bodyPr lIns="50800" tIns="50800" rIns="50800" bIns="50800" rtlCol="0" anchor="ctr"/>
            <a:lstStyle/>
            <a:p>
              <a:pPr algn="ctr">
                <a:lnSpc>
                  <a:spcPts val="3079"/>
                </a:lnSpc>
              </a:pPr>
              <a:r>
                <a:rPr lang="en-US" sz="2199">
                  <a:solidFill>
                    <a:srgbClr val="03544F"/>
                  </a:solidFill>
                  <a:latin typeface="Neurial Grotesk 2"/>
                </a:rPr>
                <a:t>No new fossil fuels capacity from 2030</a:t>
              </a:r>
            </a:p>
          </p:txBody>
        </p:sp>
      </p:grpSp>
      <p:grpSp>
        <p:nvGrpSpPr>
          <p:cNvPr id="21" name="Group 21"/>
          <p:cNvGrpSpPr/>
          <p:nvPr/>
        </p:nvGrpSpPr>
        <p:grpSpPr>
          <a:xfrm>
            <a:off x="14737149" y="7890251"/>
            <a:ext cx="3332862" cy="1099409"/>
            <a:chOff x="0" y="0"/>
            <a:chExt cx="877791" cy="289556"/>
          </a:xfrm>
        </p:grpSpPr>
        <p:sp>
          <p:nvSpPr>
            <p:cNvPr id="22" name="Freeform 22"/>
            <p:cNvSpPr/>
            <p:nvPr/>
          </p:nvSpPr>
          <p:spPr>
            <a:xfrm>
              <a:off x="0" y="0"/>
              <a:ext cx="877791" cy="289556"/>
            </a:xfrm>
            <a:custGeom>
              <a:avLst/>
              <a:gdLst/>
              <a:ahLst/>
              <a:cxnLst/>
              <a:rect l="l" t="t" r="r" b="b"/>
              <a:pathLst>
                <a:path w="877791" h="289556">
                  <a:moveTo>
                    <a:pt x="65041" y="0"/>
                  </a:moveTo>
                  <a:lnTo>
                    <a:pt x="812749" y="0"/>
                  </a:lnTo>
                  <a:cubicBezTo>
                    <a:pt x="848671" y="0"/>
                    <a:pt x="877791" y="29120"/>
                    <a:pt x="877791" y="65041"/>
                  </a:cubicBezTo>
                  <a:lnTo>
                    <a:pt x="877791" y="224515"/>
                  </a:lnTo>
                  <a:cubicBezTo>
                    <a:pt x="877791" y="241765"/>
                    <a:pt x="870938" y="258309"/>
                    <a:pt x="858741" y="270506"/>
                  </a:cubicBezTo>
                  <a:cubicBezTo>
                    <a:pt x="846543" y="282704"/>
                    <a:pt x="830000" y="289556"/>
                    <a:pt x="812749" y="289556"/>
                  </a:cubicBezTo>
                  <a:lnTo>
                    <a:pt x="65041" y="289556"/>
                  </a:lnTo>
                  <a:cubicBezTo>
                    <a:pt x="47791" y="289556"/>
                    <a:pt x="31248" y="282704"/>
                    <a:pt x="19050" y="270506"/>
                  </a:cubicBezTo>
                  <a:cubicBezTo>
                    <a:pt x="6853" y="258309"/>
                    <a:pt x="0" y="241765"/>
                    <a:pt x="0" y="224515"/>
                  </a:cubicBezTo>
                  <a:lnTo>
                    <a:pt x="0" y="65041"/>
                  </a:lnTo>
                  <a:cubicBezTo>
                    <a:pt x="0" y="47791"/>
                    <a:pt x="6853" y="31248"/>
                    <a:pt x="19050" y="19050"/>
                  </a:cubicBezTo>
                  <a:cubicBezTo>
                    <a:pt x="31248" y="6853"/>
                    <a:pt x="47791" y="0"/>
                    <a:pt x="65041" y="0"/>
                  </a:cubicBezTo>
                  <a:close/>
                </a:path>
              </a:pathLst>
            </a:custGeom>
            <a:solidFill>
              <a:srgbClr val="C8FA64"/>
            </a:solidFill>
          </p:spPr>
          <p:txBody>
            <a:bodyPr/>
            <a:lstStyle/>
            <a:p>
              <a:endParaRPr lang="en-GB"/>
            </a:p>
          </p:txBody>
        </p:sp>
        <p:sp>
          <p:nvSpPr>
            <p:cNvPr id="23" name="TextBox 23"/>
            <p:cNvSpPr txBox="1"/>
            <p:nvPr/>
          </p:nvSpPr>
          <p:spPr>
            <a:xfrm>
              <a:off x="0" y="-47625"/>
              <a:ext cx="877791" cy="337181"/>
            </a:xfrm>
            <a:prstGeom prst="rect">
              <a:avLst/>
            </a:prstGeom>
          </p:spPr>
          <p:txBody>
            <a:bodyPr lIns="50800" tIns="50800" rIns="50800" bIns="50800" rtlCol="0" anchor="ctr"/>
            <a:lstStyle/>
            <a:p>
              <a:pPr algn="ctr">
                <a:lnSpc>
                  <a:spcPts val="3079"/>
                </a:lnSpc>
              </a:pPr>
              <a:r>
                <a:rPr lang="en-US" sz="2199">
                  <a:solidFill>
                    <a:srgbClr val="03544F"/>
                  </a:solidFill>
                  <a:latin typeface="Neurial Grotesk 2"/>
                </a:rPr>
                <a:t>Systems not meeting def. shall prepare a plan</a:t>
              </a:r>
            </a:p>
          </p:txBody>
        </p:sp>
      </p:grpSp>
      <p:sp>
        <p:nvSpPr>
          <p:cNvPr id="24" name="TextBox 24"/>
          <p:cNvSpPr txBox="1"/>
          <p:nvPr/>
        </p:nvSpPr>
        <p:spPr>
          <a:xfrm>
            <a:off x="14737149" y="5326415"/>
            <a:ext cx="3332862" cy="316229"/>
          </a:xfrm>
          <a:prstGeom prst="rect">
            <a:avLst/>
          </a:prstGeom>
        </p:spPr>
        <p:txBody>
          <a:bodyPr lIns="0" tIns="0" rIns="0" bIns="0" rtlCol="0" anchor="t">
            <a:spAutoFit/>
          </a:bodyPr>
          <a:lstStyle/>
          <a:p>
            <a:pPr marL="0" lvl="0" indent="0" algn="l">
              <a:lnSpc>
                <a:spcPts val="2520"/>
              </a:lnSpc>
              <a:spcBef>
                <a:spcPct val="0"/>
              </a:spcBef>
            </a:pPr>
            <a:r>
              <a:rPr lang="en-US" sz="1800">
                <a:solidFill>
                  <a:srgbClr val="03544F"/>
                </a:solidFill>
                <a:latin typeface="Neurial Grotesk 1"/>
              </a:rPr>
              <a:t>Consequence of definition:</a:t>
            </a:r>
          </a:p>
        </p:txBody>
      </p:sp>
      <p:grpSp>
        <p:nvGrpSpPr>
          <p:cNvPr id="25" name="Group 25"/>
          <p:cNvGrpSpPr/>
          <p:nvPr/>
        </p:nvGrpSpPr>
        <p:grpSpPr>
          <a:xfrm>
            <a:off x="14737149" y="7236877"/>
            <a:ext cx="3332862" cy="531876"/>
            <a:chOff x="0" y="0"/>
            <a:chExt cx="877791" cy="140083"/>
          </a:xfrm>
        </p:grpSpPr>
        <p:sp>
          <p:nvSpPr>
            <p:cNvPr id="26" name="Freeform 26"/>
            <p:cNvSpPr/>
            <p:nvPr/>
          </p:nvSpPr>
          <p:spPr>
            <a:xfrm>
              <a:off x="0" y="0"/>
              <a:ext cx="877791" cy="140083"/>
            </a:xfrm>
            <a:custGeom>
              <a:avLst/>
              <a:gdLst/>
              <a:ahLst/>
              <a:cxnLst/>
              <a:rect l="l" t="t" r="r" b="b"/>
              <a:pathLst>
                <a:path w="877791" h="140083">
                  <a:moveTo>
                    <a:pt x="65041" y="0"/>
                  </a:moveTo>
                  <a:lnTo>
                    <a:pt x="812749" y="0"/>
                  </a:lnTo>
                  <a:cubicBezTo>
                    <a:pt x="848671" y="0"/>
                    <a:pt x="877791" y="29120"/>
                    <a:pt x="877791" y="65041"/>
                  </a:cubicBezTo>
                  <a:lnTo>
                    <a:pt x="877791" y="75041"/>
                  </a:lnTo>
                  <a:cubicBezTo>
                    <a:pt x="877791" y="92291"/>
                    <a:pt x="870938" y="108835"/>
                    <a:pt x="858741" y="121032"/>
                  </a:cubicBezTo>
                  <a:cubicBezTo>
                    <a:pt x="846543" y="133230"/>
                    <a:pt x="830000" y="140083"/>
                    <a:pt x="812749" y="140083"/>
                  </a:cubicBezTo>
                  <a:lnTo>
                    <a:pt x="65041" y="140083"/>
                  </a:lnTo>
                  <a:cubicBezTo>
                    <a:pt x="47791" y="140083"/>
                    <a:pt x="31248" y="133230"/>
                    <a:pt x="19050" y="121032"/>
                  </a:cubicBezTo>
                  <a:cubicBezTo>
                    <a:pt x="6853" y="108835"/>
                    <a:pt x="0" y="92291"/>
                    <a:pt x="0" y="75041"/>
                  </a:cubicBezTo>
                  <a:lnTo>
                    <a:pt x="0" y="65041"/>
                  </a:lnTo>
                  <a:cubicBezTo>
                    <a:pt x="0" y="47791"/>
                    <a:pt x="6853" y="31248"/>
                    <a:pt x="19050" y="19050"/>
                  </a:cubicBezTo>
                  <a:cubicBezTo>
                    <a:pt x="31248" y="6853"/>
                    <a:pt x="47791" y="0"/>
                    <a:pt x="65041" y="0"/>
                  </a:cubicBezTo>
                  <a:close/>
                </a:path>
              </a:pathLst>
            </a:custGeom>
            <a:solidFill>
              <a:srgbClr val="C8FA64"/>
            </a:solidFill>
          </p:spPr>
          <p:txBody>
            <a:bodyPr/>
            <a:lstStyle/>
            <a:p>
              <a:endParaRPr lang="en-GB"/>
            </a:p>
          </p:txBody>
        </p:sp>
        <p:sp>
          <p:nvSpPr>
            <p:cNvPr id="27" name="TextBox 27"/>
            <p:cNvSpPr txBox="1"/>
            <p:nvPr/>
          </p:nvSpPr>
          <p:spPr>
            <a:xfrm>
              <a:off x="0" y="-47625"/>
              <a:ext cx="877791" cy="187708"/>
            </a:xfrm>
            <a:prstGeom prst="rect">
              <a:avLst/>
            </a:prstGeom>
          </p:spPr>
          <p:txBody>
            <a:bodyPr lIns="50800" tIns="50800" rIns="50800" bIns="50800" rtlCol="0" anchor="ctr"/>
            <a:lstStyle/>
            <a:p>
              <a:pPr algn="ctr">
                <a:lnSpc>
                  <a:spcPts val="3079"/>
                </a:lnSpc>
              </a:pPr>
              <a:r>
                <a:rPr lang="en-US" sz="2199">
                  <a:solidFill>
                    <a:srgbClr val="03544F"/>
                  </a:solidFill>
                  <a:latin typeface="Neurial Grotesk 2"/>
                </a:rPr>
                <a:t>Conditions funding</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7742" y="9446554"/>
            <a:ext cx="17416675" cy="652193"/>
            <a:chOff x="0" y="0"/>
            <a:chExt cx="23222233" cy="869590"/>
          </a:xfrm>
        </p:grpSpPr>
        <p:sp>
          <p:nvSpPr>
            <p:cNvPr id="3" name="TextBox 3"/>
            <p:cNvSpPr txBox="1"/>
            <p:nvPr/>
          </p:nvSpPr>
          <p:spPr>
            <a:xfrm>
              <a:off x="18306473" y="176562"/>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03544F"/>
                  </a:solidFill>
                  <a:latin typeface="Neurial Grotesk 1"/>
                </a:rPr>
                <a:t>The Heating &amp; Cooling Network</a:t>
              </a:r>
            </a:p>
          </p:txBody>
        </p:sp>
        <p:sp>
          <p:nvSpPr>
            <p:cNvPr id="4" name="Freeform 4"/>
            <p:cNvSpPr/>
            <p:nvPr/>
          </p:nvSpPr>
          <p:spPr>
            <a:xfrm>
              <a:off x="0" y="0"/>
              <a:ext cx="2608770" cy="869590"/>
            </a:xfrm>
            <a:custGeom>
              <a:avLst/>
              <a:gdLst/>
              <a:ahLst/>
              <a:cxnLst/>
              <a:rect l="l" t="t" r="r" b="b"/>
              <a:pathLst>
                <a:path w="2608770" h="869590">
                  <a:moveTo>
                    <a:pt x="0" y="0"/>
                  </a:moveTo>
                  <a:lnTo>
                    <a:pt x="2608770" y="0"/>
                  </a:lnTo>
                  <a:lnTo>
                    <a:pt x="2608770" y="869590"/>
                  </a:lnTo>
                  <a:lnTo>
                    <a:pt x="0" y="8695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sp>
        <p:nvSpPr>
          <p:cNvPr id="5" name="TextBox 5"/>
          <p:cNvSpPr txBox="1"/>
          <p:nvPr/>
        </p:nvSpPr>
        <p:spPr>
          <a:xfrm>
            <a:off x="1028700" y="173593"/>
            <a:ext cx="16230600" cy="863601"/>
          </a:xfrm>
          <a:prstGeom prst="rect">
            <a:avLst/>
          </a:prstGeom>
        </p:spPr>
        <p:txBody>
          <a:bodyPr lIns="0" tIns="0" rIns="0" bIns="0" rtlCol="0" anchor="t">
            <a:spAutoFit/>
          </a:bodyPr>
          <a:lstStyle/>
          <a:p>
            <a:pPr algn="ctr">
              <a:lnSpc>
                <a:spcPts val="6999"/>
              </a:lnSpc>
            </a:pPr>
            <a:r>
              <a:rPr lang="en-US" sz="4999">
                <a:solidFill>
                  <a:srgbClr val="03544F"/>
                </a:solidFill>
                <a:latin typeface="Neurial Grotesk 1"/>
              </a:rPr>
              <a:t>A strategic approach to the EU heat transition</a:t>
            </a:r>
          </a:p>
        </p:txBody>
      </p:sp>
      <p:sp>
        <p:nvSpPr>
          <p:cNvPr id="6" name="Freeform 6"/>
          <p:cNvSpPr/>
          <p:nvPr/>
        </p:nvSpPr>
        <p:spPr>
          <a:xfrm>
            <a:off x="1456027" y="2013796"/>
            <a:ext cx="5992085" cy="5992085"/>
          </a:xfrm>
          <a:custGeom>
            <a:avLst/>
            <a:gdLst/>
            <a:ahLst/>
            <a:cxnLst/>
            <a:rect l="l" t="t" r="r" b="b"/>
            <a:pathLst>
              <a:path w="5992085" h="5992085">
                <a:moveTo>
                  <a:pt x="0" y="0"/>
                </a:moveTo>
                <a:lnTo>
                  <a:pt x="5992086" y="0"/>
                </a:lnTo>
                <a:lnTo>
                  <a:pt x="5992086" y="5992086"/>
                </a:lnTo>
                <a:lnTo>
                  <a:pt x="0" y="5992086"/>
                </a:lnTo>
                <a:lnTo>
                  <a:pt x="0" y="0"/>
                </a:lnTo>
                <a:close/>
              </a:path>
            </a:pathLst>
          </a:custGeom>
          <a:blipFill>
            <a:blip r:embed="rId5">
              <a:alphaModFix amt="74000"/>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7" name="Freeform 7"/>
          <p:cNvSpPr/>
          <p:nvPr/>
        </p:nvSpPr>
        <p:spPr>
          <a:xfrm>
            <a:off x="877765" y="3409825"/>
            <a:ext cx="1571287" cy="845352"/>
          </a:xfrm>
          <a:custGeom>
            <a:avLst/>
            <a:gdLst/>
            <a:ahLst/>
            <a:cxnLst/>
            <a:rect l="l" t="t" r="r" b="b"/>
            <a:pathLst>
              <a:path w="1571287" h="845352">
                <a:moveTo>
                  <a:pt x="0" y="0"/>
                </a:moveTo>
                <a:lnTo>
                  <a:pt x="1571287" y="0"/>
                </a:lnTo>
                <a:lnTo>
                  <a:pt x="1571287" y="845353"/>
                </a:lnTo>
                <a:lnTo>
                  <a:pt x="0" y="845353"/>
                </a:lnTo>
                <a:lnTo>
                  <a:pt x="0" y="0"/>
                </a:lnTo>
                <a:close/>
              </a:path>
            </a:pathLst>
          </a:custGeom>
          <a:blipFill>
            <a:blip r:embed="rId7"/>
            <a:stretch>
              <a:fillRect/>
            </a:stretch>
          </a:blipFill>
        </p:spPr>
        <p:txBody>
          <a:bodyPr/>
          <a:lstStyle/>
          <a:p>
            <a:endParaRPr lang="en-GB"/>
          </a:p>
        </p:txBody>
      </p:sp>
      <p:grpSp>
        <p:nvGrpSpPr>
          <p:cNvPr id="8" name="Group 8"/>
          <p:cNvGrpSpPr/>
          <p:nvPr/>
        </p:nvGrpSpPr>
        <p:grpSpPr>
          <a:xfrm>
            <a:off x="464341" y="1440092"/>
            <a:ext cx="8171569" cy="6728842"/>
            <a:chOff x="0" y="0"/>
            <a:chExt cx="2111549" cy="1738746"/>
          </a:xfrm>
        </p:grpSpPr>
        <p:sp>
          <p:nvSpPr>
            <p:cNvPr id="9" name="Freeform 9"/>
            <p:cNvSpPr/>
            <p:nvPr/>
          </p:nvSpPr>
          <p:spPr>
            <a:xfrm>
              <a:off x="0" y="0"/>
              <a:ext cx="2111549" cy="1738746"/>
            </a:xfrm>
            <a:custGeom>
              <a:avLst/>
              <a:gdLst/>
              <a:ahLst/>
              <a:cxnLst/>
              <a:rect l="l" t="t" r="r" b="b"/>
              <a:pathLst>
                <a:path w="2111549" h="1738746">
                  <a:moveTo>
                    <a:pt x="1908349" y="0"/>
                  </a:moveTo>
                  <a:lnTo>
                    <a:pt x="0" y="0"/>
                  </a:lnTo>
                  <a:lnTo>
                    <a:pt x="0" y="1738746"/>
                  </a:lnTo>
                  <a:lnTo>
                    <a:pt x="1908349" y="1738746"/>
                  </a:lnTo>
                  <a:lnTo>
                    <a:pt x="2111549" y="869373"/>
                  </a:lnTo>
                  <a:lnTo>
                    <a:pt x="1908349" y="0"/>
                  </a:lnTo>
                  <a:close/>
                </a:path>
              </a:pathLst>
            </a:custGeom>
            <a:solidFill>
              <a:srgbClr val="C8FA64">
                <a:alpha val="16863"/>
              </a:srgbClr>
            </a:solidFill>
          </p:spPr>
          <p:txBody>
            <a:bodyPr/>
            <a:lstStyle/>
            <a:p>
              <a:endParaRPr lang="en-GB"/>
            </a:p>
          </p:txBody>
        </p:sp>
        <p:sp>
          <p:nvSpPr>
            <p:cNvPr id="10" name="TextBox 10"/>
            <p:cNvSpPr txBox="1"/>
            <p:nvPr/>
          </p:nvSpPr>
          <p:spPr>
            <a:xfrm>
              <a:off x="0" y="-38100"/>
              <a:ext cx="1997249" cy="1776846"/>
            </a:xfrm>
            <a:prstGeom prst="rect">
              <a:avLst/>
            </a:prstGeom>
          </p:spPr>
          <p:txBody>
            <a:bodyPr lIns="50800" tIns="50800" rIns="50800" bIns="50800" rtlCol="0" anchor="ctr"/>
            <a:lstStyle/>
            <a:p>
              <a:pPr algn="ctr">
                <a:lnSpc>
                  <a:spcPts val="2335"/>
                </a:lnSpc>
              </a:pPr>
              <a:endParaRPr/>
            </a:p>
          </p:txBody>
        </p:sp>
      </p:grpSp>
      <p:grpSp>
        <p:nvGrpSpPr>
          <p:cNvPr id="11" name="Group 11"/>
          <p:cNvGrpSpPr/>
          <p:nvPr/>
        </p:nvGrpSpPr>
        <p:grpSpPr>
          <a:xfrm>
            <a:off x="8214225" y="1440092"/>
            <a:ext cx="5402568" cy="3529091"/>
            <a:chOff x="0" y="0"/>
            <a:chExt cx="1422899" cy="929473"/>
          </a:xfrm>
        </p:grpSpPr>
        <p:sp>
          <p:nvSpPr>
            <p:cNvPr id="12" name="Freeform 12"/>
            <p:cNvSpPr/>
            <p:nvPr/>
          </p:nvSpPr>
          <p:spPr>
            <a:xfrm>
              <a:off x="0" y="0"/>
              <a:ext cx="1422899" cy="929473"/>
            </a:xfrm>
            <a:custGeom>
              <a:avLst/>
              <a:gdLst/>
              <a:ahLst/>
              <a:cxnLst/>
              <a:rect l="l" t="t" r="r" b="b"/>
              <a:pathLst>
                <a:path w="1422899" h="929473">
                  <a:moveTo>
                    <a:pt x="203200" y="929473"/>
                  </a:moveTo>
                  <a:lnTo>
                    <a:pt x="1219699" y="929473"/>
                  </a:lnTo>
                  <a:lnTo>
                    <a:pt x="1422899" y="0"/>
                  </a:lnTo>
                  <a:lnTo>
                    <a:pt x="0" y="0"/>
                  </a:lnTo>
                  <a:lnTo>
                    <a:pt x="203200" y="929473"/>
                  </a:lnTo>
                  <a:close/>
                </a:path>
              </a:pathLst>
            </a:custGeom>
            <a:solidFill>
              <a:srgbClr val="008778">
                <a:alpha val="51765"/>
              </a:srgbClr>
            </a:solidFill>
          </p:spPr>
          <p:txBody>
            <a:bodyPr/>
            <a:lstStyle/>
            <a:p>
              <a:endParaRPr lang="en-GB"/>
            </a:p>
          </p:txBody>
        </p:sp>
        <p:sp>
          <p:nvSpPr>
            <p:cNvPr id="13" name="TextBox 13"/>
            <p:cNvSpPr txBox="1"/>
            <p:nvPr/>
          </p:nvSpPr>
          <p:spPr>
            <a:xfrm>
              <a:off x="127000" y="-57150"/>
              <a:ext cx="1168899" cy="986623"/>
            </a:xfrm>
            <a:prstGeom prst="rect">
              <a:avLst/>
            </a:prstGeom>
          </p:spPr>
          <p:txBody>
            <a:bodyPr lIns="50800" tIns="50800" rIns="50800" bIns="50800" rtlCol="0" anchor="ctr"/>
            <a:lstStyle/>
            <a:p>
              <a:pPr algn="ctr">
                <a:lnSpc>
                  <a:spcPts val="2680"/>
                </a:lnSpc>
              </a:pPr>
              <a:endParaRPr/>
            </a:p>
          </p:txBody>
        </p:sp>
      </p:grpSp>
      <p:sp>
        <p:nvSpPr>
          <p:cNvPr id="14" name="Freeform 14"/>
          <p:cNvSpPr/>
          <p:nvPr/>
        </p:nvSpPr>
        <p:spPr>
          <a:xfrm>
            <a:off x="12058677" y="1645302"/>
            <a:ext cx="650123" cy="1325357"/>
          </a:xfrm>
          <a:custGeom>
            <a:avLst/>
            <a:gdLst/>
            <a:ahLst/>
            <a:cxnLst/>
            <a:rect l="l" t="t" r="r" b="b"/>
            <a:pathLst>
              <a:path w="650123" h="1325357">
                <a:moveTo>
                  <a:pt x="0" y="0"/>
                </a:moveTo>
                <a:lnTo>
                  <a:pt x="650123" y="0"/>
                </a:lnTo>
                <a:lnTo>
                  <a:pt x="650123" y="1325357"/>
                </a:lnTo>
                <a:lnTo>
                  <a:pt x="0" y="1325357"/>
                </a:lnTo>
                <a:lnTo>
                  <a:pt x="0" y="0"/>
                </a:lnTo>
                <a:close/>
              </a:path>
            </a:pathLst>
          </a:custGeom>
          <a:blipFill>
            <a:blip r:embed="rId8"/>
            <a:stretch>
              <a:fillRect t="-3904" b="-3904"/>
            </a:stretch>
          </a:blipFill>
        </p:spPr>
        <p:txBody>
          <a:bodyPr/>
          <a:lstStyle/>
          <a:p>
            <a:endParaRPr lang="en-GB"/>
          </a:p>
        </p:txBody>
      </p:sp>
      <p:sp>
        <p:nvSpPr>
          <p:cNvPr id="15" name="Freeform 15"/>
          <p:cNvSpPr/>
          <p:nvPr/>
        </p:nvSpPr>
        <p:spPr>
          <a:xfrm>
            <a:off x="8918122" y="1586249"/>
            <a:ext cx="1163906" cy="1139173"/>
          </a:xfrm>
          <a:custGeom>
            <a:avLst/>
            <a:gdLst/>
            <a:ahLst/>
            <a:cxnLst/>
            <a:rect l="l" t="t" r="r" b="b"/>
            <a:pathLst>
              <a:path w="1163906" h="1139173">
                <a:moveTo>
                  <a:pt x="0" y="0"/>
                </a:moveTo>
                <a:lnTo>
                  <a:pt x="1163907" y="0"/>
                </a:lnTo>
                <a:lnTo>
                  <a:pt x="1163907" y="1139174"/>
                </a:lnTo>
                <a:lnTo>
                  <a:pt x="0" y="11391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6" name="Freeform 16"/>
          <p:cNvSpPr/>
          <p:nvPr/>
        </p:nvSpPr>
        <p:spPr>
          <a:xfrm>
            <a:off x="8878677" y="2450618"/>
            <a:ext cx="549609" cy="549609"/>
          </a:xfrm>
          <a:custGeom>
            <a:avLst/>
            <a:gdLst/>
            <a:ahLst/>
            <a:cxnLst/>
            <a:rect l="l" t="t" r="r" b="b"/>
            <a:pathLst>
              <a:path w="549609" h="549609">
                <a:moveTo>
                  <a:pt x="0" y="0"/>
                </a:moveTo>
                <a:lnTo>
                  <a:pt x="549609" y="0"/>
                </a:lnTo>
                <a:lnTo>
                  <a:pt x="549609" y="549609"/>
                </a:lnTo>
                <a:lnTo>
                  <a:pt x="0" y="5496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17" name="Freeform 17"/>
          <p:cNvSpPr/>
          <p:nvPr/>
        </p:nvSpPr>
        <p:spPr>
          <a:xfrm>
            <a:off x="9428286" y="2124900"/>
            <a:ext cx="930622" cy="651436"/>
          </a:xfrm>
          <a:custGeom>
            <a:avLst/>
            <a:gdLst/>
            <a:ahLst/>
            <a:cxnLst/>
            <a:rect l="l" t="t" r="r" b="b"/>
            <a:pathLst>
              <a:path w="930622" h="651436">
                <a:moveTo>
                  <a:pt x="0" y="0"/>
                </a:moveTo>
                <a:lnTo>
                  <a:pt x="930622" y="0"/>
                </a:lnTo>
                <a:lnTo>
                  <a:pt x="930622" y="651436"/>
                </a:lnTo>
                <a:lnTo>
                  <a:pt x="0" y="651436"/>
                </a:lnTo>
                <a:lnTo>
                  <a:pt x="0" y="0"/>
                </a:lnTo>
                <a:close/>
              </a:path>
            </a:pathLst>
          </a:custGeom>
          <a:blipFill>
            <a:blip r:embed="rId13"/>
            <a:stretch>
              <a:fillRect/>
            </a:stretch>
          </a:blipFill>
        </p:spPr>
        <p:txBody>
          <a:bodyPr/>
          <a:lstStyle/>
          <a:p>
            <a:endParaRPr lang="en-GB"/>
          </a:p>
        </p:txBody>
      </p:sp>
      <p:sp>
        <p:nvSpPr>
          <p:cNvPr id="18" name="Freeform 18"/>
          <p:cNvSpPr/>
          <p:nvPr/>
        </p:nvSpPr>
        <p:spPr>
          <a:xfrm>
            <a:off x="6040538" y="1616549"/>
            <a:ext cx="1051764" cy="1051764"/>
          </a:xfrm>
          <a:custGeom>
            <a:avLst/>
            <a:gdLst/>
            <a:ahLst/>
            <a:cxnLst/>
            <a:rect l="l" t="t" r="r" b="b"/>
            <a:pathLst>
              <a:path w="1051764" h="1051764">
                <a:moveTo>
                  <a:pt x="0" y="0"/>
                </a:moveTo>
                <a:lnTo>
                  <a:pt x="1051764" y="0"/>
                </a:lnTo>
                <a:lnTo>
                  <a:pt x="1051764" y="1051764"/>
                </a:lnTo>
                <a:lnTo>
                  <a:pt x="0" y="1051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Freeform 19"/>
          <p:cNvSpPr/>
          <p:nvPr/>
        </p:nvSpPr>
        <p:spPr>
          <a:xfrm>
            <a:off x="5227959" y="2069659"/>
            <a:ext cx="1438372" cy="1258576"/>
          </a:xfrm>
          <a:custGeom>
            <a:avLst/>
            <a:gdLst/>
            <a:ahLst/>
            <a:cxnLst/>
            <a:rect l="l" t="t" r="r" b="b"/>
            <a:pathLst>
              <a:path w="1438372" h="1258576">
                <a:moveTo>
                  <a:pt x="0" y="0"/>
                </a:moveTo>
                <a:lnTo>
                  <a:pt x="1438372" y="0"/>
                </a:lnTo>
                <a:lnTo>
                  <a:pt x="1438372" y="1258576"/>
                </a:lnTo>
                <a:lnTo>
                  <a:pt x="0" y="125857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20" name="Freeform 20"/>
          <p:cNvSpPr/>
          <p:nvPr/>
        </p:nvSpPr>
        <p:spPr>
          <a:xfrm>
            <a:off x="5970108" y="2072634"/>
            <a:ext cx="1780994" cy="1255601"/>
          </a:xfrm>
          <a:custGeom>
            <a:avLst/>
            <a:gdLst/>
            <a:ahLst/>
            <a:cxnLst/>
            <a:rect l="l" t="t" r="r" b="b"/>
            <a:pathLst>
              <a:path w="1780994" h="1255601">
                <a:moveTo>
                  <a:pt x="0" y="0"/>
                </a:moveTo>
                <a:lnTo>
                  <a:pt x="1780994" y="0"/>
                </a:lnTo>
                <a:lnTo>
                  <a:pt x="1780994" y="1255601"/>
                </a:lnTo>
                <a:lnTo>
                  <a:pt x="0" y="125560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GB"/>
          </a:p>
        </p:txBody>
      </p:sp>
      <p:sp>
        <p:nvSpPr>
          <p:cNvPr id="21" name="Freeform 21"/>
          <p:cNvSpPr/>
          <p:nvPr/>
        </p:nvSpPr>
        <p:spPr>
          <a:xfrm>
            <a:off x="1335122" y="5386955"/>
            <a:ext cx="1261071" cy="1606459"/>
          </a:xfrm>
          <a:custGeom>
            <a:avLst/>
            <a:gdLst/>
            <a:ahLst/>
            <a:cxnLst/>
            <a:rect l="l" t="t" r="r" b="b"/>
            <a:pathLst>
              <a:path w="1261071" h="1606459">
                <a:moveTo>
                  <a:pt x="0" y="0"/>
                </a:moveTo>
                <a:lnTo>
                  <a:pt x="1261070" y="0"/>
                </a:lnTo>
                <a:lnTo>
                  <a:pt x="1261070" y="1606460"/>
                </a:lnTo>
                <a:lnTo>
                  <a:pt x="0" y="16064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GB"/>
          </a:p>
        </p:txBody>
      </p:sp>
      <p:sp>
        <p:nvSpPr>
          <p:cNvPr id="22" name="Freeform 22"/>
          <p:cNvSpPr/>
          <p:nvPr/>
        </p:nvSpPr>
        <p:spPr>
          <a:xfrm rot="-406069">
            <a:off x="1925503" y="6552753"/>
            <a:ext cx="765209" cy="647558"/>
          </a:xfrm>
          <a:custGeom>
            <a:avLst/>
            <a:gdLst/>
            <a:ahLst/>
            <a:cxnLst/>
            <a:rect l="l" t="t" r="r" b="b"/>
            <a:pathLst>
              <a:path w="765209" h="647558">
                <a:moveTo>
                  <a:pt x="0" y="0"/>
                </a:moveTo>
                <a:lnTo>
                  <a:pt x="765209" y="0"/>
                </a:lnTo>
                <a:lnTo>
                  <a:pt x="765209" y="647559"/>
                </a:lnTo>
                <a:lnTo>
                  <a:pt x="0" y="64755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GB"/>
          </a:p>
        </p:txBody>
      </p:sp>
      <p:sp>
        <p:nvSpPr>
          <p:cNvPr id="23" name="Freeform 23"/>
          <p:cNvSpPr/>
          <p:nvPr/>
        </p:nvSpPr>
        <p:spPr>
          <a:xfrm>
            <a:off x="2596192" y="1408669"/>
            <a:ext cx="1437633" cy="1198627"/>
          </a:xfrm>
          <a:custGeom>
            <a:avLst/>
            <a:gdLst/>
            <a:ahLst/>
            <a:cxnLst/>
            <a:rect l="l" t="t" r="r" b="b"/>
            <a:pathLst>
              <a:path w="1437633" h="1198627">
                <a:moveTo>
                  <a:pt x="0" y="0"/>
                </a:moveTo>
                <a:lnTo>
                  <a:pt x="1437634" y="0"/>
                </a:lnTo>
                <a:lnTo>
                  <a:pt x="1437634" y="1198627"/>
                </a:lnTo>
                <a:lnTo>
                  <a:pt x="0" y="1198627"/>
                </a:lnTo>
                <a:lnTo>
                  <a:pt x="0" y="0"/>
                </a:lnTo>
                <a:close/>
              </a:path>
            </a:pathLst>
          </a:custGeom>
          <a:blipFill>
            <a:blip r:embed="rId24"/>
            <a:stretch>
              <a:fillRect/>
            </a:stretch>
          </a:blipFill>
        </p:spPr>
        <p:txBody>
          <a:bodyPr/>
          <a:lstStyle/>
          <a:p>
            <a:endParaRPr lang="en-GB"/>
          </a:p>
        </p:txBody>
      </p:sp>
      <p:sp>
        <p:nvSpPr>
          <p:cNvPr id="24" name="Freeform 24"/>
          <p:cNvSpPr/>
          <p:nvPr/>
        </p:nvSpPr>
        <p:spPr>
          <a:xfrm>
            <a:off x="3356235" y="1762956"/>
            <a:ext cx="1105340" cy="1000333"/>
          </a:xfrm>
          <a:custGeom>
            <a:avLst/>
            <a:gdLst/>
            <a:ahLst/>
            <a:cxnLst/>
            <a:rect l="l" t="t" r="r" b="b"/>
            <a:pathLst>
              <a:path w="1105340" h="1000333">
                <a:moveTo>
                  <a:pt x="0" y="0"/>
                </a:moveTo>
                <a:lnTo>
                  <a:pt x="1105340" y="0"/>
                </a:lnTo>
                <a:lnTo>
                  <a:pt x="1105340" y="1000332"/>
                </a:lnTo>
                <a:lnTo>
                  <a:pt x="0" y="1000332"/>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GB"/>
          </a:p>
        </p:txBody>
      </p:sp>
      <p:sp>
        <p:nvSpPr>
          <p:cNvPr id="25" name="Freeform 25"/>
          <p:cNvSpPr/>
          <p:nvPr/>
        </p:nvSpPr>
        <p:spPr>
          <a:xfrm>
            <a:off x="9342351" y="5245408"/>
            <a:ext cx="3018847" cy="2954697"/>
          </a:xfrm>
          <a:custGeom>
            <a:avLst/>
            <a:gdLst/>
            <a:ahLst/>
            <a:cxnLst/>
            <a:rect l="l" t="t" r="r" b="b"/>
            <a:pathLst>
              <a:path w="3018847" h="2954697">
                <a:moveTo>
                  <a:pt x="0" y="0"/>
                </a:moveTo>
                <a:lnTo>
                  <a:pt x="3018848" y="0"/>
                </a:lnTo>
                <a:lnTo>
                  <a:pt x="3018848" y="2954697"/>
                </a:lnTo>
                <a:lnTo>
                  <a:pt x="0" y="295469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GB"/>
          </a:p>
        </p:txBody>
      </p:sp>
      <p:grpSp>
        <p:nvGrpSpPr>
          <p:cNvPr id="26" name="Group 26"/>
          <p:cNvGrpSpPr/>
          <p:nvPr/>
        </p:nvGrpSpPr>
        <p:grpSpPr>
          <a:xfrm rot="-10800000">
            <a:off x="13163762" y="1472400"/>
            <a:ext cx="4705350" cy="6696534"/>
            <a:chOff x="0" y="0"/>
            <a:chExt cx="1239269" cy="1763696"/>
          </a:xfrm>
        </p:grpSpPr>
        <p:sp>
          <p:nvSpPr>
            <p:cNvPr id="27" name="Freeform 27"/>
            <p:cNvSpPr/>
            <p:nvPr/>
          </p:nvSpPr>
          <p:spPr>
            <a:xfrm>
              <a:off x="0" y="0"/>
              <a:ext cx="1239269" cy="1763696"/>
            </a:xfrm>
            <a:custGeom>
              <a:avLst/>
              <a:gdLst/>
              <a:ahLst/>
              <a:cxnLst/>
              <a:rect l="l" t="t" r="r" b="b"/>
              <a:pathLst>
                <a:path w="1239269" h="1763696">
                  <a:moveTo>
                    <a:pt x="1036069" y="0"/>
                  </a:moveTo>
                  <a:lnTo>
                    <a:pt x="0" y="0"/>
                  </a:lnTo>
                  <a:lnTo>
                    <a:pt x="0" y="1763696"/>
                  </a:lnTo>
                  <a:lnTo>
                    <a:pt x="1036069" y="1763696"/>
                  </a:lnTo>
                  <a:lnTo>
                    <a:pt x="1239269" y="881848"/>
                  </a:lnTo>
                  <a:lnTo>
                    <a:pt x="1036069" y="0"/>
                  </a:lnTo>
                  <a:close/>
                </a:path>
              </a:pathLst>
            </a:custGeom>
            <a:solidFill>
              <a:srgbClr val="BDBCBC">
                <a:alpha val="23922"/>
              </a:srgbClr>
            </a:solidFill>
          </p:spPr>
          <p:txBody>
            <a:bodyPr/>
            <a:lstStyle/>
            <a:p>
              <a:endParaRPr lang="en-GB"/>
            </a:p>
          </p:txBody>
        </p:sp>
        <p:sp>
          <p:nvSpPr>
            <p:cNvPr id="28" name="TextBox 28"/>
            <p:cNvSpPr txBox="1"/>
            <p:nvPr/>
          </p:nvSpPr>
          <p:spPr>
            <a:xfrm>
              <a:off x="0" y="-57150"/>
              <a:ext cx="1124969" cy="1820846"/>
            </a:xfrm>
            <a:prstGeom prst="rect">
              <a:avLst/>
            </a:prstGeom>
          </p:spPr>
          <p:txBody>
            <a:bodyPr lIns="50800" tIns="50800" rIns="50800" bIns="50800" rtlCol="0" anchor="ctr"/>
            <a:lstStyle/>
            <a:p>
              <a:pPr algn="ctr">
                <a:lnSpc>
                  <a:spcPts val="2680"/>
                </a:lnSpc>
              </a:pPr>
              <a:endParaRPr/>
            </a:p>
          </p:txBody>
        </p:sp>
      </p:grpSp>
      <p:sp>
        <p:nvSpPr>
          <p:cNvPr id="29" name="Freeform 29"/>
          <p:cNvSpPr/>
          <p:nvPr/>
        </p:nvSpPr>
        <p:spPr>
          <a:xfrm>
            <a:off x="14731217" y="2069659"/>
            <a:ext cx="1847775" cy="1847775"/>
          </a:xfrm>
          <a:custGeom>
            <a:avLst/>
            <a:gdLst/>
            <a:ahLst/>
            <a:cxnLst/>
            <a:rect l="l" t="t" r="r" b="b"/>
            <a:pathLst>
              <a:path w="1847775" h="1847775">
                <a:moveTo>
                  <a:pt x="0" y="0"/>
                </a:moveTo>
                <a:lnTo>
                  <a:pt x="1847775" y="0"/>
                </a:lnTo>
                <a:lnTo>
                  <a:pt x="1847775" y="1847775"/>
                </a:lnTo>
                <a:lnTo>
                  <a:pt x="0" y="184777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en-GB"/>
          </a:p>
        </p:txBody>
      </p:sp>
      <p:sp>
        <p:nvSpPr>
          <p:cNvPr id="30" name="Freeform 30"/>
          <p:cNvSpPr/>
          <p:nvPr/>
        </p:nvSpPr>
        <p:spPr>
          <a:xfrm>
            <a:off x="10700591" y="2307981"/>
            <a:ext cx="1281886" cy="668183"/>
          </a:xfrm>
          <a:custGeom>
            <a:avLst/>
            <a:gdLst/>
            <a:ahLst/>
            <a:cxnLst/>
            <a:rect l="l" t="t" r="r" b="b"/>
            <a:pathLst>
              <a:path w="1281886" h="668183">
                <a:moveTo>
                  <a:pt x="0" y="0"/>
                </a:moveTo>
                <a:lnTo>
                  <a:pt x="1281886" y="0"/>
                </a:lnTo>
                <a:lnTo>
                  <a:pt x="1281886" y="668183"/>
                </a:lnTo>
                <a:lnTo>
                  <a:pt x="0" y="668183"/>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GB"/>
          </a:p>
        </p:txBody>
      </p:sp>
      <p:sp>
        <p:nvSpPr>
          <p:cNvPr id="31" name="Freeform 31"/>
          <p:cNvSpPr/>
          <p:nvPr/>
        </p:nvSpPr>
        <p:spPr>
          <a:xfrm>
            <a:off x="418888" y="3936367"/>
            <a:ext cx="1989529" cy="684146"/>
          </a:xfrm>
          <a:custGeom>
            <a:avLst/>
            <a:gdLst/>
            <a:ahLst/>
            <a:cxnLst/>
            <a:rect l="l" t="t" r="r" b="b"/>
            <a:pathLst>
              <a:path w="1989529" h="684146">
                <a:moveTo>
                  <a:pt x="0" y="0"/>
                </a:moveTo>
                <a:lnTo>
                  <a:pt x="1989529" y="0"/>
                </a:lnTo>
                <a:lnTo>
                  <a:pt x="1989529" y="684146"/>
                </a:lnTo>
                <a:lnTo>
                  <a:pt x="0" y="684146"/>
                </a:lnTo>
                <a:lnTo>
                  <a:pt x="0" y="0"/>
                </a:lnTo>
                <a:close/>
              </a:path>
            </a:pathLst>
          </a:custGeom>
          <a:blipFill>
            <a:blip r:embed="rId33"/>
            <a:stretch>
              <a:fillRect/>
            </a:stretch>
          </a:blipFill>
        </p:spPr>
        <p:txBody>
          <a:bodyPr/>
          <a:lstStyle/>
          <a:p>
            <a:endParaRPr lang="en-GB"/>
          </a:p>
        </p:txBody>
      </p:sp>
      <p:sp>
        <p:nvSpPr>
          <p:cNvPr id="32" name="Freeform 32"/>
          <p:cNvSpPr/>
          <p:nvPr/>
        </p:nvSpPr>
        <p:spPr>
          <a:xfrm>
            <a:off x="1973380" y="3936367"/>
            <a:ext cx="773716" cy="773716"/>
          </a:xfrm>
          <a:custGeom>
            <a:avLst/>
            <a:gdLst/>
            <a:ahLst/>
            <a:cxnLst/>
            <a:rect l="l" t="t" r="r" b="b"/>
            <a:pathLst>
              <a:path w="773716" h="773716">
                <a:moveTo>
                  <a:pt x="0" y="0"/>
                </a:moveTo>
                <a:lnTo>
                  <a:pt x="773716" y="0"/>
                </a:lnTo>
                <a:lnTo>
                  <a:pt x="773716" y="773716"/>
                </a:lnTo>
                <a:lnTo>
                  <a:pt x="0" y="77371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GB"/>
          </a:p>
        </p:txBody>
      </p:sp>
      <p:sp>
        <p:nvSpPr>
          <p:cNvPr id="33" name="TextBox 33"/>
          <p:cNvSpPr txBox="1"/>
          <p:nvPr/>
        </p:nvSpPr>
        <p:spPr>
          <a:xfrm>
            <a:off x="1663746" y="4756888"/>
            <a:ext cx="2064597" cy="313928"/>
          </a:xfrm>
          <a:prstGeom prst="rect">
            <a:avLst/>
          </a:prstGeom>
        </p:spPr>
        <p:txBody>
          <a:bodyPr lIns="0" tIns="0" rIns="0" bIns="0" rtlCol="0" anchor="t">
            <a:spAutoFit/>
          </a:bodyPr>
          <a:lstStyle/>
          <a:p>
            <a:pPr algn="ctr">
              <a:lnSpc>
                <a:spcPts val="2513"/>
              </a:lnSpc>
            </a:pPr>
            <a:r>
              <a:rPr lang="en-US" sz="1795" dirty="0">
                <a:solidFill>
                  <a:srgbClr val="5A5757"/>
                </a:solidFill>
                <a:latin typeface="Neurial Grotesk 1"/>
              </a:rPr>
              <a:t>RES Heat sources</a:t>
            </a:r>
          </a:p>
        </p:txBody>
      </p:sp>
      <p:sp>
        <p:nvSpPr>
          <p:cNvPr id="34" name="TextBox 34"/>
          <p:cNvSpPr txBox="1"/>
          <p:nvPr/>
        </p:nvSpPr>
        <p:spPr>
          <a:xfrm>
            <a:off x="4326947" y="3459548"/>
            <a:ext cx="2676922" cy="1093959"/>
          </a:xfrm>
          <a:prstGeom prst="rect">
            <a:avLst/>
          </a:prstGeom>
        </p:spPr>
        <p:txBody>
          <a:bodyPr lIns="0" tIns="0" rIns="0" bIns="0" rtlCol="0" anchor="t">
            <a:spAutoFit/>
          </a:bodyPr>
          <a:lstStyle/>
          <a:p>
            <a:pPr algn="ctr">
              <a:lnSpc>
                <a:spcPts val="2184"/>
              </a:lnSpc>
            </a:pPr>
            <a:r>
              <a:rPr lang="en-US" sz="1560">
                <a:solidFill>
                  <a:srgbClr val="5A5757"/>
                </a:solidFill>
                <a:latin typeface="Neurial Grotesk 1"/>
              </a:rPr>
              <a:t>Excess heat: tertiary &amp; </a:t>
            </a:r>
          </a:p>
          <a:p>
            <a:pPr algn="ctr">
              <a:lnSpc>
                <a:spcPts val="2184"/>
              </a:lnSpc>
            </a:pPr>
            <a:r>
              <a:rPr lang="en-US" sz="1560">
                <a:solidFill>
                  <a:srgbClr val="5A5757"/>
                </a:solidFill>
                <a:latin typeface="Neurial Grotesk 1"/>
              </a:rPr>
              <a:t>public buildings (hospitals, industries, stores, sewage water facilities)</a:t>
            </a:r>
          </a:p>
        </p:txBody>
      </p:sp>
      <p:sp>
        <p:nvSpPr>
          <p:cNvPr id="35" name="TextBox 35"/>
          <p:cNvSpPr txBox="1"/>
          <p:nvPr/>
        </p:nvSpPr>
        <p:spPr>
          <a:xfrm>
            <a:off x="10883581" y="3013006"/>
            <a:ext cx="1857184" cy="315367"/>
          </a:xfrm>
          <a:prstGeom prst="rect">
            <a:avLst/>
          </a:prstGeom>
        </p:spPr>
        <p:txBody>
          <a:bodyPr lIns="0" tIns="0" rIns="0" bIns="0" rtlCol="0" anchor="t">
            <a:spAutoFit/>
          </a:bodyPr>
          <a:lstStyle/>
          <a:p>
            <a:pPr algn="ctr">
              <a:lnSpc>
                <a:spcPts val="2567"/>
              </a:lnSpc>
            </a:pPr>
            <a:r>
              <a:rPr lang="en-US" sz="1833">
                <a:solidFill>
                  <a:srgbClr val="5A5757"/>
                </a:solidFill>
                <a:latin typeface="Neurial Grotesk 1"/>
              </a:rPr>
              <a:t>Storage</a:t>
            </a:r>
          </a:p>
        </p:txBody>
      </p:sp>
      <p:sp>
        <p:nvSpPr>
          <p:cNvPr id="36" name="TextBox 36"/>
          <p:cNvSpPr txBox="1"/>
          <p:nvPr/>
        </p:nvSpPr>
        <p:spPr>
          <a:xfrm>
            <a:off x="8728422" y="2938064"/>
            <a:ext cx="2123353" cy="315055"/>
          </a:xfrm>
          <a:prstGeom prst="rect">
            <a:avLst/>
          </a:prstGeom>
        </p:spPr>
        <p:txBody>
          <a:bodyPr lIns="0" tIns="0" rIns="0" bIns="0" rtlCol="0" anchor="t">
            <a:spAutoFit/>
          </a:bodyPr>
          <a:lstStyle/>
          <a:p>
            <a:pPr algn="ctr">
              <a:lnSpc>
                <a:spcPts val="2584"/>
              </a:lnSpc>
            </a:pPr>
            <a:r>
              <a:rPr lang="en-US" sz="1846">
                <a:solidFill>
                  <a:srgbClr val="5A5757"/>
                </a:solidFill>
                <a:latin typeface="Neurial Grotesk 1"/>
              </a:rPr>
              <a:t>Grids</a:t>
            </a:r>
          </a:p>
        </p:txBody>
      </p:sp>
      <p:sp>
        <p:nvSpPr>
          <p:cNvPr id="37" name="TextBox 37"/>
          <p:cNvSpPr txBox="1"/>
          <p:nvPr/>
        </p:nvSpPr>
        <p:spPr>
          <a:xfrm>
            <a:off x="464341" y="7300294"/>
            <a:ext cx="2016781" cy="296548"/>
          </a:xfrm>
          <a:prstGeom prst="rect">
            <a:avLst/>
          </a:prstGeom>
        </p:spPr>
        <p:txBody>
          <a:bodyPr lIns="0" tIns="0" rIns="0" bIns="0" rtlCol="0" anchor="t">
            <a:spAutoFit/>
          </a:bodyPr>
          <a:lstStyle/>
          <a:p>
            <a:pPr algn="ctr">
              <a:lnSpc>
                <a:spcPts val="2455"/>
              </a:lnSpc>
            </a:pPr>
            <a:r>
              <a:rPr lang="en-US" sz="1753">
                <a:solidFill>
                  <a:srgbClr val="5A5757"/>
                </a:solidFill>
                <a:latin typeface="Neurial Grotesk 1"/>
              </a:rPr>
              <a:t>RES Electricity</a:t>
            </a:r>
          </a:p>
        </p:txBody>
      </p:sp>
      <p:sp>
        <p:nvSpPr>
          <p:cNvPr id="38" name="TextBox 38"/>
          <p:cNvSpPr txBox="1"/>
          <p:nvPr/>
        </p:nvSpPr>
        <p:spPr>
          <a:xfrm>
            <a:off x="2696045" y="2862094"/>
            <a:ext cx="1812008" cy="550591"/>
          </a:xfrm>
          <a:prstGeom prst="rect">
            <a:avLst/>
          </a:prstGeom>
        </p:spPr>
        <p:txBody>
          <a:bodyPr lIns="0" tIns="0" rIns="0" bIns="0" rtlCol="0" anchor="t">
            <a:spAutoFit/>
          </a:bodyPr>
          <a:lstStyle/>
          <a:p>
            <a:pPr algn="ctr">
              <a:lnSpc>
                <a:spcPts val="2205"/>
              </a:lnSpc>
            </a:pPr>
            <a:r>
              <a:rPr lang="en-US" sz="1575">
                <a:solidFill>
                  <a:srgbClr val="5A5757"/>
                </a:solidFill>
                <a:latin typeface="Neurial Grotesk 1"/>
              </a:rPr>
              <a:t>Waste management </a:t>
            </a:r>
          </a:p>
        </p:txBody>
      </p:sp>
      <p:sp>
        <p:nvSpPr>
          <p:cNvPr id="39" name="TextBox 39"/>
          <p:cNvSpPr txBox="1"/>
          <p:nvPr/>
        </p:nvSpPr>
        <p:spPr>
          <a:xfrm>
            <a:off x="3337818" y="5013666"/>
            <a:ext cx="2767221" cy="1966596"/>
          </a:xfrm>
          <a:prstGeom prst="rect">
            <a:avLst/>
          </a:prstGeom>
        </p:spPr>
        <p:txBody>
          <a:bodyPr lIns="0" tIns="0" rIns="0" bIns="0" rtlCol="0" anchor="t">
            <a:spAutoFit/>
          </a:bodyPr>
          <a:lstStyle/>
          <a:p>
            <a:pPr algn="ctr">
              <a:lnSpc>
                <a:spcPts val="3954"/>
              </a:lnSpc>
            </a:pPr>
            <a:r>
              <a:rPr lang="en-US" sz="2824" dirty="0">
                <a:solidFill>
                  <a:srgbClr val="03544F"/>
                </a:solidFill>
                <a:latin typeface="Neurial Grotesk 2"/>
              </a:rPr>
              <a:t>A variety of sustainable, local heat and energy sources</a:t>
            </a:r>
          </a:p>
        </p:txBody>
      </p:sp>
      <p:sp>
        <p:nvSpPr>
          <p:cNvPr id="40" name="TextBox 40"/>
          <p:cNvSpPr txBox="1"/>
          <p:nvPr/>
        </p:nvSpPr>
        <p:spPr>
          <a:xfrm>
            <a:off x="9133632" y="3556973"/>
            <a:ext cx="3499899" cy="789304"/>
          </a:xfrm>
          <a:prstGeom prst="rect">
            <a:avLst/>
          </a:prstGeom>
        </p:spPr>
        <p:txBody>
          <a:bodyPr lIns="0" tIns="0" rIns="0" bIns="0" rtlCol="0" anchor="t">
            <a:spAutoFit/>
          </a:bodyPr>
          <a:lstStyle/>
          <a:p>
            <a:pPr algn="ctr">
              <a:lnSpc>
                <a:spcPts val="3220"/>
              </a:lnSpc>
            </a:pPr>
            <a:r>
              <a:rPr lang="en-US" sz="2300">
                <a:solidFill>
                  <a:srgbClr val="03544F"/>
                </a:solidFill>
                <a:latin typeface="Neurial Grotesk 2"/>
              </a:rPr>
              <a:t> Grid and flexibility Infrastructures</a:t>
            </a:r>
          </a:p>
        </p:txBody>
      </p:sp>
      <p:sp>
        <p:nvSpPr>
          <p:cNvPr id="41" name="TextBox 41"/>
          <p:cNvSpPr txBox="1"/>
          <p:nvPr/>
        </p:nvSpPr>
        <p:spPr>
          <a:xfrm>
            <a:off x="13645367" y="4063577"/>
            <a:ext cx="4196292" cy="953619"/>
          </a:xfrm>
          <a:prstGeom prst="rect">
            <a:avLst/>
          </a:prstGeom>
        </p:spPr>
        <p:txBody>
          <a:bodyPr lIns="0" tIns="0" rIns="0" bIns="0" rtlCol="0" anchor="t">
            <a:spAutoFit/>
          </a:bodyPr>
          <a:lstStyle/>
          <a:p>
            <a:pPr algn="ctr">
              <a:lnSpc>
                <a:spcPts val="2580"/>
              </a:lnSpc>
            </a:pPr>
            <a:r>
              <a:rPr lang="en-US" sz="1720">
                <a:solidFill>
                  <a:srgbClr val="5A5757"/>
                </a:solidFill>
                <a:latin typeface="Neurial Grotesk 1"/>
              </a:rPr>
              <a:t>Deep renovations</a:t>
            </a:r>
          </a:p>
          <a:p>
            <a:pPr algn="ctr">
              <a:lnSpc>
                <a:spcPts val="2580"/>
              </a:lnSpc>
            </a:pPr>
            <a:r>
              <a:rPr lang="en-US" sz="1720">
                <a:solidFill>
                  <a:srgbClr val="5A5757"/>
                </a:solidFill>
                <a:latin typeface="Neurial Grotesk 1"/>
              </a:rPr>
              <a:t>Phase out fossil boilers</a:t>
            </a:r>
          </a:p>
          <a:p>
            <a:pPr algn="ctr">
              <a:lnSpc>
                <a:spcPts val="2580"/>
              </a:lnSpc>
              <a:spcBef>
                <a:spcPct val="0"/>
              </a:spcBef>
            </a:pPr>
            <a:r>
              <a:rPr lang="en-US" sz="1720">
                <a:solidFill>
                  <a:srgbClr val="5A5757"/>
                </a:solidFill>
                <a:latin typeface="Neurial Grotesk 1"/>
              </a:rPr>
              <a:t>ZEB criteria</a:t>
            </a:r>
          </a:p>
        </p:txBody>
      </p:sp>
      <p:sp>
        <p:nvSpPr>
          <p:cNvPr id="42" name="TextBox 42"/>
          <p:cNvSpPr txBox="1"/>
          <p:nvPr/>
        </p:nvSpPr>
        <p:spPr>
          <a:xfrm>
            <a:off x="13645367" y="5318076"/>
            <a:ext cx="3837132" cy="2462530"/>
          </a:xfrm>
          <a:prstGeom prst="rect">
            <a:avLst/>
          </a:prstGeom>
        </p:spPr>
        <p:txBody>
          <a:bodyPr lIns="0" tIns="0" rIns="0" bIns="0" rtlCol="0" anchor="t">
            <a:spAutoFit/>
          </a:bodyPr>
          <a:lstStyle/>
          <a:p>
            <a:pPr algn="ctr">
              <a:lnSpc>
                <a:spcPts val="3920"/>
              </a:lnSpc>
            </a:pPr>
            <a:r>
              <a:rPr lang="en-GB" sz="2800">
                <a:solidFill>
                  <a:srgbClr val="5A5757"/>
                </a:solidFill>
                <a:latin typeface="Neurial Grotesk 2"/>
              </a:rPr>
              <a:t>Which can be harvested and optimised depending on local  buildings characteristics</a:t>
            </a:r>
          </a:p>
        </p:txBody>
      </p:sp>
      <p:sp>
        <p:nvSpPr>
          <p:cNvPr id="43" name="TextBox 43"/>
          <p:cNvSpPr txBox="1"/>
          <p:nvPr/>
        </p:nvSpPr>
        <p:spPr>
          <a:xfrm>
            <a:off x="2027177" y="8228680"/>
            <a:ext cx="14233647" cy="1099819"/>
          </a:xfrm>
          <a:prstGeom prst="rect">
            <a:avLst/>
          </a:prstGeom>
        </p:spPr>
        <p:txBody>
          <a:bodyPr wrap="square" lIns="0" tIns="0" rIns="0" bIns="0" rtlCol="0" anchor="t">
            <a:spAutoFit/>
          </a:bodyPr>
          <a:lstStyle/>
          <a:p>
            <a:pPr>
              <a:lnSpc>
                <a:spcPts val="4480"/>
              </a:lnSpc>
            </a:pPr>
            <a:r>
              <a:rPr lang="en-US" sz="2800" dirty="0">
                <a:solidFill>
                  <a:srgbClr val="03544F"/>
                </a:solidFill>
                <a:latin typeface="Neurial Grotesk 1"/>
              </a:rPr>
              <a:t>1) Heat plans identify locally available clean resources and infrastructures</a:t>
            </a:r>
          </a:p>
          <a:p>
            <a:pPr>
              <a:lnSpc>
                <a:spcPts val="4480"/>
              </a:lnSpc>
            </a:pPr>
            <a:r>
              <a:rPr lang="en-US" sz="2800" dirty="0">
                <a:solidFill>
                  <a:srgbClr val="03544F"/>
                </a:solidFill>
                <a:latin typeface="Neurial Grotesk 1"/>
              </a:rPr>
              <a:t>2) What is the most climate-efficient solution? for which consumers, and where?</a:t>
            </a:r>
          </a:p>
        </p:txBody>
      </p:sp>
      <p:grpSp>
        <p:nvGrpSpPr>
          <p:cNvPr id="44" name="Group 44"/>
          <p:cNvGrpSpPr/>
          <p:nvPr/>
        </p:nvGrpSpPr>
        <p:grpSpPr>
          <a:xfrm>
            <a:off x="-76200" y="9402128"/>
            <a:ext cx="18440400" cy="1037272"/>
            <a:chOff x="0" y="0"/>
            <a:chExt cx="24587200" cy="1383030"/>
          </a:xfrm>
        </p:grpSpPr>
        <p:grpSp>
          <p:nvGrpSpPr>
            <p:cNvPr id="45" name="Group 45"/>
            <p:cNvGrpSpPr/>
            <p:nvPr/>
          </p:nvGrpSpPr>
          <p:grpSpPr>
            <a:xfrm>
              <a:off x="0" y="0"/>
              <a:ext cx="24587200" cy="1383030"/>
              <a:chOff x="0" y="0"/>
              <a:chExt cx="4816593" cy="270933"/>
            </a:xfrm>
          </p:grpSpPr>
          <p:sp>
            <p:nvSpPr>
              <p:cNvPr id="46" name="Freeform 4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47" name="TextBox 47"/>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48" name="Freeform 48"/>
            <p:cNvSpPr/>
            <p:nvPr/>
          </p:nvSpPr>
          <p:spPr>
            <a:xfrm>
              <a:off x="359490" y="252020"/>
              <a:ext cx="2636973" cy="878991"/>
            </a:xfrm>
            <a:custGeom>
              <a:avLst/>
              <a:gdLst/>
              <a:ahLst/>
              <a:cxnLst/>
              <a:rect l="l" t="t" r="r" b="b"/>
              <a:pathLst>
                <a:path w="2636973" h="878991">
                  <a:moveTo>
                    <a:pt x="0" y="0"/>
                  </a:moveTo>
                  <a:lnTo>
                    <a:pt x="2636973" y="0"/>
                  </a:lnTo>
                  <a:lnTo>
                    <a:pt x="2636973" y="878990"/>
                  </a:lnTo>
                  <a:lnTo>
                    <a:pt x="0" y="87899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txBody>
            <a:bodyPr/>
            <a:lstStyle/>
            <a:p>
              <a:endParaRPr lang="en-GB"/>
            </a:p>
          </p:txBody>
        </p:sp>
        <p:sp>
          <p:nvSpPr>
            <p:cNvPr id="49" name="TextBox 49"/>
            <p:cNvSpPr txBox="1"/>
            <p:nvPr/>
          </p:nvSpPr>
          <p:spPr>
            <a:xfrm>
              <a:off x="19128213" y="450656"/>
              <a:ext cx="4956725" cy="443618"/>
            </a:xfrm>
            <a:prstGeom prst="rect">
              <a:avLst/>
            </a:prstGeom>
          </p:spPr>
          <p:txBody>
            <a:bodyPr lIns="0" tIns="0" rIns="0" bIns="0" rtlCol="0" anchor="t">
              <a:spAutoFit/>
            </a:bodyPr>
            <a:lstStyle/>
            <a:p>
              <a:pPr marL="0" lvl="0" indent="0">
                <a:lnSpc>
                  <a:spcPts val="2823"/>
                </a:lnSpc>
                <a:spcBef>
                  <a:spcPct val="0"/>
                </a:spcBef>
              </a:pPr>
              <a:r>
                <a:rPr lang="en-US" sz="2016">
                  <a:solidFill>
                    <a:srgbClr val="C8FA64"/>
                  </a:solidFill>
                  <a:latin typeface="Neurial Grotesk 1"/>
                </a:rPr>
                <a:t>The Heating &amp; Cooling Network</a:t>
              </a:r>
            </a:p>
          </p:txBody>
        </p:sp>
      </p:grpSp>
    </p:spTree>
    <p:extLst>
      <p:ext uri="{BB962C8B-B14F-4D97-AF65-F5344CB8AC3E}">
        <p14:creationId xmlns:p14="http://schemas.microsoft.com/office/powerpoint/2010/main" val="64497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34175"/>
            <a:chOff x="0" y="0"/>
            <a:chExt cx="24384000" cy="1378900"/>
          </a:xfrm>
        </p:grpSpPr>
        <p:grpSp>
          <p:nvGrpSpPr>
            <p:cNvPr id="3" name="Group 3"/>
            <p:cNvGrpSpPr/>
            <p:nvPr/>
          </p:nvGrpSpPr>
          <p:grpSpPr>
            <a:xfrm>
              <a:off x="0" y="0"/>
              <a:ext cx="24384000" cy="1378900"/>
              <a:chOff x="0" y="0"/>
              <a:chExt cx="4816593" cy="272375"/>
            </a:xfrm>
          </p:grpSpPr>
          <p:sp>
            <p:nvSpPr>
              <p:cNvPr id="4" name="Freeform 4"/>
              <p:cNvSpPr/>
              <p:nvPr/>
            </p:nvSpPr>
            <p:spPr>
              <a:xfrm>
                <a:off x="0" y="0"/>
                <a:ext cx="4816592" cy="272375"/>
              </a:xfrm>
              <a:custGeom>
                <a:avLst/>
                <a:gdLst/>
                <a:ahLst/>
                <a:cxnLst/>
                <a:rect l="l" t="t" r="r" b="b"/>
                <a:pathLst>
                  <a:path w="4816592" h="272375">
                    <a:moveTo>
                      <a:pt x="0" y="0"/>
                    </a:moveTo>
                    <a:lnTo>
                      <a:pt x="4816592" y="0"/>
                    </a:lnTo>
                    <a:lnTo>
                      <a:pt x="4816592" y="272375"/>
                    </a:lnTo>
                    <a:lnTo>
                      <a:pt x="0" y="272375"/>
                    </a:lnTo>
                    <a:close/>
                  </a:path>
                </a:pathLst>
              </a:custGeom>
              <a:solidFill>
                <a:srgbClr val="8E023B"/>
              </a:solidFill>
            </p:spPr>
            <p:txBody>
              <a:bodyPr/>
              <a:lstStyle/>
              <a:p>
                <a:endParaRPr lang="en-GB"/>
              </a:p>
            </p:txBody>
          </p:sp>
          <p:sp>
            <p:nvSpPr>
              <p:cNvPr id="5" name="TextBox 5"/>
              <p:cNvSpPr txBox="1"/>
              <p:nvPr/>
            </p:nvSpPr>
            <p:spPr>
              <a:xfrm>
                <a:off x="0" y="-57150"/>
                <a:ext cx="4816593" cy="32952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439310" y="302311"/>
              <a:ext cx="5217380" cy="707603"/>
            </a:xfrm>
            <a:prstGeom prst="rect">
              <a:avLst/>
            </a:prstGeom>
          </p:spPr>
          <p:txBody>
            <a:bodyPr lIns="0" tIns="0" rIns="0" bIns="0" rtlCol="0" anchor="t">
              <a:spAutoFit/>
            </a:bodyPr>
            <a:lstStyle/>
            <a:p>
              <a:pPr marL="0" lvl="0" indent="0">
                <a:lnSpc>
                  <a:spcPts val="4479"/>
                </a:lnSpc>
                <a:spcBef>
                  <a:spcPct val="0"/>
                </a:spcBef>
              </a:pPr>
              <a:r>
                <a:rPr lang="en-US" sz="3199">
                  <a:solidFill>
                    <a:srgbClr val="FC9F0B"/>
                  </a:solidFill>
                  <a:latin typeface="Neurial Grotesk 2"/>
                </a:rPr>
                <a:t>DHC+</a:t>
              </a:r>
            </a:p>
          </p:txBody>
        </p:sp>
      </p:grpSp>
      <p:sp>
        <p:nvSpPr>
          <p:cNvPr id="7" name="Freeform 7"/>
          <p:cNvSpPr/>
          <p:nvPr/>
        </p:nvSpPr>
        <p:spPr>
          <a:xfrm>
            <a:off x="14758118" y="9460471"/>
            <a:ext cx="3224751" cy="629834"/>
          </a:xfrm>
          <a:custGeom>
            <a:avLst/>
            <a:gdLst/>
            <a:ahLst/>
            <a:cxnLst/>
            <a:rect l="l" t="t" r="r" b="b"/>
            <a:pathLst>
              <a:path w="3224751" h="629834">
                <a:moveTo>
                  <a:pt x="0" y="0"/>
                </a:moveTo>
                <a:lnTo>
                  <a:pt x="3224751" y="0"/>
                </a:lnTo>
                <a:lnTo>
                  <a:pt x="3224751" y="629834"/>
                </a:lnTo>
                <a:lnTo>
                  <a:pt x="0" y="629834"/>
                </a:lnTo>
                <a:lnTo>
                  <a:pt x="0" y="0"/>
                </a:lnTo>
                <a:close/>
              </a:path>
            </a:pathLst>
          </a:custGeom>
          <a:blipFill>
            <a:blip r:embed="rId3"/>
            <a:stretch>
              <a:fillRect/>
            </a:stretch>
          </a:blipFill>
        </p:spPr>
        <p:txBody>
          <a:bodyPr/>
          <a:lstStyle/>
          <a:p>
            <a:endParaRPr lang="en-GB"/>
          </a:p>
        </p:txBody>
      </p:sp>
      <p:grpSp>
        <p:nvGrpSpPr>
          <p:cNvPr id="8" name="Group 8"/>
          <p:cNvGrpSpPr/>
          <p:nvPr/>
        </p:nvGrpSpPr>
        <p:grpSpPr>
          <a:xfrm>
            <a:off x="0" y="9258300"/>
            <a:ext cx="18288000" cy="1028700"/>
            <a:chOff x="0" y="0"/>
            <a:chExt cx="24384000" cy="1371600"/>
          </a:xfrm>
        </p:grpSpPr>
        <p:grpSp>
          <p:nvGrpSpPr>
            <p:cNvPr id="9" name="Group 9"/>
            <p:cNvGrpSpPr/>
            <p:nvPr/>
          </p:nvGrpSpPr>
          <p:grpSpPr>
            <a:xfrm>
              <a:off x="0" y="0"/>
              <a:ext cx="24384000" cy="1371600"/>
              <a:chOff x="0" y="0"/>
              <a:chExt cx="4816593" cy="270933"/>
            </a:xfrm>
          </p:grpSpPr>
          <p:sp>
            <p:nvSpPr>
              <p:cNvPr id="10" name="Freeform 1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1" name="TextBox 11"/>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TextBox 13"/>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14" name="Freeform 1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71000"/>
            </a:blip>
            <a:stretch>
              <a:fillRect t="-9296" b="-9296"/>
            </a:stretch>
          </a:blipFill>
        </p:spPr>
        <p:txBody>
          <a:bodyPr/>
          <a:lstStyle/>
          <a:p>
            <a:endParaRPr lang="en-GB"/>
          </a:p>
        </p:txBody>
      </p:sp>
      <p:grpSp>
        <p:nvGrpSpPr>
          <p:cNvPr id="15" name="Group 15"/>
          <p:cNvGrpSpPr/>
          <p:nvPr/>
        </p:nvGrpSpPr>
        <p:grpSpPr>
          <a:xfrm>
            <a:off x="0" y="9263775"/>
            <a:ext cx="18288000" cy="1028700"/>
            <a:chOff x="0" y="0"/>
            <a:chExt cx="24384000" cy="1371600"/>
          </a:xfrm>
        </p:grpSpPr>
        <p:grpSp>
          <p:nvGrpSpPr>
            <p:cNvPr id="16" name="Group 16"/>
            <p:cNvGrpSpPr/>
            <p:nvPr/>
          </p:nvGrpSpPr>
          <p:grpSpPr>
            <a:xfrm>
              <a:off x="0" y="0"/>
              <a:ext cx="24384000" cy="13716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20" name="TextBox 20"/>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21" name="TextBox 21"/>
          <p:cNvSpPr txBox="1"/>
          <p:nvPr/>
        </p:nvSpPr>
        <p:spPr>
          <a:xfrm>
            <a:off x="1028700" y="5010150"/>
            <a:ext cx="9918916" cy="3316607"/>
          </a:xfrm>
          <a:prstGeom prst="rect">
            <a:avLst/>
          </a:prstGeom>
        </p:spPr>
        <p:txBody>
          <a:bodyPr lIns="0" tIns="0" rIns="0" bIns="0" rtlCol="0" anchor="t">
            <a:spAutoFit/>
          </a:bodyPr>
          <a:lstStyle/>
          <a:p>
            <a:pPr algn="ctr">
              <a:lnSpc>
                <a:spcPts val="8819"/>
              </a:lnSpc>
            </a:pPr>
            <a:r>
              <a:rPr lang="en-US" sz="6299">
                <a:solidFill>
                  <a:srgbClr val="C8FA64"/>
                </a:solidFill>
                <a:latin typeface="Neurial Grotesk 3"/>
              </a:rPr>
              <a:t>It isn’t only about the notes, we need a score, a conductor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62869"/>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7" name="TextBox 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8" name="Freeform 8"/>
          <p:cNvSpPr/>
          <p:nvPr/>
        </p:nvSpPr>
        <p:spPr>
          <a:xfrm>
            <a:off x="1028700" y="3672884"/>
            <a:ext cx="12234170" cy="5546157"/>
          </a:xfrm>
          <a:custGeom>
            <a:avLst/>
            <a:gdLst/>
            <a:ahLst/>
            <a:cxnLst/>
            <a:rect l="l" t="t" r="r" b="b"/>
            <a:pathLst>
              <a:path w="12234170" h="5546157">
                <a:moveTo>
                  <a:pt x="0" y="0"/>
                </a:moveTo>
                <a:lnTo>
                  <a:pt x="12234170" y="0"/>
                </a:lnTo>
                <a:lnTo>
                  <a:pt x="12234170" y="5546157"/>
                </a:lnTo>
                <a:lnTo>
                  <a:pt x="0" y="5546157"/>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2075180" y="389580"/>
            <a:ext cx="14500039" cy="758825"/>
          </a:xfrm>
          <a:prstGeom prst="rect">
            <a:avLst/>
          </a:prstGeom>
        </p:spPr>
        <p:txBody>
          <a:bodyPr lIns="0" tIns="0" rIns="0" bIns="0" rtlCol="0" anchor="t">
            <a:spAutoFit/>
          </a:bodyPr>
          <a:lstStyle/>
          <a:p>
            <a:pPr algn="ctr">
              <a:lnSpc>
                <a:spcPts val="5800"/>
              </a:lnSpc>
            </a:pPr>
            <a:r>
              <a:rPr lang="en-US" sz="5000">
                <a:solidFill>
                  <a:srgbClr val="03544F"/>
                </a:solidFill>
                <a:latin typeface="Neurial Grotesk 1"/>
              </a:rPr>
              <a:t>2040 Climate Target Joint Statement</a:t>
            </a:r>
          </a:p>
        </p:txBody>
      </p:sp>
      <p:sp>
        <p:nvSpPr>
          <p:cNvPr id="10" name="TextBox 10"/>
          <p:cNvSpPr txBox="1"/>
          <p:nvPr/>
        </p:nvSpPr>
        <p:spPr>
          <a:xfrm>
            <a:off x="894131" y="1344638"/>
            <a:ext cx="16791366" cy="1976755"/>
          </a:xfrm>
          <a:prstGeom prst="rect">
            <a:avLst/>
          </a:prstGeom>
        </p:spPr>
        <p:txBody>
          <a:bodyPr lIns="0" tIns="0" rIns="0" bIns="0" rtlCol="0" anchor="t">
            <a:spAutoFit/>
          </a:bodyPr>
          <a:lstStyle/>
          <a:p>
            <a:pPr>
              <a:lnSpc>
                <a:spcPts val="3919"/>
              </a:lnSpc>
            </a:pPr>
            <a:r>
              <a:rPr lang="en-US" sz="2799" dirty="0">
                <a:solidFill>
                  <a:srgbClr val="03544F"/>
                </a:solidFill>
                <a:latin typeface="Neurial Grotesk 1"/>
              </a:rPr>
              <a:t>20 signatories to the joint statement:</a:t>
            </a:r>
          </a:p>
          <a:p>
            <a:pPr marL="604519" lvl="1" indent="-302260">
              <a:lnSpc>
                <a:spcPts val="3919"/>
              </a:lnSpc>
              <a:buFont typeface="Arial"/>
              <a:buChar char="•"/>
            </a:pPr>
            <a:r>
              <a:rPr lang="en-US" sz="2799" dirty="0">
                <a:solidFill>
                  <a:srgbClr val="03544F"/>
                </a:solidFill>
                <a:latin typeface="Neurial Grotesk 1"/>
              </a:rPr>
              <a:t>Heating and cooling </a:t>
            </a:r>
            <a:r>
              <a:rPr lang="en-US" sz="2799" dirty="0" err="1">
                <a:solidFill>
                  <a:srgbClr val="03544F"/>
                </a:solidFill>
                <a:latin typeface="Neurial Grotesk 1"/>
              </a:rPr>
              <a:t>decarbonisation</a:t>
            </a:r>
            <a:r>
              <a:rPr lang="en-US" sz="2799" dirty="0">
                <a:solidFill>
                  <a:srgbClr val="03544F"/>
                </a:solidFill>
                <a:latin typeface="Neurial Grotesk 1"/>
              </a:rPr>
              <a:t> must happen to be on track for 2040 target.</a:t>
            </a:r>
          </a:p>
          <a:p>
            <a:pPr marL="604519" lvl="1" indent="-302260">
              <a:lnSpc>
                <a:spcPts val="3919"/>
              </a:lnSpc>
              <a:buFont typeface="Arial"/>
              <a:buChar char="•"/>
            </a:pPr>
            <a:r>
              <a:rPr lang="en-US" sz="2799" dirty="0">
                <a:solidFill>
                  <a:srgbClr val="03544F"/>
                </a:solidFill>
                <a:latin typeface="Neurial Grotesk 1"/>
              </a:rPr>
              <a:t>Clean Heat solutions are ready to deploy to phase out fossil fuels in homes and industry.</a:t>
            </a:r>
          </a:p>
          <a:p>
            <a:pPr marL="604519" lvl="1" indent="-302260">
              <a:lnSpc>
                <a:spcPts val="3919"/>
              </a:lnSpc>
              <a:buFont typeface="Arial"/>
              <a:buChar char="•"/>
            </a:pPr>
            <a:r>
              <a:rPr lang="en-US" sz="2799" dirty="0">
                <a:solidFill>
                  <a:srgbClr val="03544F"/>
                </a:solidFill>
                <a:latin typeface="Neurial Grotesk 1"/>
              </a:rPr>
              <a:t>Further targeted action is needed beyond FF55, in the post 2030 framework.</a:t>
            </a:r>
          </a:p>
        </p:txBody>
      </p:sp>
      <p:grpSp>
        <p:nvGrpSpPr>
          <p:cNvPr id="11" name="Group 11"/>
          <p:cNvGrpSpPr/>
          <p:nvPr/>
        </p:nvGrpSpPr>
        <p:grpSpPr>
          <a:xfrm>
            <a:off x="13735365" y="3908142"/>
            <a:ext cx="3950133" cy="1691640"/>
            <a:chOff x="0" y="0"/>
            <a:chExt cx="1040364" cy="445535"/>
          </a:xfrm>
        </p:grpSpPr>
        <p:sp>
          <p:nvSpPr>
            <p:cNvPr id="12" name="Freeform 12"/>
            <p:cNvSpPr/>
            <p:nvPr/>
          </p:nvSpPr>
          <p:spPr>
            <a:xfrm>
              <a:off x="0" y="0"/>
              <a:ext cx="1040364" cy="445535"/>
            </a:xfrm>
            <a:custGeom>
              <a:avLst/>
              <a:gdLst/>
              <a:ahLst/>
              <a:cxnLst/>
              <a:rect l="l" t="t" r="r" b="b"/>
              <a:pathLst>
                <a:path w="1040364" h="445535">
                  <a:moveTo>
                    <a:pt x="99956" y="0"/>
                  </a:moveTo>
                  <a:lnTo>
                    <a:pt x="940409" y="0"/>
                  </a:lnTo>
                  <a:cubicBezTo>
                    <a:pt x="995613" y="0"/>
                    <a:pt x="1040364" y="44752"/>
                    <a:pt x="1040364" y="99956"/>
                  </a:cubicBezTo>
                  <a:lnTo>
                    <a:pt x="1040364" y="345579"/>
                  </a:lnTo>
                  <a:cubicBezTo>
                    <a:pt x="1040364" y="372089"/>
                    <a:pt x="1029833" y="397513"/>
                    <a:pt x="1011088" y="416258"/>
                  </a:cubicBezTo>
                  <a:cubicBezTo>
                    <a:pt x="992343" y="435004"/>
                    <a:pt x="966918" y="445535"/>
                    <a:pt x="940409" y="445535"/>
                  </a:cubicBezTo>
                  <a:lnTo>
                    <a:pt x="99956" y="445535"/>
                  </a:lnTo>
                  <a:cubicBezTo>
                    <a:pt x="73446" y="445535"/>
                    <a:pt x="48022" y="435004"/>
                    <a:pt x="29276" y="416258"/>
                  </a:cubicBezTo>
                  <a:cubicBezTo>
                    <a:pt x="10531" y="397513"/>
                    <a:pt x="0" y="372089"/>
                    <a:pt x="0" y="345579"/>
                  </a:cubicBezTo>
                  <a:lnTo>
                    <a:pt x="0" y="99956"/>
                  </a:lnTo>
                  <a:cubicBezTo>
                    <a:pt x="0" y="73446"/>
                    <a:pt x="10531" y="48022"/>
                    <a:pt x="29276" y="29276"/>
                  </a:cubicBezTo>
                  <a:cubicBezTo>
                    <a:pt x="48022" y="10531"/>
                    <a:pt x="73446" y="0"/>
                    <a:pt x="99956" y="0"/>
                  </a:cubicBezTo>
                  <a:close/>
                </a:path>
              </a:pathLst>
            </a:custGeom>
            <a:solidFill>
              <a:srgbClr val="C8FA64"/>
            </a:solidFill>
          </p:spPr>
          <p:txBody>
            <a:bodyPr/>
            <a:lstStyle/>
            <a:p>
              <a:endParaRPr lang="en-GB"/>
            </a:p>
          </p:txBody>
        </p:sp>
        <p:sp>
          <p:nvSpPr>
            <p:cNvPr id="13" name="TextBox 13"/>
            <p:cNvSpPr txBox="1"/>
            <p:nvPr/>
          </p:nvSpPr>
          <p:spPr>
            <a:xfrm>
              <a:off x="0" y="-66675"/>
              <a:ext cx="1040364" cy="512210"/>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Finance energy efficiency and RES &amp; WH projects</a:t>
              </a:r>
            </a:p>
          </p:txBody>
        </p:sp>
      </p:grpSp>
      <p:grpSp>
        <p:nvGrpSpPr>
          <p:cNvPr id="14" name="Group 14"/>
          <p:cNvGrpSpPr/>
          <p:nvPr/>
        </p:nvGrpSpPr>
        <p:grpSpPr>
          <a:xfrm>
            <a:off x="13735365" y="5866482"/>
            <a:ext cx="3950133" cy="2739390"/>
            <a:chOff x="0" y="0"/>
            <a:chExt cx="1040364" cy="721485"/>
          </a:xfrm>
        </p:grpSpPr>
        <p:sp>
          <p:nvSpPr>
            <p:cNvPr id="15" name="Freeform 15"/>
            <p:cNvSpPr/>
            <p:nvPr/>
          </p:nvSpPr>
          <p:spPr>
            <a:xfrm>
              <a:off x="0" y="0"/>
              <a:ext cx="1040364" cy="721485"/>
            </a:xfrm>
            <a:custGeom>
              <a:avLst/>
              <a:gdLst/>
              <a:ahLst/>
              <a:cxnLst/>
              <a:rect l="l" t="t" r="r" b="b"/>
              <a:pathLst>
                <a:path w="1040364" h="721485">
                  <a:moveTo>
                    <a:pt x="99956" y="0"/>
                  </a:moveTo>
                  <a:lnTo>
                    <a:pt x="940409" y="0"/>
                  </a:lnTo>
                  <a:cubicBezTo>
                    <a:pt x="995613" y="0"/>
                    <a:pt x="1040364" y="44752"/>
                    <a:pt x="1040364" y="99956"/>
                  </a:cubicBezTo>
                  <a:lnTo>
                    <a:pt x="1040364" y="621530"/>
                  </a:lnTo>
                  <a:cubicBezTo>
                    <a:pt x="1040364" y="648040"/>
                    <a:pt x="1029833" y="673464"/>
                    <a:pt x="1011088" y="692209"/>
                  </a:cubicBezTo>
                  <a:cubicBezTo>
                    <a:pt x="992343" y="710954"/>
                    <a:pt x="966918" y="721485"/>
                    <a:pt x="940409" y="721485"/>
                  </a:cubicBezTo>
                  <a:lnTo>
                    <a:pt x="99956" y="721485"/>
                  </a:lnTo>
                  <a:cubicBezTo>
                    <a:pt x="73446" y="721485"/>
                    <a:pt x="48022" y="710954"/>
                    <a:pt x="29276" y="692209"/>
                  </a:cubicBezTo>
                  <a:cubicBezTo>
                    <a:pt x="10531" y="673464"/>
                    <a:pt x="0" y="648040"/>
                    <a:pt x="0" y="621530"/>
                  </a:cubicBezTo>
                  <a:lnTo>
                    <a:pt x="0" y="99956"/>
                  </a:lnTo>
                  <a:cubicBezTo>
                    <a:pt x="0" y="73446"/>
                    <a:pt x="10531" y="48022"/>
                    <a:pt x="29276" y="29276"/>
                  </a:cubicBezTo>
                  <a:cubicBezTo>
                    <a:pt x="48022" y="10531"/>
                    <a:pt x="73446" y="0"/>
                    <a:pt x="99956" y="0"/>
                  </a:cubicBezTo>
                  <a:close/>
                </a:path>
              </a:pathLst>
            </a:custGeom>
            <a:solidFill>
              <a:srgbClr val="C8FA64"/>
            </a:solidFill>
          </p:spPr>
          <p:txBody>
            <a:bodyPr/>
            <a:lstStyle/>
            <a:p>
              <a:endParaRPr lang="en-GB"/>
            </a:p>
          </p:txBody>
        </p:sp>
        <p:sp>
          <p:nvSpPr>
            <p:cNvPr id="16" name="TextBox 16"/>
            <p:cNvSpPr txBox="1"/>
            <p:nvPr/>
          </p:nvSpPr>
          <p:spPr>
            <a:xfrm>
              <a:off x="0" y="-66675"/>
              <a:ext cx="1040364" cy="788160"/>
            </a:xfrm>
            <a:prstGeom prst="rect">
              <a:avLst/>
            </a:prstGeom>
          </p:spPr>
          <p:txBody>
            <a:bodyPr lIns="50800" tIns="50800" rIns="50800" bIns="50800" rtlCol="0" anchor="ctr"/>
            <a:lstStyle/>
            <a:p>
              <a:pPr algn="ctr">
                <a:lnSpc>
                  <a:spcPts val="4199"/>
                </a:lnSpc>
              </a:pPr>
              <a:r>
                <a:rPr lang="en-US" sz="2999">
                  <a:solidFill>
                    <a:srgbClr val="03544F"/>
                  </a:solidFill>
                  <a:latin typeface="Neurial Grotesk 3"/>
                </a:rPr>
                <a:t>Integrated strategies for building renovations and heating and cooling decarbonisation</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C8FA64"/>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03544F"/>
                  </a:solidFill>
                  <a:latin typeface="Neurial Grotesk 1"/>
                </a:rPr>
                <a:t>The Heating &amp; Cooling Network</a:t>
              </a:r>
            </a:p>
          </p:txBody>
        </p:sp>
        <p:sp>
          <p:nvSpPr>
            <p:cNvPr id="7" name="Freeform 7"/>
            <p:cNvSpPr/>
            <p:nvPr/>
          </p:nvSpPr>
          <p:spPr>
            <a:xfrm>
              <a:off x="663656" y="251005"/>
              <a:ext cx="2608770" cy="869590"/>
            </a:xfrm>
            <a:custGeom>
              <a:avLst/>
              <a:gdLst/>
              <a:ahLst/>
              <a:cxnLst/>
              <a:rect l="l" t="t" r="r" b="b"/>
              <a:pathLst>
                <a:path w="2608770" h="869590">
                  <a:moveTo>
                    <a:pt x="0" y="0"/>
                  </a:moveTo>
                  <a:lnTo>
                    <a:pt x="2608770" y="0"/>
                  </a:lnTo>
                  <a:lnTo>
                    <a:pt x="2608770" y="869590"/>
                  </a:lnTo>
                  <a:lnTo>
                    <a:pt x="0" y="8695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grpSp>
      <p:sp>
        <p:nvSpPr>
          <p:cNvPr id="8" name="Freeform 8"/>
          <p:cNvSpPr/>
          <p:nvPr/>
        </p:nvSpPr>
        <p:spPr>
          <a:xfrm rot="5400000">
            <a:off x="1481192" y="5112796"/>
            <a:ext cx="1361431" cy="1615941"/>
          </a:xfrm>
          <a:custGeom>
            <a:avLst/>
            <a:gdLst/>
            <a:ahLst/>
            <a:cxnLst/>
            <a:rect l="l" t="t" r="r" b="b"/>
            <a:pathLst>
              <a:path w="1361431" h="1615941">
                <a:moveTo>
                  <a:pt x="0" y="0"/>
                </a:moveTo>
                <a:lnTo>
                  <a:pt x="1361431" y="0"/>
                </a:lnTo>
                <a:lnTo>
                  <a:pt x="1361431" y="1615941"/>
                </a:lnTo>
                <a:lnTo>
                  <a:pt x="0" y="1615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9" name="Group 9"/>
          <p:cNvGrpSpPr/>
          <p:nvPr/>
        </p:nvGrpSpPr>
        <p:grpSpPr>
          <a:xfrm>
            <a:off x="1923477" y="5941263"/>
            <a:ext cx="476862" cy="4768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FA64"/>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9626631" y="5794511"/>
            <a:ext cx="769917" cy="7699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FA64"/>
            </a:solidFill>
          </p:spPr>
          <p:txBody>
            <a:bodyPr/>
            <a:lstStyle/>
            <a:p>
              <a:endParaRPr lang="en-GB"/>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9347693" y="5143500"/>
            <a:ext cx="1327793" cy="1562109"/>
          </a:xfrm>
          <a:custGeom>
            <a:avLst/>
            <a:gdLst/>
            <a:ahLst/>
            <a:cxnLst/>
            <a:rect l="l" t="t" r="r" b="b"/>
            <a:pathLst>
              <a:path w="1327793" h="1562109">
                <a:moveTo>
                  <a:pt x="0" y="0"/>
                </a:moveTo>
                <a:lnTo>
                  <a:pt x="1327793" y="0"/>
                </a:lnTo>
                <a:lnTo>
                  <a:pt x="1327793" y="1562109"/>
                </a:lnTo>
                <a:lnTo>
                  <a:pt x="0" y="1562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pSp>
        <p:nvGrpSpPr>
          <p:cNvPr id="16" name="Group 16"/>
          <p:cNvGrpSpPr/>
          <p:nvPr/>
        </p:nvGrpSpPr>
        <p:grpSpPr>
          <a:xfrm>
            <a:off x="0" y="9258300"/>
            <a:ext cx="18288000" cy="1034175"/>
            <a:chOff x="0" y="0"/>
            <a:chExt cx="24384000" cy="1378900"/>
          </a:xfrm>
        </p:grpSpPr>
        <p:grpSp>
          <p:nvGrpSpPr>
            <p:cNvPr id="17" name="Group 17"/>
            <p:cNvGrpSpPr/>
            <p:nvPr/>
          </p:nvGrpSpPr>
          <p:grpSpPr>
            <a:xfrm>
              <a:off x="0" y="0"/>
              <a:ext cx="24384000" cy="1378900"/>
              <a:chOff x="0" y="0"/>
              <a:chExt cx="4816593" cy="272375"/>
            </a:xfrm>
          </p:grpSpPr>
          <p:sp>
            <p:nvSpPr>
              <p:cNvPr id="18" name="Freeform 18"/>
              <p:cNvSpPr/>
              <p:nvPr/>
            </p:nvSpPr>
            <p:spPr>
              <a:xfrm>
                <a:off x="0" y="0"/>
                <a:ext cx="4816592" cy="272375"/>
              </a:xfrm>
              <a:custGeom>
                <a:avLst/>
                <a:gdLst/>
                <a:ahLst/>
                <a:cxnLst/>
                <a:rect l="l" t="t" r="r" b="b"/>
                <a:pathLst>
                  <a:path w="4816592" h="272375">
                    <a:moveTo>
                      <a:pt x="0" y="0"/>
                    </a:moveTo>
                    <a:lnTo>
                      <a:pt x="4816592" y="0"/>
                    </a:lnTo>
                    <a:lnTo>
                      <a:pt x="4816592" y="272375"/>
                    </a:lnTo>
                    <a:lnTo>
                      <a:pt x="0" y="272375"/>
                    </a:lnTo>
                    <a:close/>
                  </a:path>
                </a:pathLst>
              </a:custGeom>
              <a:solidFill>
                <a:srgbClr val="8E023B"/>
              </a:solidFill>
            </p:spPr>
            <p:txBody>
              <a:bodyPr/>
              <a:lstStyle/>
              <a:p>
                <a:endParaRPr lang="en-GB"/>
              </a:p>
            </p:txBody>
          </p:sp>
          <p:sp>
            <p:nvSpPr>
              <p:cNvPr id="19" name="TextBox 19"/>
              <p:cNvSpPr txBox="1"/>
              <p:nvPr/>
            </p:nvSpPr>
            <p:spPr>
              <a:xfrm>
                <a:off x="0" y="-57150"/>
                <a:ext cx="4816593" cy="329525"/>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439310" y="302311"/>
              <a:ext cx="5217380" cy="707603"/>
            </a:xfrm>
            <a:prstGeom prst="rect">
              <a:avLst/>
            </a:prstGeom>
          </p:spPr>
          <p:txBody>
            <a:bodyPr lIns="0" tIns="0" rIns="0" bIns="0" rtlCol="0" anchor="t">
              <a:spAutoFit/>
            </a:bodyPr>
            <a:lstStyle/>
            <a:p>
              <a:pPr marL="0" lvl="0" indent="0">
                <a:lnSpc>
                  <a:spcPts val="4479"/>
                </a:lnSpc>
                <a:spcBef>
                  <a:spcPct val="0"/>
                </a:spcBef>
              </a:pPr>
              <a:r>
                <a:rPr lang="en-US" sz="3199">
                  <a:solidFill>
                    <a:srgbClr val="FC9F0B"/>
                  </a:solidFill>
                  <a:latin typeface="Neurial Grotesk 5"/>
                </a:rPr>
                <a:t>DHC+</a:t>
              </a:r>
            </a:p>
          </p:txBody>
        </p:sp>
      </p:grpSp>
      <p:sp>
        <p:nvSpPr>
          <p:cNvPr id="21" name="Freeform 21"/>
          <p:cNvSpPr/>
          <p:nvPr/>
        </p:nvSpPr>
        <p:spPr>
          <a:xfrm>
            <a:off x="14758118" y="9460471"/>
            <a:ext cx="3224751" cy="629834"/>
          </a:xfrm>
          <a:custGeom>
            <a:avLst/>
            <a:gdLst/>
            <a:ahLst/>
            <a:cxnLst/>
            <a:rect l="l" t="t" r="r" b="b"/>
            <a:pathLst>
              <a:path w="3224751" h="629834">
                <a:moveTo>
                  <a:pt x="0" y="0"/>
                </a:moveTo>
                <a:lnTo>
                  <a:pt x="3224751" y="0"/>
                </a:lnTo>
                <a:lnTo>
                  <a:pt x="3224751" y="629834"/>
                </a:lnTo>
                <a:lnTo>
                  <a:pt x="0" y="629834"/>
                </a:lnTo>
                <a:lnTo>
                  <a:pt x="0" y="0"/>
                </a:lnTo>
                <a:close/>
              </a:path>
            </a:pathLst>
          </a:custGeom>
          <a:blipFill>
            <a:blip r:embed="rId8"/>
            <a:stretch>
              <a:fillRect/>
            </a:stretch>
          </a:blipFill>
        </p:spPr>
        <p:txBody>
          <a:bodyPr/>
          <a:lstStyle/>
          <a:p>
            <a:endParaRPr lang="en-GB"/>
          </a:p>
        </p:txBody>
      </p:sp>
      <p:grpSp>
        <p:nvGrpSpPr>
          <p:cNvPr id="22" name="Group 22"/>
          <p:cNvGrpSpPr/>
          <p:nvPr/>
        </p:nvGrpSpPr>
        <p:grpSpPr>
          <a:xfrm>
            <a:off x="0" y="9258300"/>
            <a:ext cx="18288000" cy="1028700"/>
            <a:chOff x="0" y="0"/>
            <a:chExt cx="24384000" cy="1371600"/>
          </a:xfrm>
        </p:grpSpPr>
        <p:grpSp>
          <p:nvGrpSpPr>
            <p:cNvPr id="23" name="Group 23"/>
            <p:cNvGrpSpPr/>
            <p:nvPr/>
          </p:nvGrpSpPr>
          <p:grpSpPr>
            <a:xfrm>
              <a:off x="0" y="0"/>
              <a:ext cx="24384000" cy="1371600"/>
              <a:chOff x="0" y="0"/>
              <a:chExt cx="4816593" cy="270933"/>
            </a:xfrm>
          </p:grpSpPr>
          <p:sp>
            <p:nvSpPr>
              <p:cNvPr id="24" name="Freeform 2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25" name="TextBox 2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26" name="Freeform 2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27" name="TextBox 2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grpSp>
        <p:nvGrpSpPr>
          <p:cNvPr id="28" name="Group 28"/>
          <p:cNvGrpSpPr/>
          <p:nvPr/>
        </p:nvGrpSpPr>
        <p:grpSpPr>
          <a:xfrm>
            <a:off x="14219464" y="4157652"/>
            <a:ext cx="3417607" cy="1429719"/>
            <a:chOff x="0" y="0"/>
            <a:chExt cx="900111" cy="376551"/>
          </a:xfrm>
        </p:grpSpPr>
        <p:sp>
          <p:nvSpPr>
            <p:cNvPr id="29" name="Freeform 29"/>
            <p:cNvSpPr/>
            <p:nvPr/>
          </p:nvSpPr>
          <p:spPr>
            <a:xfrm>
              <a:off x="0" y="0"/>
              <a:ext cx="900111" cy="376551"/>
            </a:xfrm>
            <a:custGeom>
              <a:avLst/>
              <a:gdLst/>
              <a:ahLst/>
              <a:cxnLst/>
              <a:rect l="l" t="t" r="r" b="b"/>
              <a:pathLst>
                <a:path w="900111" h="376551">
                  <a:moveTo>
                    <a:pt x="115531" y="0"/>
                  </a:moveTo>
                  <a:lnTo>
                    <a:pt x="784580" y="0"/>
                  </a:lnTo>
                  <a:cubicBezTo>
                    <a:pt x="815221" y="0"/>
                    <a:pt x="844606" y="12172"/>
                    <a:pt x="866272" y="33838"/>
                  </a:cubicBezTo>
                  <a:cubicBezTo>
                    <a:pt x="887939" y="55504"/>
                    <a:pt x="900111" y="84890"/>
                    <a:pt x="900111" y="115531"/>
                  </a:cubicBezTo>
                  <a:lnTo>
                    <a:pt x="900111" y="261021"/>
                  </a:lnTo>
                  <a:cubicBezTo>
                    <a:pt x="900111" y="291662"/>
                    <a:pt x="887939" y="321047"/>
                    <a:pt x="866272" y="342713"/>
                  </a:cubicBezTo>
                  <a:cubicBezTo>
                    <a:pt x="844606" y="364380"/>
                    <a:pt x="815221" y="376551"/>
                    <a:pt x="784580" y="376551"/>
                  </a:cubicBezTo>
                  <a:lnTo>
                    <a:pt x="115531" y="376551"/>
                  </a:lnTo>
                  <a:cubicBezTo>
                    <a:pt x="84890" y="376551"/>
                    <a:pt x="55504" y="364380"/>
                    <a:pt x="33838" y="342713"/>
                  </a:cubicBezTo>
                  <a:cubicBezTo>
                    <a:pt x="12172" y="321047"/>
                    <a:pt x="0" y="291662"/>
                    <a:pt x="0" y="261021"/>
                  </a:cubicBezTo>
                  <a:lnTo>
                    <a:pt x="0" y="115531"/>
                  </a:lnTo>
                  <a:cubicBezTo>
                    <a:pt x="0" y="84890"/>
                    <a:pt x="12172" y="55504"/>
                    <a:pt x="33838" y="33838"/>
                  </a:cubicBezTo>
                  <a:cubicBezTo>
                    <a:pt x="55504" y="12172"/>
                    <a:pt x="84890" y="0"/>
                    <a:pt x="115531" y="0"/>
                  </a:cubicBezTo>
                  <a:close/>
                </a:path>
              </a:pathLst>
            </a:custGeom>
            <a:solidFill>
              <a:srgbClr val="C8FA64"/>
            </a:solidFill>
          </p:spPr>
          <p:txBody>
            <a:bodyPr/>
            <a:lstStyle/>
            <a:p>
              <a:endParaRPr lang="en-GB"/>
            </a:p>
          </p:txBody>
        </p:sp>
        <p:sp>
          <p:nvSpPr>
            <p:cNvPr id="30" name="TextBox 30"/>
            <p:cNvSpPr txBox="1"/>
            <p:nvPr/>
          </p:nvSpPr>
          <p:spPr>
            <a:xfrm>
              <a:off x="0" y="-66675"/>
              <a:ext cx="900111" cy="443226"/>
            </a:xfrm>
            <a:prstGeom prst="rect">
              <a:avLst/>
            </a:prstGeom>
          </p:spPr>
          <p:txBody>
            <a:bodyPr lIns="50800" tIns="50800" rIns="50800" bIns="50800" rtlCol="0" anchor="ctr"/>
            <a:lstStyle/>
            <a:p>
              <a:pPr algn="ctr">
                <a:lnSpc>
                  <a:spcPts val="3919"/>
                </a:lnSpc>
              </a:pPr>
              <a:r>
                <a:rPr lang="en-US" sz="2799">
                  <a:solidFill>
                    <a:srgbClr val="03544F"/>
                  </a:solidFill>
                  <a:latin typeface="Neurial Grotesk 2"/>
                </a:rPr>
                <a:t>No stranded clean heat sources</a:t>
              </a:r>
            </a:p>
          </p:txBody>
        </p:sp>
      </p:grpSp>
      <p:grpSp>
        <p:nvGrpSpPr>
          <p:cNvPr id="31" name="Group 31"/>
          <p:cNvGrpSpPr/>
          <p:nvPr/>
        </p:nvGrpSpPr>
        <p:grpSpPr>
          <a:xfrm>
            <a:off x="14219464" y="5930271"/>
            <a:ext cx="3417607" cy="1371600"/>
            <a:chOff x="0" y="0"/>
            <a:chExt cx="900111" cy="361244"/>
          </a:xfrm>
        </p:grpSpPr>
        <p:sp>
          <p:nvSpPr>
            <p:cNvPr id="32" name="Freeform 32"/>
            <p:cNvSpPr/>
            <p:nvPr/>
          </p:nvSpPr>
          <p:spPr>
            <a:xfrm>
              <a:off x="0" y="0"/>
              <a:ext cx="900111" cy="361244"/>
            </a:xfrm>
            <a:custGeom>
              <a:avLst/>
              <a:gdLst/>
              <a:ahLst/>
              <a:cxnLst/>
              <a:rect l="l" t="t" r="r" b="b"/>
              <a:pathLst>
                <a:path w="900111" h="361244">
                  <a:moveTo>
                    <a:pt x="115531" y="0"/>
                  </a:moveTo>
                  <a:lnTo>
                    <a:pt x="784580" y="0"/>
                  </a:lnTo>
                  <a:cubicBezTo>
                    <a:pt x="815221" y="0"/>
                    <a:pt x="844606" y="12172"/>
                    <a:pt x="866272" y="33838"/>
                  </a:cubicBezTo>
                  <a:cubicBezTo>
                    <a:pt x="887939" y="55504"/>
                    <a:pt x="900111" y="84890"/>
                    <a:pt x="900111" y="115531"/>
                  </a:cubicBezTo>
                  <a:lnTo>
                    <a:pt x="900111" y="245714"/>
                  </a:lnTo>
                  <a:cubicBezTo>
                    <a:pt x="900111" y="276355"/>
                    <a:pt x="887939" y="305740"/>
                    <a:pt x="866272" y="327406"/>
                  </a:cubicBezTo>
                  <a:cubicBezTo>
                    <a:pt x="844606" y="349073"/>
                    <a:pt x="815221" y="361244"/>
                    <a:pt x="784580" y="361244"/>
                  </a:cubicBezTo>
                  <a:lnTo>
                    <a:pt x="115531" y="361244"/>
                  </a:lnTo>
                  <a:cubicBezTo>
                    <a:pt x="84890" y="361244"/>
                    <a:pt x="55504" y="349073"/>
                    <a:pt x="33838" y="327406"/>
                  </a:cubicBezTo>
                  <a:cubicBezTo>
                    <a:pt x="12172" y="305740"/>
                    <a:pt x="0" y="276355"/>
                    <a:pt x="0" y="245714"/>
                  </a:cubicBezTo>
                  <a:lnTo>
                    <a:pt x="0" y="115531"/>
                  </a:lnTo>
                  <a:cubicBezTo>
                    <a:pt x="0" y="84890"/>
                    <a:pt x="12172" y="55504"/>
                    <a:pt x="33838" y="33838"/>
                  </a:cubicBezTo>
                  <a:cubicBezTo>
                    <a:pt x="55504" y="12172"/>
                    <a:pt x="84890" y="0"/>
                    <a:pt x="115531" y="0"/>
                  </a:cubicBezTo>
                  <a:close/>
                </a:path>
              </a:pathLst>
            </a:custGeom>
            <a:solidFill>
              <a:srgbClr val="C8FA64"/>
            </a:solidFill>
          </p:spPr>
          <p:txBody>
            <a:bodyPr/>
            <a:lstStyle/>
            <a:p>
              <a:endParaRPr lang="en-GB"/>
            </a:p>
          </p:txBody>
        </p:sp>
        <p:sp>
          <p:nvSpPr>
            <p:cNvPr id="33" name="TextBox 33"/>
            <p:cNvSpPr txBox="1"/>
            <p:nvPr/>
          </p:nvSpPr>
          <p:spPr>
            <a:xfrm>
              <a:off x="0" y="-66675"/>
              <a:ext cx="900111" cy="427919"/>
            </a:xfrm>
            <a:prstGeom prst="rect">
              <a:avLst/>
            </a:prstGeom>
          </p:spPr>
          <p:txBody>
            <a:bodyPr lIns="50800" tIns="50800" rIns="50800" bIns="50800" rtlCol="0" anchor="ctr"/>
            <a:lstStyle/>
            <a:p>
              <a:pPr algn="ctr">
                <a:lnSpc>
                  <a:spcPts val="3919"/>
                </a:lnSpc>
              </a:pPr>
              <a:r>
                <a:rPr lang="en-US" sz="2799">
                  <a:solidFill>
                    <a:srgbClr val="03544F"/>
                  </a:solidFill>
                  <a:latin typeface="Neurial Grotesk 2"/>
                </a:rPr>
                <a:t>Smart building renovations</a:t>
              </a:r>
            </a:p>
          </p:txBody>
        </p:sp>
      </p:grpSp>
      <p:grpSp>
        <p:nvGrpSpPr>
          <p:cNvPr id="34" name="Group 34"/>
          <p:cNvGrpSpPr/>
          <p:nvPr/>
        </p:nvGrpSpPr>
        <p:grpSpPr>
          <a:xfrm>
            <a:off x="14219464" y="7644771"/>
            <a:ext cx="3417607" cy="1371600"/>
            <a:chOff x="0" y="0"/>
            <a:chExt cx="900111" cy="361244"/>
          </a:xfrm>
        </p:grpSpPr>
        <p:sp>
          <p:nvSpPr>
            <p:cNvPr id="35" name="Freeform 35"/>
            <p:cNvSpPr/>
            <p:nvPr/>
          </p:nvSpPr>
          <p:spPr>
            <a:xfrm>
              <a:off x="0" y="0"/>
              <a:ext cx="900111" cy="361244"/>
            </a:xfrm>
            <a:custGeom>
              <a:avLst/>
              <a:gdLst/>
              <a:ahLst/>
              <a:cxnLst/>
              <a:rect l="l" t="t" r="r" b="b"/>
              <a:pathLst>
                <a:path w="900111" h="361244">
                  <a:moveTo>
                    <a:pt x="115531" y="0"/>
                  </a:moveTo>
                  <a:lnTo>
                    <a:pt x="784580" y="0"/>
                  </a:lnTo>
                  <a:cubicBezTo>
                    <a:pt x="815221" y="0"/>
                    <a:pt x="844606" y="12172"/>
                    <a:pt x="866272" y="33838"/>
                  </a:cubicBezTo>
                  <a:cubicBezTo>
                    <a:pt x="887939" y="55504"/>
                    <a:pt x="900111" y="84890"/>
                    <a:pt x="900111" y="115531"/>
                  </a:cubicBezTo>
                  <a:lnTo>
                    <a:pt x="900111" y="245714"/>
                  </a:lnTo>
                  <a:cubicBezTo>
                    <a:pt x="900111" y="276355"/>
                    <a:pt x="887939" y="305740"/>
                    <a:pt x="866272" y="327406"/>
                  </a:cubicBezTo>
                  <a:cubicBezTo>
                    <a:pt x="844606" y="349073"/>
                    <a:pt x="815221" y="361244"/>
                    <a:pt x="784580" y="361244"/>
                  </a:cubicBezTo>
                  <a:lnTo>
                    <a:pt x="115531" y="361244"/>
                  </a:lnTo>
                  <a:cubicBezTo>
                    <a:pt x="84890" y="361244"/>
                    <a:pt x="55504" y="349073"/>
                    <a:pt x="33838" y="327406"/>
                  </a:cubicBezTo>
                  <a:cubicBezTo>
                    <a:pt x="12172" y="305740"/>
                    <a:pt x="0" y="276355"/>
                    <a:pt x="0" y="245714"/>
                  </a:cubicBezTo>
                  <a:lnTo>
                    <a:pt x="0" y="115531"/>
                  </a:lnTo>
                  <a:cubicBezTo>
                    <a:pt x="0" y="84890"/>
                    <a:pt x="12172" y="55504"/>
                    <a:pt x="33838" y="33838"/>
                  </a:cubicBezTo>
                  <a:cubicBezTo>
                    <a:pt x="55504" y="12172"/>
                    <a:pt x="84890" y="0"/>
                    <a:pt x="115531" y="0"/>
                  </a:cubicBezTo>
                  <a:close/>
                </a:path>
              </a:pathLst>
            </a:custGeom>
            <a:solidFill>
              <a:srgbClr val="C8FA64"/>
            </a:solidFill>
          </p:spPr>
          <p:txBody>
            <a:bodyPr/>
            <a:lstStyle/>
            <a:p>
              <a:endParaRPr lang="en-GB"/>
            </a:p>
          </p:txBody>
        </p:sp>
        <p:sp>
          <p:nvSpPr>
            <p:cNvPr id="36" name="TextBox 36"/>
            <p:cNvSpPr txBox="1"/>
            <p:nvPr/>
          </p:nvSpPr>
          <p:spPr>
            <a:xfrm>
              <a:off x="0" y="-66675"/>
              <a:ext cx="900111" cy="427919"/>
            </a:xfrm>
            <a:prstGeom prst="rect">
              <a:avLst/>
            </a:prstGeom>
          </p:spPr>
          <p:txBody>
            <a:bodyPr lIns="50800" tIns="50800" rIns="50800" bIns="50800" rtlCol="0" anchor="ctr"/>
            <a:lstStyle/>
            <a:p>
              <a:pPr algn="ctr">
                <a:lnSpc>
                  <a:spcPts val="3919"/>
                </a:lnSpc>
              </a:pPr>
              <a:r>
                <a:rPr lang="en-US" sz="2799">
                  <a:solidFill>
                    <a:srgbClr val="03544F"/>
                  </a:solidFill>
                  <a:latin typeface="Neurial Grotesk 2"/>
                </a:rPr>
                <a:t>Faster project completion</a:t>
              </a:r>
            </a:p>
          </p:txBody>
        </p:sp>
      </p:grpSp>
      <p:sp>
        <p:nvSpPr>
          <p:cNvPr id="37" name="Freeform 37"/>
          <p:cNvSpPr/>
          <p:nvPr/>
        </p:nvSpPr>
        <p:spPr>
          <a:xfrm>
            <a:off x="11482733" y="5143500"/>
            <a:ext cx="1639472" cy="1639472"/>
          </a:xfrm>
          <a:custGeom>
            <a:avLst/>
            <a:gdLst/>
            <a:ahLst/>
            <a:cxnLst/>
            <a:rect l="l" t="t" r="r" b="b"/>
            <a:pathLst>
              <a:path w="1639472" h="1639472">
                <a:moveTo>
                  <a:pt x="0" y="0"/>
                </a:moveTo>
                <a:lnTo>
                  <a:pt x="1639471" y="0"/>
                </a:lnTo>
                <a:lnTo>
                  <a:pt x="1639471" y="1639472"/>
                </a:lnTo>
                <a:lnTo>
                  <a:pt x="0" y="16394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38" name="Freeform 38"/>
          <p:cNvSpPr/>
          <p:nvPr/>
        </p:nvSpPr>
        <p:spPr>
          <a:xfrm>
            <a:off x="4160597" y="4959058"/>
            <a:ext cx="1843999" cy="1843999"/>
          </a:xfrm>
          <a:custGeom>
            <a:avLst/>
            <a:gdLst/>
            <a:ahLst/>
            <a:cxnLst/>
            <a:rect l="l" t="t" r="r" b="b"/>
            <a:pathLst>
              <a:path w="1843999" h="1843999">
                <a:moveTo>
                  <a:pt x="0" y="0"/>
                </a:moveTo>
                <a:lnTo>
                  <a:pt x="1843999" y="0"/>
                </a:lnTo>
                <a:lnTo>
                  <a:pt x="1843999" y="1843999"/>
                </a:lnTo>
                <a:lnTo>
                  <a:pt x="0" y="18439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GB"/>
          </a:p>
        </p:txBody>
      </p:sp>
      <p:sp>
        <p:nvSpPr>
          <p:cNvPr id="39" name="Freeform 39"/>
          <p:cNvSpPr/>
          <p:nvPr/>
        </p:nvSpPr>
        <p:spPr>
          <a:xfrm>
            <a:off x="6623295" y="4872511"/>
            <a:ext cx="1843999" cy="1843999"/>
          </a:xfrm>
          <a:custGeom>
            <a:avLst/>
            <a:gdLst/>
            <a:ahLst/>
            <a:cxnLst/>
            <a:rect l="l" t="t" r="r" b="b"/>
            <a:pathLst>
              <a:path w="1843999" h="1843999">
                <a:moveTo>
                  <a:pt x="0" y="0"/>
                </a:moveTo>
                <a:lnTo>
                  <a:pt x="1843999" y="0"/>
                </a:lnTo>
                <a:lnTo>
                  <a:pt x="1843999" y="1843999"/>
                </a:lnTo>
                <a:lnTo>
                  <a:pt x="0" y="184399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40" name="TextBox 40"/>
          <p:cNvSpPr txBox="1"/>
          <p:nvPr/>
        </p:nvSpPr>
        <p:spPr>
          <a:xfrm>
            <a:off x="3541897" y="6930332"/>
            <a:ext cx="3081398" cy="776477"/>
          </a:xfrm>
          <a:prstGeom prst="rect">
            <a:avLst/>
          </a:prstGeom>
        </p:spPr>
        <p:txBody>
          <a:bodyPr lIns="0" tIns="0" rIns="0" bIns="0" rtlCol="0" anchor="t">
            <a:spAutoFit/>
          </a:bodyPr>
          <a:lstStyle/>
          <a:p>
            <a:pPr algn="ctr">
              <a:lnSpc>
                <a:spcPts val="3104"/>
              </a:lnSpc>
            </a:pPr>
            <a:r>
              <a:rPr lang="en-US" sz="2217">
                <a:solidFill>
                  <a:srgbClr val="03544F"/>
                </a:solidFill>
                <a:latin typeface="Neurial Grotesk 1"/>
              </a:rPr>
              <a:t>Heat Pump </a:t>
            </a:r>
          </a:p>
          <a:p>
            <a:pPr algn="ctr">
              <a:lnSpc>
                <a:spcPts val="3104"/>
              </a:lnSpc>
            </a:pPr>
            <a:r>
              <a:rPr lang="en-US" sz="2217">
                <a:solidFill>
                  <a:srgbClr val="03544F"/>
                </a:solidFill>
                <a:latin typeface="Neurial Grotesk 1"/>
              </a:rPr>
              <a:t>Action Plan</a:t>
            </a:r>
          </a:p>
        </p:txBody>
      </p:sp>
      <p:sp>
        <p:nvSpPr>
          <p:cNvPr id="41" name="TextBox 41"/>
          <p:cNvSpPr txBox="1"/>
          <p:nvPr/>
        </p:nvSpPr>
        <p:spPr>
          <a:xfrm>
            <a:off x="838550" y="6823024"/>
            <a:ext cx="2646716" cy="1561656"/>
          </a:xfrm>
          <a:prstGeom prst="rect">
            <a:avLst/>
          </a:prstGeom>
        </p:spPr>
        <p:txBody>
          <a:bodyPr lIns="0" tIns="0" rIns="0" bIns="0" rtlCol="0" anchor="t">
            <a:spAutoFit/>
          </a:bodyPr>
          <a:lstStyle/>
          <a:p>
            <a:pPr algn="ctr">
              <a:lnSpc>
                <a:spcPts val="3104"/>
              </a:lnSpc>
            </a:pPr>
            <a:r>
              <a:rPr lang="en-US" sz="2217">
                <a:solidFill>
                  <a:srgbClr val="03544F"/>
                </a:solidFill>
                <a:latin typeface="Neurial Grotesk 1"/>
              </a:rPr>
              <a:t>Heat planning act: District approach  </a:t>
            </a:r>
          </a:p>
          <a:p>
            <a:pPr algn="ctr">
              <a:lnSpc>
                <a:spcPts val="3104"/>
              </a:lnSpc>
            </a:pPr>
            <a:r>
              <a:rPr lang="en-US" sz="2217">
                <a:solidFill>
                  <a:srgbClr val="03544F"/>
                </a:solidFill>
                <a:latin typeface="Neurial Grotesk 1"/>
              </a:rPr>
              <a:t>for clean heat incentives &amp; EPC</a:t>
            </a:r>
          </a:p>
        </p:txBody>
      </p:sp>
      <p:sp>
        <p:nvSpPr>
          <p:cNvPr id="42" name="TextBox 42"/>
          <p:cNvSpPr txBox="1"/>
          <p:nvPr/>
        </p:nvSpPr>
        <p:spPr>
          <a:xfrm>
            <a:off x="6619984" y="6912696"/>
            <a:ext cx="2260505" cy="776477"/>
          </a:xfrm>
          <a:prstGeom prst="rect">
            <a:avLst/>
          </a:prstGeom>
        </p:spPr>
        <p:txBody>
          <a:bodyPr lIns="0" tIns="0" rIns="0" bIns="0" rtlCol="0" anchor="t">
            <a:spAutoFit/>
          </a:bodyPr>
          <a:lstStyle/>
          <a:p>
            <a:pPr algn="ctr">
              <a:lnSpc>
                <a:spcPts val="3104"/>
              </a:lnSpc>
            </a:pPr>
            <a:r>
              <a:rPr lang="en-US" sz="2217">
                <a:solidFill>
                  <a:srgbClr val="03544F"/>
                </a:solidFill>
                <a:latin typeface="Neurial Grotesk 1"/>
              </a:rPr>
              <a:t>Geothermal strategy</a:t>
            </a:r>
          </a:p>
        </p:txBody>
      </p:sp>
      <p:sp>
        <p:nvSpPr>
          <p:cNvPr id="43" name="TextBox 43"/>
          <p:cNvSpPr txBox="1"/>
          <p:nvPr/>
        </p:nvSpPr>
        <p:spPr>
          <a:xfrm>
            <a:off x="9198125" y="6912696"/>
            <a:ext cx="1626929" cy="776477"/>
          </a:xfrm>
          <a:prstGeom prst="rect">
            <a:avLst/>
          </a:prstGeom>
        </p:spPr>
        <p:txBody>
          <a:bodyPr lIns="0" tIns="0" rIns="0" bIns="0" rtlCol="0" anchor="t">
            <a:spAutoFit/>
          </a:bodyPr>
          <a:lstStyle/>
          <a:p>
            <a:pPr algn="ctr">
              <a:lnSpc>
                <a:spcPts val="3104"/>
              </a:lnSpc>
            </a:pPr>
            <a:r>
              <a:rPr lang="en-US" sz="2217">
                <a:solidFill>
                  <a:srgbClr val="03544F"/>
                </a:solidFill>
                <a:latin typeface="Neurial Grotesk 1"/>
              </a:rPr>
              <a:t>European Heat Fund</a:t>
            </a:r>
          </a:p>
        </p:txBody>
      </p:sp>
      <p:sp>
        <p:nvSpPr>
          <p:cNvPr id="44" name="TextBox 44"/>
          <p:cNvSpPr txBox="1"/>
          <p:nvPr/>
        </p:nvSpPr>
        <p:spPr>
          <a:xfrm>
            <a:off x="838550" y="372415"/>
            <a:ext cx="16230600" cy="863601"/>
          </a:xfrm>
          <a:prstGeom prst="rect">
            <a:avLst/>
          </a:prstGeom>
        </p:spPr>
        <p:txBody>
          <a:bodyPr lIns="0" tIns="0" rIns="0" bIns="0" rtlCol="0" anchor="t">
            <a:spAutoFit/>
          </a:bodyPr>
          <a:lstStyle/>
          <a:p>
            <a:pPr>
              <a:lnSpc>
                <a:spcPts val="6999"/>
              </a:lnSpc>
            </a:pPr>
            <a:r>
              <a:rPr lang="en-US" sz="4999">
                <a:solidFill>
                  <a:srgbClr val="03544F"/>
                </a:solidFill>
                <a:latin typeface="Neurial Grotesk 2"/>
              </a:rPr>
              <a:t>A European heating &amp; cooling strategy </a:t>
            </a:r>
          </a:p>
        </p:txBody>
      </p:sp>
      <p:sp>
        <p:nvSpPr>
          <p:cNvPr id="45" name="TextBox 45"/>
          <p:cNvSpPr txBox="1"/>
          <p:nvPr/>
        </p:nvSpPr>
        <p:spPr>
          <a:xfrm>
            <a:off x="1028700" y="1655116"/>
            <a:ext cx="15703578" cy="2159636"/>
          </a:xfrm>
          <a:prstGeom prst="rect">
            <a:avLst/>
          </a:prstGeom>
        </p:spPr>
        <p:txBody>
          <a:bodyPr lIns="0" tIns="0" rIns="0" bIns="0" rtlCol="0" anchor="t">
            <a:spAutoFit/>
          </a:bodyPr>
          <a:lstStyle/>
          <a:p>
            <a:pPr marL="669285" lvl="1" indent="-334642">
              <a:lnSpc>
                <a:spcPts val="4339"/>
              </a:lnSpc>
              <a:buFont typeface="Arial"/>
              <a:buChar char="•"/>
            </a:pPr>
            <a:r>
              <a:rPr lang="en-US" sz="3099">
                <a:solidFill>
                  <a:srgbClr val="03544F"/>
                </a:solidFill>
                <a:latin typeface="Neurial Grotesk 1"/>
              </a:rPr>
              <a:t>Bring consistence and visibility to the EU and national heating &amp; cooling framework</a:t>
            </a:r>
          </a:p>
          <a:p>
            <a:pPr marL="669285" lvl="1" indent="-334642">
              <a:lnSpc>
                <a:spcPts val="4339"/>
              </a:lnSpc>
              <a:buFont typeface="Arial"/>
              <a:buChar char="•"/>
            </a:pPr>
            <a:r>
              <a:rPr lang="en-US" sz="3099">
                <a:solidFill>
                  <a:srgbClr val="03544F"/>
                </a:solidFill>
                <a:latin typeface="Neurial Grotesk 1"/>
              </a:rPr>
              <a:t>Mandate National Heat Strategies in NECP’s, reflecting Fitfor55' provision</a:t>
            </a:r>
          </a:p>
          <a:p>
            <a:pPr marL="669285" lvl="1" indent="-334642">
              <a:lnSpc>
                <a:spcPts val="4339"/>
              </a:lnSpc>
              <a:buFont typeface="Arial"/>
              <a:buChar char="•"/>
            </a:pPr>
            <a:r>
              <a:rPr lang="en-US" sz="3099">
                <a:solidFill>
                  <a:srgbClr val="03544F"/>
                </a:solidFill>
                <a:latin typeface="Neurial Grotesk 1"/>
              </a:rPr>
              <a:t>Speed up heat decarbonisation with additionnal measures (funding, de-risking)</a:t>
            </a:r>
          </a:p>
          <a:p>
            <a:pPr marL="669285" lvl="1" indent="-334642">
              <a:lnSpc>
                <a:spcPts val="4339"/>
              </a:lnSpc>
              <a:spcBef>
                <a:spcPct val="0"/>
              </a:spcBef>
              <a:buFont typeface="Arial"/>
              <a:buChar char="•"/>
            </a:pPr>
            <a:r>
              <a:rPr lang="en-US" sz="3099">
                <a:solidFill>
                  <a:srgbClr val="03544F"/>
                </a:solidFill>
                <a:latin typeface="Neurial Grotesk 1"/>
              </a:rPr>
              <a:t>Industrial support to scale-up EU production (heat-pumps, pipes, etc.)</a:t>
            </a:r>
          </a:p>
        </p:txBody>
      </p:sp>
      <p:sp>
        <p:nvSpPr>
          <p:cNvPr id="46" name="TextBox 46"/>
          <p:cNvSpPr txBox="1"/>
          <p:nvPr/>
        </p:nvSpPr>
        <p:spPr>
          <a:xfrm>
            <a:off x="11510977" y="7036425"/>
            <a:ext cx="1626929" cy="1169066"/>
          </a:xfrm>
          <a:prstGeom prst="rect">
            <a:avLst/>
          </a:prstGeom>
        </p:spPr>
        <p:txBody>
          <a:bodyPr lIns="0" tIns="0" rIns="0" bIns="0" rtlCol="0" anchor="t">
            <a:spAutoFit/>
          </a:bodyPr>
          <a:lstStyle/>
          <a:p>
            <a:pPr algn="ctr">
              <a:lnSpc>
                <a:spcPts val="3104"/>
              </a:lnSpc>
            </a:pPr>
            <a:r>
              <a:rPr lang="en-US" sz="2217">
                <a:solidFill>
                  <a:srgbClr val="03544F"/>
                </a:solidFill>
                <a:latin typeface="Neurial Grotesk 1"/>
              </a:rPr>
              <a:t>Waste heat recovery framework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sp>
        <p:nvSpPr>
          <p:cNvPr id="2" name="Freeform 2"/>
          <p:cNvSpPr/>
          <p:nvPr/>
        </p:nvSpPr>
        <p:spPr>
          <a:xfrm>
            <a:off x="9721410" y="5518265"/>
            <a:ext cx="576849" cy="576849"/>
          </a:xfrm>
          <a:custGeom>
            <a:avLst/>
            <a:gdLst/>
            <a:ahLst/>
            <a:cxnLst/>
            <a:rect l="l" t="t" r="r" b="b"/>
            <a:pathLst>
              <a:path w="576849" h="576849">
                <a:moveTo>
                  <a:pt x="0" y="0"/>
                </a:moveTo>
                <a:lnTo>
                  <a:pt x="576849" y="0"/>
                </a:lnTo>
                <a:lnTo>
                  <a:pt x="576849" y="576848"/>
                </a:lnTo>
                <a:lnTo>
                  <a:pt x="0" y="5768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9721410" y="3104857"/>
            <a:ext cx="571281" cy="571281"/>
          </a:xfrm>
          <a:custGeom>
            <a:avLst/>
            <a:gdLst/>
            <a:ahLst/>
            <a:cxnLst/>
            <a:rect l="l" t="t" r="r" b="b"/>
            <a:pathLst>
              <a:path w="571281" h="571281">
                <a:moveTo>
                  <a:pt x="0" y="0"/>
                </a:moveTo>
                <a:lnTo>
                  <a:pt x="571281" y="0"/>
                </a:lnTo>
                <a:lnTo>
                  <a:pt x="571281" y="571281"/>
                </a:lnTo>
                <a:lnTo>
                  <a:pt x="0" y="571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9721410" y="4350866"/>
            <a:ext cx="576849" cy="576849"/>
          </a:xfrm>
          <a:custGeom>
            <a:avLst/>
            <a:gdLst/>
            <a:ahLst/>
            <a:cxnLst/>
            <a:rect l="l" t="t" r="r" b="b"/>
            <a:pathLst>
              <a:path w="576849" h="576849">
                <a:moveTo>
                  <a:pt x="0" y="0"/>
                </a:moveTo>
                <a:lnTo>
                  <a:pt x="576849" y="0"/>
                </a:lnTo>
                <a:lnTo>
                  <a:pt x="576849" y="576849"/>
                </a:lnTo>
                <a:lnTo>
                  <a:pt x="0" y="5768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Freeform 5"/>
          <p:cNvSpPr/>
          <p:nvPr/>
        </p:nvSpPr>
        <p:spPr>
          <a:xfrm>
            <a:off x="9721410" y="6682239"/>
            <a:ext cx="576849" cy="576849"/>
          </a:xfrm>
          <a:custGeom>
            <a:avLst/>
            <a:gdLst/>
            <a:ahLst/>
            <a:cxnLst/>
            <a:rect l="l" t="t" r="r" b="b"/>
            <a:pathLst>
              <a:path w="576849" h="576849">
                <a:moveTo>
                  <a:pt x="0" y="0"/>
                </a:moveTo>
                <a:lnTo>
                  <a:pt x="576849" y="0"/>
                </a:lnTo>
                <a:lnTo>
                  <a:pt x="576849" y="576849"/>
                </a:lnTo>
                <a:lnTo>
                  <a:pt x="0" y="576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6" name="TextBox 6"/>
          <p:cNvSpPr txBox="1"/>
          <p:nvPr/>
        </p:nvSpPr>
        <p:spPr>
          <a:xfrm>
            <a:off x="10738544" y="2970762"/>
            <a:ext cx="6515838" cy="869752"/>
          </a:xfrm>
          <a:prstGeom prst="rect">
            <a:avLst/>
          </a:prstGeom>
        </p:spPr>
        <p:txBody>
          <a:bodyPr lIns="0" tIns="0" rIns="0" bIns="0" rtlCol="0" anchor="t">
            <a:spAutoFit/>
          </a:bodyPr>
          <a:lstStyle/>
          <a:p>
            <a:pPr>
              <a:lnSpc>
                <a:spcPts val="3499"/>
              </a:lnSpc>
            </a:pPr>
            <a:r>
              <a:rPr lang="en-US" sz="2499" dirty="0">
                <a:solidFill>
                  <a:srgbClr val="03544F"/>
                </a:solidFill>
                <a:latin typeface="Neurial Grotesk 1"/>
              </a:rPr>
              <a:t>International association for sustainable </a:t>
            </a:r>
          </a:p>
          <a:p>
            <a:pPr>
              <a:lnSpc>
                <a:spcPts val="3499"/>
              </a:lnSpc>
            </a:pPr>
            <a:r>
              <a:rPr lang="en-US" sz="2499" dirty="0">
                <a:solidFill>
                  <a:srgbClr val="03544F"/>
                </a:solidFill>
                <a:latin typeface="Neurial Grotesk 1"/>
              </a:rPr>
              <a:t>district heating and cooling </a:t>
            </a:r>
          </a:p>
        </p:txBody>
      </p:sp>
      <p:sp>
        <p:nvSpPr>
          <p:cNvPr id="7" name="TextBox 7"/>
          <p:cNvSpPr txBox="1"/>
          <p:nvPr/>
        </p:nvSpPr>
        <p:spPr>
          <a:xfrm>
            <a:off x="10738544" y="5312793"/>
            <a:ext cx="7064698" cy="869950"/>
          </a:xfrm>
          <a:prstGeom prst="rect">
            <a:avLst/>
          </a:prstGeom>
        </p:spPr>
        <p:txBody>
          <a:bodyPr lIns="0" tIns="0" rIns="0" bIns="0" rtlCol="0" anchor="t">
            <a:spAutoFit/>
          </a:bodyPr>
          <a:lstStyle/>
          <a:p>
            <a:pPr>
              <a:lnSpc>
                <a:spcPts val="3499"/>
              </a:lnSpc>
            </a:pPr>
            <a:r>
              <a:rPr lang="en-US" sz="2499">
                <a:solidFill>
                  <a:srgbClr val="03544F"/>
                </a:solidFill>
                <a:latin typeface="Neurial Grotesk 1"/>
              </a:rPr>
              <a:t>Research &amp; Innovation platform (DHC+) involved in 17 active European projects</a:t>
            </a:r>
          </a:p>
        </p:txBody>
      </p:sp>
      <p:sp>
        <p:nvSpPr>
          <p:cNvPr id="8" name="TextBox 8"/>
          <p:cNvSpPr txBox="1"/>
          <p:nvPr/>
        </p:nvSpPr>
        <p:spPr>
          <a:xfrm>
            <a:off x="10738544" y="4293716"/>
            <a:ext cx="6515838" cy="431800"/>
          </a:xfrm>
          <a:prstGeom prst="rect">
            <a:avLst/>
          </a:prstGeom>
        </p:spPr>
        <p:txBody>
          <a:bodyPr lIns="0" tIns="0" rIns="0" bIns="0" rtlCol="0" anchor="t">
            <a:spAutoFit/>
          </a:bodyPr>
          <a:lstStyle/>
          <a:p>
            <a:pPr>
              <a:lnSpc>
                <a:spcPts val="3499"/>
              </a:lnSpc>
            </a:pPr>
            <a:r>
              <a:rPr lang="en-US" sz="2499" dirty="0">
                <a:solidFill>
                  <a:srgbClr val="03544F"/>
                </a:solidFill>
                <a:latin typeface="Neurial Grotesk 1"/>
              </a:rPr>
              <a:t>Voice and forum of the sector </a:t>
            </a:r>
          </a:p>
        </p:txBody>
      </p:sp>
      <p:sp>
        <p:nvSpPr>
          <p:cNvPr id="9" name="TextBox 9"/>
          <p:cNvSpPr txBox="1"/>
          <p:nvPr/>
        </p:nvSpPr>
        <p:spPr>
          <a:xfrm>
            <a:off x="10738544" y="6746191"/>
            <a:ext cx="7549456" cy="1746250"/>
          </a:xfrm>
          <a:prstGeom prst="rect">
            <a:avLst/>
          </a:prstGeom>
        </p:spPr>
        <p:txBody>
          <a:bodyPr lIns="0" tIns="0" rIns="0" bIns="0" rtlCol="0" anchor="t">
            <a:spAutoFit/>
          </a:bodyPr>
          <a:lstStyle/>
          <a:p>
            <a:pPr>
              <a:lnSpc>
                <a:spcPts val="3499"/>
              </a:lnSpc>
            </a:pPr>
            <a:r>
              <a:rPr lang="en-US" sz="2499">
                <a:solidFill>
                  <a:srgbClr val="03544F"/>
                </a:solidFill>
                <a:latin typeface="Neurial Grotesk 1"/>
              </a:rPr>
              <a:t>150+ members from more than 30 countries</a:t>
            </a:r>
          </a:p>
          <a:p>
            <a:pPr>
              <a:lnSpc>
                <a:spcPts val="3499"/>
              </a:lnSpc>
            </a:pPr>
            <a:r>
              <a:rPr lang="en-US" sz="2499">
                <a:solidFill>
                  <a:srgbClr val="03544F"/>
                </a:solidFill>
                <a:latin typeface="Neurial Grotesk 1"/>
              </a:rPr>
              <a:t>National DHC associations, utilities, manufacturers, equipment suppliers, start-ups, universities, research institutes and consultancies</a:t>
            </a:r>
          </a:p>
        </p:txBody>
      </p:sp>
      <p:grpSp>
        <p:nvGrpSpPr>
          <p:cNvPr id="10" name="Group 10"/>
          <p:cNvGrpSpPr/>
          <p:nvPr/>
        </p:nvGrpSpPr>
        <p:grpSpPr>
          <a:xfrm>
            <a:off x="0" y="0"/>
            <a:ext cx="9144000" cy="9258300"/>
            <a:chOff x="0" y="0"/>
            <a:chExt cx="2408296" cy="2438400"/>
          </a:xfrm>
        </p:grpSpPr>
        <p:sp>
          <p:nvSpPr>
            <p:cNvPr id="11" name="Freeform 11"/>
            <p:cNvSpPr/>
            <p:nvPr/>
          </p:nvSpPr>
          <p:spPr>
            <a:xfrm>
              <a:off x="0" y="0"/>
              <a:ext cx="2408296" cy="2438400"/>
            </a:xfrm>
            <a:custGeom>
              <a:avLst/>
              <a:gdLst/>
              <a:ahLst/>
              <a:cxnLst/>
              <a:rect l="l" t="t" r="r" b="b"/>
              <a:pathLst>
                <a:path w="2408296" h="2438400">
                  <a:moveTo>
                    <a:pt x="0" y="0"/>
                  </a:moveTo>
                  <a:lnTo>
                    <a:pt x="2408296" y="0"/>
                  </a:lnTo>
                  <a:lnTo>
                    <a:pt x="2408296" y="2438400"/>
                  </a:lnTo>
                  <a:lnTo>
                    <a:pt x="0" y="2438400"/>
                  </a:lnTo>
                  <a:close/>
                </a:path>
              </a:pathLst>
            </a:custGeom>
            <a:solidFill>
              <a:srgbClr val="C8FA64"/>
            </a:solidFill>
          </p:spPr>
          <p:txBody>
            <a:bodyPr/>
            <a:lstStyle/>
            <a:p>
              <a:endParaRPr lang="en-GB"/>
            </a:p>
          </p:txBody>
        </p:sp>
        <p:sp>
          <p:nvSpPr>
            <p:cNvPr id="12" name="TextBox 12"/>
            <p:cNvSpPr txBox="1"/>
            <p:nvPr/>
          </p:nvSpPr>
          <p:spPr>
            <a:xfrm>
              <a:off x="0" y="-57150"/>
              <a:ext cx="2408296" cy="249555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9721410" y="1581076"/>
            <a:ext cx="3761568" cy="394208"/>
          </a:xfrm>
          <a:prstGeom prst="rect">
            <a:avLst/>
          </a:prstGeom>
        </p:spPr>
        <p:txBody>
          <a:bodyPr lIns="0" tIns="0" rIns="0" bIns="0" rtlCol="0" anchor="t">
            <a:spAutoFit/>
          </a:bodyPr>
          <a:lstStyle/>
          <a:p>
            <a:pPr>
              <a:lnSpc>
                <a:spcPts val="3015"/>
              </a:lnSpc>
            </a:pPr>
            <a:r>
              <a:rPr lang="en-US" sz="2599" dirty="0">
                <a:solidFill>
                  <a:srgbClr val="03544F"/>
                </a:solidFill>
                <a:latin typeface="Neurial Grotesk 2"/>
              </a:rPr>
              <a:t>Who we are:</a:t>
            </a:r>
          </a:p>
        </p:txBody>
      </p:sp>
      <p:sp>
        <p:nvSpPr>
          <p:cNvPr id="14" name="TextBox 14"/>
          <p:cNvSpPr txBox="1"/>
          <p:nvPr/>
        </p:nvSpPr>
        <p:spPr>
          <a:xfrm>
            <a:off x="1028700" y="1047750"/>
            <a:ext cx="6719328" cy="2385268"/>
          </a:xfrm>
          <a:prstGeom prst="rect">
            <a:avLst/>
          </a:prstGeom>
        </p:spPr>
        <p:txBody>
          <a:bodyPr lIns="0" tIns="0" rIns="0" bIns="0" rtlCol="0" anchor="t">
            <a:spAutoFit/>
          </a:bodyPr>
          <a:lstStyle/>
          <a:p>
            <a:pPr>
              <a:lnSpc>
                <a:spcPts val="9280"/>
              </a:lnSpc>
            </a:pPr>
            <a:r>
              <a:rPr lang="en-US" sz="8000" dirty="0">
                <a:solidFill>
                  <a:srgbClr val="03544F"/>
                </a:solidFill>
                <a:latin typeface="Neurial Grotesk 1"/>
              </a:rPr>
              <a:t>Euroheat &amp; Power</a:t>
            </a:r>
          </a:p>
        </p:txBody>
      </p:sp>
      <p:grpSp>
        <p:nvGrpSpPr>
          <p:cNvPr id="15" name="Group 15"/>
          <p:cNvGrpSpPr/>
          <p:nvPr/>
        </p:nvGrpSpPr>
        <p:grpSpPr>
          <a:xfrm>
            <a:off x="0" y="9258300"/>
            <a:ext cx="18288000" cy="1028700"/>
            <a:chOff x="0" y="0"/>
            <a:chExt cx="24384000" cy="1371600"/>
          </a:xfrm>
        </p:grpSpPr>
        <p:grpSp>
          <p:nvGrpSpPr>
            <p:cNvPr id="16" name="Group 16"/>
            <p:cNvGrpSpPr/>
            <p:nvPr/>
          </p:nvGrpSpPr>
          <p:grpSpPr>
            <a:xfrm>
              <a:off x="0" y="0"/>
              <a:ext cx="24384000" cy="13716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0" name="TextBox 20"/>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dirty="0">
                  <a:solidFill>
                    <a:srgbClr val="C8FA64"/>
                  </a:solidFill>
                  <a:latin typeface="Neurial Grotesk 1"/>
                </a:rPr>
                <a:t>The Heating &amp; Cooling Network</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C8FA64"/>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03544F"/>
                  </a:solidFill>
                  <a:latin typeface="Neurial Grotesk 1"/>
                </a:rPr>
                <a:t>The Heating &amp; Cooling Network</a:t>
              </a:r>
            </a:p>
          </p:txBody>
        </p:sp>
        <p:sp>
          <p:nvSpPr>
            <p:cNvPr id="7" name="Freeform 7"/>
            <p:cNvSpPr/>
            <p:nvPr/>
          </p:nvSpPr>
          <p:spPr>
            <a:xfrm>
              <a:off x="663656" y="251005"/>
              <a:ext cx="2608770" cy="869590"/>
            </a:xfrm>
            <a:custGeom>
              <a:avLst/>
              <a:gdLst/>
              <a:ahLst/>
              <a:cxnLst/>
              <a:rect l="l" t="t" r="r" b="b"/>
              <a:pathLst>
                <a:path w="2608770" h="869590">
                  <a:moveTo>
                    <a:pt x="0" y="0"/>
                  </a:moveTo>
                  <a:lnTo>
                    <a:pt x="2608770" y="0"/>
                  </a:lnTo>
                  <a:lnTo>
                    <a:pt x="2608770" y="869590"/>
                  </a:lnTo>
                  <a:lnTo>
                    <a:pt x="0" y="8695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grpSp>
        <p:nvGrpSpPr>
          <p:cNvPr id="8" name="Group 8"/>
          <p:cNvGrpSpPr/>
          <p:nvPr/>
        </p:nvGrpSpPr>
        <p:grpSpPr>
          <a:xfrm>
            <a:off x="0" y="9258300"/>
            <a:ext cx="18288000" cy="1034175"/>
            <a:chOff x="0" y="0"/>
            <a:chExt cx="24384000" cy="1378900"/>
          </a:xfrm>
        </p:grpSpPr>
        <p:grpSp>
          <p:nvGrpSpPr>
            <p:cNvPr id="9" name="Group 9"/>
            <p:cNvGrpSpPr/>
            <p:nvPr/>
          </p:nvGrpSpPr>
          <p:grpSpPr>
            <a:xfrm>
              <a:off x="0" y="0"/>
              <a:ext cx="24384000" cy="1378900"/>
              <a:chOff x="0" y="0"/>
              <a:chExt cx="4816593" cy="272375"/>
            </a:xfrm>
          </p:grpSpPr>
          <p:sp>
            <p:nvSpPr>
              <p:cNvPr id="10" name="Freeform 10"/>
              <p:cNvSpPr/>
              <p:nvPr/>
            </p:nvSpPr>
            <p:spPr>
              <a:xfrm>
                <a:off x="0" y="0"/>
                <a:ext cx="4816592" cy="272375"/>
              </a:xfrm>
              <a:custGeom>
                <a:avLst/>
                <a:gdLst/>
                <a:ahLst/>
                <a:cxnLst/>
                <a:rect l="l" t="t" r="r" b="b"/>
                <a:pathLst>
                  <a:path w="4816592" h="272375">
                    <a:moveTo>
                      <a:pt x="0" y="0"/>
                    </a:moveTo>
                    <a:lnTo>
                      <a:pt x="4816592" y="0"/>
                    </a:lnTo>
                    <a:lnTo>
                      <a:pt x="4816592" y="272375"/>
                    </a:lnTo>
                    <a:lnTo>
                      <a:pt x="0" y="272375"/>
                    </a:lnTo>
                    <a:close/>
                  </a:path>
                </a:pathLst>
              </a:custGeom>
              <a:solidFill>
                <a:srgbClr val="8E023B"/>
              </a:solidFill>
            </p:spPr>
            <p:txBody>
              <a:bodyPr/>
              <a:lstStyle/>
              <a:p>
                <a:endParaRPr lang="en-GB"/>
              </a:p>
            </p:txBody>
          </p:sp>
          <p:sp>
            <p:nvSpPr>
              <p:cNvPr id="11" name="TextBox 11"/>
              <p:cNvSpPr txBox="1"/>
              <p:nvPr/>
            </p:nvSpPr>
            <p:spPr>
              <a:xfrm>
                <a:off x="0" y="-57150"/>
                <a:ext cx="4816593" cy="329525"/>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439310" y="302311"/>
              <a:ext cx="5217380" cy="707603"/>
            </a:xfrm>
            <a:prstGeom prst="rect">
              <a:avLst/>
            </a:prstGeom>
          </p:spPr>
          <p:txBody>
            <a:bodyPr lIns="0" tIns="0" rIns="0" bIns="0" rtlCol="0" anchor="t">
              <a:spAutoFit/>
            </a:bodyPr>
            <a:lstStyle/>
            <a:p>
              <a:pPr marL="0" lvl="0" indent="0">
                <a:lnSpc>
                  <a:spcPts val="4479"/>
                </a:lnSpc>
                <a:spcBef>
                  <a:spcPct val="0"/>
                </a:spcBef>
              </a:pPr>
              <a:r>
                <a:rPr lang="en-US" sz="3199">
                  <a:solidFill>
                    <a:srgbClr val="FC9F0B"/>
                  </a:solidFill>
                  <a:latin typeface="Neurial Grotesk 2"/>
                </a:rPr>
                <a:t>DHC+</a:t>
              </a:r>
            </a:p>
          </p:txBody>
        </p:sp>
      </p:grpSp>
      <p:sp>
        <p:nvSpPr>
          <p:cNvPr id="13" name="Freeform 13"/>
          <p:cNvSpPr/>
          <p:nvPr/>
        </p:nvSpPr>
        <p:spPr>
          <a:xfrm>
            <a:off x="14758118" y="9460471"/>
            <a:ext cx="3224751" cy="629834"/>
          </a:xfrm>
          <a:custGeom>
            <a:avLst/>
            <a:gdLst/>
            <a:ahLst/>
            <a:cxnLst/>
            <a:rect l="l" t="t" r="r" b="b"/>
            <a:pathLst>
              <a:path w="3224751" h="629834">
                <a:moveTo>
                  <a:pt x="0" y="0"/>
                </a:moveTo>
                <a:lnTo>
                  <a:pt x="3224751" y="0"/>
                </a:lnTo>
                <a:lnTo>
                  <a:pt x="3224751" y="629834"/>
                </a:lnTo>
                <a:lnTo>
                  <a:pt x="0" y="629834"/>
                </a:lnTo>
                <a:lnTo>
                  <a:pt x="0" y="0"/>
                </a:lnTo>
                <a:close/>
              </a:path>
            </a:pathLst>
          </a:custGeom>
          <a:blipFill>
            <a:blip r:embed="rId5"/>
            <a:stretch>
              <a:fillRect/>
            </a:stretch>
          </a:blipFill>
        </p:spPr>
        <p:txBody>
          <a:bodyPr/>
          <a:lstStyle/>
          <a:p>
            <a:endParaRPr lang="en-GB"/>
          </a:p>
        </p:txBody>
      </p:sp>
      <p:grpSp>
        <p:nvGrpSpPr>
          <p:cNvPr id="14" name="Group 14"/>
          <p:cNvGrpSpPr/>
          <p:nvPr/>
        </p:nvGrpSpPr>
        <p:grpSpPr>
          <a:xfrm>
            <a:off x="0" y="9258300"/>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7" name="TextBox 17"/>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9" name="TextBox 19"/>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grpSp>
        <p:nvGrpSpPr>
          <p:cNvPr id="20" name="Group 20"/>
          <p:cNvGrpSpPr/>
          <p:nvPr/>
        </p:nvGrpSpPr>
        <p:grpSpPr>
          <a:xfrm>
            <a:off x="-3048000" y="-38100"/>
            <a:ext cx="12276000" cy="9291600"/>
            <a:chOff x="0" y="0"/>
            <a:chExt cx="812800" cy="609600"/>
          </a:xfrm>
        </p:grpSpPr>
        <p:sp>
          <p:nvSpPr>
            <p:cNvPr id="21" name="Freeform 21"/>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blipFill>
              <a:blip r:embed="rId8"/>
              <a:stretch>
                <a:fillRect l="-6179" r="-6179"/>
              </a:stretch>
            </a:blipFill>
          </p:spPr>
          <p:txBody>
            <a:bodyPr/>
            <a:lstStyle/>
            <a:p>
              <a:endParaRPr lang="en-GB"/>
            </a:p>
          </p:txBody>
        </p:sp>
      </p:grpSp>
      <p:sp>
        <p:nvSpPr>
          <p:cNvPr id="22" name="TextBox 22"/>
          <p:cNvSpPr txBox="1"/>
          <p:nvPr/>
        </p:nvSpPr>
        <p:spPr>
          <a:xfrm>
            <a:off x="8255194" y="3023434"/>
            <a:ext cx="9306732" cy="1296670"/>
          </a:xfrm>
          <a:prstGeom prst="rect">
            <a:avLst/>
          </a:prstGeom>
        </p:spPr>
        <p:txBody>
          <a:bodyPr lIns="0" tIns="0" rIns="0" bIns="0" rtlCol="0" anchor="t">
            <a:spAutoFit/>
          </a:bodyPr>
          <a:lstStyle/>
          <a:p>
            <a:pPr marL="798828" lvl="1" indent="-399414">
              <a:lnSpc>
                <a:spcPts val="5179"/>
              </a:lnSpc>
              <a:buFont typeface="Arial"/>
              <a:buChar char="•"/>
            </a:pPr>
            <a:r>
              <a:rPr lang="en-US" sz="3699">
                <a:solidFill>
                  <a:srgbClr val="03544F"/>
                </a:solidFill>
                <a:latin typeface="Neurial Grotesk 1"/>
              </a:rPr>
              <a:t>EUSEW 2025 focus on heating and cooling decarbonisation</a:t>
            </a:r>
          </a:p>
        </p:txBody>
      </p:sp>
      <p:sp>
        <p:nvSpPr>
          <p:cNvPr id="23" name="TextBox 23"/>
          <p:cNvSpPr txBox="1"/>
          <p:nvPr/>
        </p:nvSpPr>
        <p:spPr>
          <a:xfrm>
            <a:off x="9144000" y="544512"/>
            <a:ext cx="16830385" cy="1749426"/>
          </a:xfrm>
          <a:prstGeom prst="rect">
            <a:avLst/>
          </a:prstGeom>
        </p:spPr>
        <p:txBody>
          <a:bodyPr lIns="0" tIns="0" rIns="0" bIns="0" rtlCol="0" anchor="t">
            <a:spAutoFit/>
          </a:bodyPr>
          <a:lstStyle/>
          <a:p>
            <a:pPr>
              <a:lnSpc>
                <a:spcPts val="6999"/>
              </a:lnSpc>
            </a:pPr>
            <a:r>
              <a:rPr lang="en-US" sz="4999">
                <a:solidFill>
                  <a:srgbClr val="03544F"/>
                </a:solidFill>
                <a:latin typeface="Neurial Grotesk 3"/>
              </a:rPr>
              <a:t>Shedding light on the </a:t>
            </a:r>
          </a:p>
          <a:p>
            <a:pPr>
              <a:lnSpc>
                <a:spcPts val="6999"/>
              </a:lnSpc>
            </a:pPr>
            <a:r>
              <a:rPr lang="en-US" sz="4999">
                <a:solidFill>
                  <a:srgbClr val="03544F"/>
                </a:solidFill>
                <a:latin typeface="Neurial Grotesk 3"/>
              </a:rPr>
              <a:t>EU heat transition</a:t>
            </a:r>
          </a:p>
        </p:txBody>
      </p:sp>
      <p:sp>
        <p:nvSpPr>
          <p:cNvPr id="24" name="TextBox 24"/>
          <p:cNvSpPr txBox="1"/>
          <p:nvPr/>
        </p:nvSpPr>
        <p:spPr>
          <a:xfrm>
            <a:off x="7429500" y="4822992"/>
            <a:ext cx="9306732" cy="1296670"/>
          </a:xfrm>
          <a:prstGeom prst="rect">
            <a:avLst/>
          </a:prstGeom>
        </p:spPr>
        <p:txBody>
          <a:bodyPr lIns="0" tIns="0" rIns="0" bIns="0" rtlCol="0" anchor="t">
            <a:spAutoFit/>
          </a:bodyPr>
          <a:lstStyle/>
          <a:p>
            <a:pPr marL="798828" lvl="1" indent="-399414">
              <a:lnSpc>
                <a:spcPts val="5179"/>
              </a:lnSpc>
              <a:buFont typeface="Arial"/>
              <a:buChar char="•"/>
            </a:pPr>
            <a:r>
              <a:rPr lang="en-US" sz="3699">
                <a:solidFill>
                  <a:srgbClr val="03544F"/>
                </a:solidFill>
                <a:latin typeface="Neurial Grotesk 1"/>
              </a:rPr>
              <a:t>European year for heating &amp; cooling</a:t>
            </a:r>
          </a:p>
          <a:p>
            <a:pPr>
              <a:lnSpc>
                <a:spcPts val="5179"/>
              </a:lnSpc>
            </a:pPr>
            <a:endParaRPr lang="en-US" sz="3699">
              <a:solidFill>
                <a:srgbClr val="03544F"/>
              </a:solidFill>
              <a:latin typeface="Neurial Grotesk 1"/>
            </a:endParaRPr>
          </a:p>
        </p:txBody>
      </p:sp>
      <p:sp>
        <p:nvSpPr>
          <p:cNvPr id="25" name="TextBox 25"/>
          <p:cNvSpPr txBox="1"/>
          <p:nvPr/>
        </p:nvSpPr>
        <p:spPr>
          <a:xfrm>
            <a:off x="6698250" y="6622550"/>
            <a:ext cx="11284620" cy="1296670"/>
          </a:xfrm>
          <a:prstGeom prst="rect">
            <a:avLst/>
          </a:prstGeom>
        </p:spPr>
        <p:txBody>
          <a:bodyPr lIns="0" tIns="0" rIns="0" bIns="0" rtlCol="0" anchor="t">
            <a:spAutoFit/>
          </a:bodyPr>
          <a:lstStyle/>
          <a:p>
            <a:pPr marL="798828" lvl="1" indent="-399414">
              <a:lnSpc>
                <a:spcPts val="5179"/>
              </a:lnSpc>
              <a:buFont typeface="Arial"/>
              <a:buChar char="•"/>
            </a:pPr>
            <a:r>
              <a:rPr lang="en-US" sz="3699">
                <a:solidFill>
                  <a:srgbClr val="03544F"/>
                </a:solidFill>
                <a:latin typeface="Neurial Grotesk 1"/>
              </a:rPr>
              <a:t>Dedicated EC conference on heating and cooling transition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544F"/>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C8FA6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16593" cy="328083"/>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8970128" y="304800"/>
              <a:ext cx="4915760" cy="459317"/>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3544F"/>
                  </a:solidFill>
                  <a:effectLst/>
                  <a:uLnTx/>
                  <a:uFillTx/>
                  <a:latin typeface="Neurial Grotesk"/>
                  <a:ea typeface="+mn-ea"/>
                  <a:cs typeface="+mn-cs"/>
                </a:rPr>
                <a:t>The Heating &amp; Cooling Network</a:t>
              </a:r>
            </a:p>
          </p:txBody>
        </p:sp>
        <p:sp>
          <p:nvSpPr>
            <p:cNvPr id="7" name="Freeform 7"/>
            <p:cNvSpPr/>
            <p:nvPr/>
          </p:nvSpPr>
          <p:spPr>
            <a:xfrm>
              <a:off x="663656" y="251005"/>
              <a:ext cx="2608770" cy="869590"/>
            </a:xfrm>
            <a:custGeom>
              <a:avLst/>
              <a:gdLst/>
              <a:ahLst/>
              <a:cxnLst/>
              <a:rect l="l" t="t" r="r" b="b"/>
              <a:pathLst>
                <a:path w="2608770" h="869590">
                  <a:moveTo>
                    <a:pt x="0" y="0"/>
                  </a:moveTo>
                  <a:lnTo>
                    <a:pt x="2608770" y="0"/>
                  </a:lnTo>
                  <a:lnTo>
                    <a:pt x="2608770" y="869590"/>
                  </a:lnTo>
                  <a:lnTo>
                    <a:pt x="0" y="8695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5316597" y="4564088"/>
            <a:ext cx="7654805" cy="1339800"/>
          </a:xfrm>
          <a:prstGeom prst="rect">
            <a:avLst/>
          </a:prstGeom>
        </p:spPr>
        <p:txBody>
          <a:bodyPr lIns="0" tIns="0" rIns="0" bIns="0" rtlCol="0" anchor="t">
            <a:spAutoFit/>
          </a:bodyPr>
          <a:lstStyle/>
          <a:p>
            <a:pPr marL="0" marR="0" lvl="0" indent="0" algn="r"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a:ln>
                  <a:noFill/>
                </a:ln>
                <a:solidFill>
                  <a:srgbClr val="C8FA64"/>
                </a:solidFill>
                <a:effectLst/>
                <a:uLnTx/>
                <a:uFillTx/>
                <a:latin typeface="Neurial Grotesk"/>
                <a:ea typeface="+mn-ea"/>
                <a:cs typeface="+mn-cs"/>
              </a:rPr>
              <a:t>THANK YOU!</a:t>
            </a:r>
          </a:p>
        </p:txBody>
      </p:sp>
      <p:sp>
        <p:nvSpPr>
          <p:cNvPr id="11" name="Freeform 2">
            <a:extLst>
              <a:ext uri="{FF2B5EF4-FFF2-40B4-BE49-F238E27FC236}">
                <a16:creationId xmlns:a16="http://schemas.microsoft.com/office/drawing/2014/main" xmlns="" id="{57F472E8-4B2E-41EE-E2D7-1F92BA359ACC}"/>
              </a:ext>
            </a:extLst>
          </p:cNvPr>
          <p:cNvSpPr/>
          <p:nvPr/>
        </p:nvSpPr>
        <p:spPr>
          <a:xfrm>
            <a:off x="9623694" y="8412120"/>
            <a:ext cx="657753" cy="657753"/>
          </a:xfrm>
          <a:custGeom>
            <a:avLst/>
            <a:gdLst/>
            <a:ahLst/>
            <a:cxnLst/>
            <a:rect l="l" t="t" r="r" b="b"/>
            <a:pathLst>
              <a:path w="657753" h="657753">
                <a:moveTo>
                  <a:pt x="0" y="0"/>
                </a:moveTo>
                <a:lnTo>
                  <a:pt x="657753" y="0"/>
                </a:lnTo>
                <a:lnTo>
                  <a:pt x="657753" y="657753"/>
                </a:lnTo>
                <a:lnTo>
                  <a:pt x="0" y="6577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2" name="Freeform 3">
            <a:extLst>
              <a:ext uri="{FF2B5EF4-FFF2-40B4-BE49-F238E27FC236}">
                <a16:creationId xmlns:a16="http://schemas.microsoft.com/office/drawing/2014/main" xmlns="" id="{C47408AF-5D71-4196-D3FB-ED8DE93F68AE}"/>
              </a:ext>
            </a:extLst>
          </p:cNvPr>
          <p:cNvSpPr/>
          <p:nvPr/>
        </p:nvSpPr>
        <p:spPr>
          <a:xfrm>
            <a:off x="13388190" y="8430117"/>
            <a:ext cx="639756" cy="639756"/>
          </a:xfrm>
          <a:custGeom>
            <a:avLst/>
            <a:gdLst/>
            <a:ahLst/>
            <a:cxnLst/>
            <a:rect l="l" t="t" r="r" b="b"/>
            <a:pathLst>
              <a:path w="639756" h="639756">
                <a:moveTo>
                  <a:pt x="0" y="0"/>
                </a:moveTo>
                <a:lnTo>
                  <a:pt x="639756" y="0"/>
                </a:lnTo>
                <a:lnTo>
                  <a:pt x="639756" y="639756"/>
                </a:lnTo>
                <a:lnTo>
                  <a:pt x="0" y="6397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4" name="TextBox 6">
            <a:extLst>
              <a:ext uri="{FF2B5EF4-FFF2-40B4-BE49-F238E27FC236}">
                <a16:creationId xmlns:a16="http://schemas.microsoft.com/office/drawing/2014/main" xmlns="" id="{4DF34675-DB84-71A3-FBA5-FDE67412DF67}"/>
              </a:ext>
            </a:extLst>
          </p:cNvPr>
          <p:cNvSpPr txBox="1"/>
          <p:nvPr/>
        </p:nvSpPr>
        <p:spPr>
          <a:xfrm>
            <a:off x="504669" y="8412120"/>
            <a:ext cx="4882308" cy="46871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4059"/>
              </a:lnSpc>
            </a:pPr>
            <a:r>
              <a:rPr lang="en-US" sz="2899" dirty="0">
                <a:solidFill>
                  <a:srgbClr val="C8FA64"/>
                </a:solidFill>
                <a:latin typeface="Neurial Grotesk 1"/>
              </a:rPr>
              <a:t>Market Intelligence Analyst</a:t>
            </a:r>
          </a:p>
        </p:txBody>
      </p:sp>
      <p:sp>
        <p:nvSpPr>
          <p:cNvPr id="16" name="TextBox 8">
            <a:extLst>
              <a:ext uri="{FF2B5EF4-FFF2-40B4-BE49-F238E27FC236}">
                <a16:creationId xmlns:a16="http://schemas.microsoft.com/office/drawing/2014/main" xmlns="" id="{91146F6A-4578-2583-55E5-07ECD476500C}"/>
              </a:ext>
            </a:extLst>
          </p:cNvPr>
          <p:cNvSpPr txBox="1"/>
          <p:nvPr/>
        </p:nvSpPr>
        <p:spPr>
          <a:xfrm>
            <a:off x="10452897" y="8435979"/>
            <a:ext cx="3075335" cy="46871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059"/>
              </a:lnSpc>
              <a:spcBef>
                <a:spcPct val="0"/>
              </a:spcBef>
            </a:pPr>
            <a:r>
              <a:rPr lang="en-US" sz="2899" u="sng" dirty="0">
                <a:solidFill>
                  <a:srgbClr val="92D050"/>
                </a:solidFill>
                <a:latin typeface="Neurial Grotesk 1"/>
                <a:hlinkClick r:id="rId9" tooltip="https://www.linkedin.com/in/paulinelucas-energy/">
                  <a:extLst>
                    <a:ext uri="{A12FA001-AC4F-418D-AE19-62706E023703}">
                      <ahyp:hlinkClr xmlns:ahyp="http://schemas.microsoft.com/office/drawing/2018/hyperlinkcolor" xmlns="" val="tx"/>
                    </a:ext>
                  </a:extLst>
                </a:hlinkClick>
              </a:rPr>
              <a:t>Crélida Mata</a:t>
            </a:r>
            <a:endParaRPr lang="en-US" sz="2899" u="sng" dirty="0">
              <a:solidFill>
                <a:srgbClr val="92D050"/>
              </a:solidFill>
              <a:latin typeface="Neurial Grotesk 1"/>
              <a:hlinkClick r:id="rId10" tooltip="https://www.linkedin.com/in/paulinelucas-energy/">
                <a:extLst>
                  <a:ext uri="{A12FA001-AC4F-418D-AE19-62706E023703}">
                    <ahyp:hlinkClr xmlns:ahyp="http://schemas.microsoft.com/office/drawing/2018/hyperlinkcolor" xmlns="" val="tx"/>
                  </a:ext>
                </a:extLst>
              </a:hlinkClick>
            </a:endParaRPr>
          </a:p>
        </p:txBody>
      </p:sp>
      <p:sp>
        <p:nvSpPr>
          <p:cNvPr id="17" name="TextBox 9">
            <a:extLst>
              <a:ext uri="{FF2B5EF4-FFF2-40B4-BE49-F238E27FC236}">
                <a16:creationId xmlns:a16="http://schemas.microsoft.com/office/drawing/2014/main" xmlns="" id="{0521AE8E-D8AA-D416-A89A-26FDE8059FA2}"/>
              </a:ext>
            </a:extLst>
          </p:cNvPr>
          <p:cNvSpPr txBox="1"/>
          <p:nvPr/>
        </p:nvSpPr>
        <p:spPr>
          <a:xfrm>
            <a:off x="14108862" y="8453976"/>
            <a:ext cx="2697474" cy="50736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059"/>
              </a:lnSpc>
              <a:spcBef>
                <a:spcPct val="0"/>
              </a:spcBef>
            </a:pPr>
            <a:r>
              <a:rPr lang="en-US" sz="2899" dirty="0">
                <a:solidFill>
                  <a:srgbClr val="C8FA64"/>
                </a:solidFill>
                <a:latin typeface="Neurial Grotesk 1"/>
              </a:rPr>
              <a:t>euroheat.org</a:t>
            </a:r>
          </a:p>
        </p:txBody>
      </p:sp>
      <p:sp>
        <p:nvSpPr>
          <p:cNvPr id="18" name="TextBox 10">
            <a:extLst>
              <a:ext uri="{FF2B5EF4-FFF2-40B4-BE49-F238E27FC236}">
                <a16:creationId xmlns:a16="http://schemas.microsoft.com/office/drawing/2014/main" xmlns="" id="{7BB79FD4-1DE1-1BE5-E8FA-3AECADF6FBE7}"/>
              </a:ext>
            </a:extLst>
          </p:cNvPr>
          <p:cNvSpPr txBox="1"/>
          <p:nvPr/>
        </p:nvSpPr>
        <p:spPr>
          <a:xfrm>
            <a:off x="525451" y="7755149"/>
            <a:ext cx="4476970" cy="46871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059"/>
              </a:lnSpc>
              <a:spcBef>
                <a:spcPct val="0"/>
              </a:spcBef>
            </a:pPr>
            <a:r>
              <a:rPr lang="en-US" sz="2899" dirty="0">
                <a:solidFill>
                  <a:srgbClr val="C8FA64"/>
                </a:solidFill>
                <a:latin typeface="Neurial Grotesk 2"/>
              </a:rPr>
              <a:t>Crélida Mata</a:t>
            </a:r>
          </a:p>
        </p:txBody>
      </p:sp>
      <p:sp>
        <p:nvSpPr>
          <p:cNvPr id="22" name="TextBox 8">
            <a:extLst>
              <a:ext uri="{FF2B5EF4-FFF2-40B4-BE49-F238E27FC236}">
                <a16:creationId xmlns:a16="http://schemas.microsoft.com/office/drawing/2014/main" xmlns="" id="{FFA2A8E1-E8A5-E394-B612-6B0371EA76E3}"/>
              </a:ext>
            </a:extLst>
          </p:cNvPr>
          <p:cNvSpPr txBox="1"/>
          <p:nvPr/>
        </p:nvSpPr>
        <p:spPr>
          <a:xfrm>
            <a:off x="5572282" y="8437547"/>
            <a:ext cx="3075335" cy="46871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ts val="4059"/>
              </a:lnSpc>
              <a:spcBef>
                <a:spcPct val="0"/>
              </a:spcBef>
            </a:pPr>
            <a:r>
              <a:rPr lang="en-US" sz="2899" u="sng" dirty="0">
                <a:solidFill>
                  <a:srgbClr val="92D050"/>
                </a:solidFill>
                <a:latin typeface="Neurial Grotesk 1"/>
              </a:rPr>
              <a:t>cm@</a:t>
            </a:r>
            <a:r>
              <a:rPr lang="en-US" sz="2800" u="sng" dirty="0">
                <a:solidFill>
                  <a:srgbClr val="92D050"/>
                </a:solidFill>
                <a:latin typeface="Neurial Grotesk 1"/>
              </a:rPr>
              <a:t>euroheat</a:t>
            </a:r>
            <a:r>
              <a:rPr lang="en-US" sz="2899" u="sng" dirty="0">
                <a:solidFill>
                  <a:srgbClr val="92D050"/>
                </a:solidFill>
                <a:latin typeface="Neurial Grotesk 1"/>
              </a:rPr>
              <a:t>.org</a:t>
            </a:r>
            <a:endParaRPr lang="en-US" sz="2899" u="sng" dirty="0">
              <a:solidFill>
                <a:srgbClr val="92D050"/>
              </a:solidFill>
              <a:latin typeface="Neurial Grotesk 1"/>
              <a:hlinkClick r:id="rId10" tooltip="https://www.linkedin.com/in/paulinelucas-energy/">
                <a:extLst>
                  <a:ext uri="{A12FA001-AC4F-418D-AE19-62706E023703}">
                    <ahyp:hlinkClr xmlns:ahyp="http://schemas.microsoft.com/office/drawing/2018/hyperlinkcolor" xmlns="" val="tx"/>
                  </a:ext>
                </a:extLst>
              </a:hlinkCli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133" y="9282424"/>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4" name="TextBox 4"/>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267389" y="9445753"/>
            <a:ext cx="1961385" cy="653795"/>
          </a:xfrm>
          <a:custGeom>
            <a:avLst/>
            <a:gdLst/>
            <a:ahLst/>
            <a:cxnLst/>
            <a:rect l="l" t="t" r="r" b="b"/>
            <a:pathLst>
              <a:path w="1961385" h="653795">
                <a:moveTo>
                  <a:pt x="0" y="0"/>
                </a:moveTo>
                <a:lnTo>
                  <a:pt x="1961385" y="0"/>
                </a:lnTo>
                <a:lnTo>
                  <a:pt x="1961385" y="653794"/>
                </a:lnTo>
                <a:lnTo>
                  <a:pt x="0" y="6537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6" name="Freeform 6"/>
          <p:cNvSpPr/>
          <p:nvPr/>
        </p:nvSpPr>
        <p:spPr>
          <a:xfrm>
            <a:off x="549418" y="6202519"/>
            <a:ext cx="1009047" cy="363113"/>
          </a:xfrm>
          <a:custGeom>
            <a:avLst/>
            <a:gdLst/>
            <a:ahLst/>
            <a:cxnLst/>
            <a:rect l="l" t="t" r="r" b="b"/>
            <a:pathLst>
              <a:path w="1009047" h="363113">
                <a:moveTo>
                  <a:pt x="0" y="0"/>
                </a:moveTo>
                <a:lnTo>
                  <a:pt x="1009048" y="0"/>
                </a:lnTo>
                <a:lnTo>
                  <a:pt x="1009048" y="363113"/>
                </a:lnTo>
                <a:lnTo>
                  <a:pt x="0" y="363113"/>
                </a:lnTo>
                <a:lnTo>
                  <a:pt x="0" y="0"/>
                </a:lnTo>
                <a:close/>
              </a:path>
            </a:pathLst>
          </a:custGeom>
          <a:blipFill>
            <a:blip r:embed="rId4"/>
            <a:stretch>
              <a:fillRect t="-49555" b="-55204"/>
            </a:stretch>
          </a:blipFill>
        </p:spPr>
        <p:txBody>
          <a:bodyPr/>
          <a:lstStyle/>
          <a:p>
            <a:endParaRPr lang="en-GB"/>
          </a:p>
        </p:txBody>
      </p:sp>
      <p:sp>
        <p:nvSpPr>
          <p:cNvPr id="7" name="Freeform 7"/>
          <p:cNvSpPr/>
          <p:nvPr/>
        </p:nvSpPr>
        <p:spPr>
          <a:xfrm>
            <a:off x="376239" y="1560267"/>
            <a:ext cx="1182227" cy="449246"/>
          </a:xfrm>
          <a:custGeom>
            <a:avLst/>
            <a:gdLst/>
            <a:ahLst/>
            <a:cxnLst/>
            <a:rect l="l" t="t" r="r" b="b"/>
            <a:pathLst>
              <a:path w="1182227" h="449246">
                <a:moveTo>
                  <a:pt x="0" y="0"/>
                </a:moveTo>
                <a:lnTo>
                  <a:pt x="1182227" y="0"/>
                </a:lnTo>
                <a:lnTo>
                  <a:pt x="1182227" y="449246"/>
                </a:lnTo>
                <a:lnTo>
                  <a:pt x="0" y="449246"/>
                </a:lnTo>
                <a:lnTo>
                  <a:pt x="0" y="0"/>
                </a:lnTo>
                <a:close/>
              </a:path>
            </a:pathLst>
          </a:custGeom>
          <a:blipFill>
            <a:blip r:embed="rId5"/>
            <a:stretch>
              <a:fillRect/>
            </a:stretch>
          </a:blipFill>
        </p:spPr>
        <p:txBody>
          <a:bodyPr/>
          <a:lstStyle/>
          <a:p>
            <a:endParaRPr lang="en-GB"/>
          </a:p>
        </p:txBody>
      </p:sp>
      <p:sp>
        <p:nvSpPr>
          <p:cNvPr id="8" name="Freeform 8"/>
          <p:cNvSpPr/>
          <p:nvPr/>
        </p:nvSpPr>
        <p:spPr>
          <a:xfrm>
            <a:off x="467771" y="5302760"/>
            <a:ext cx="1172342" cy="423509"/>
          </a:xfrm>
          <a:custGeom>
            <a:avLst/>
            <a:gdLst/>
            <a:ahLst/>
            <a:cxnLst/>
            <a:rect l="l" t="t" r="r" b="b"/>
            <a:pathLst>
              <a:path w="1172342" h="423509">
                <a:moveTo>
                  <a:pt x="0" y="0"/>
                </a:moveTo>
                <a:lnTo>
                  <a:pt x="1172342" y="0"/>
                </a:lnTo>
                <a:lnTo>
                  <a:pt x="1172342" y="423509"/>
                </a:lnTo>
                <a:lnTo>
                  <a:pt x="0" y="423509"/>
                </a:lnTo>
                <a:lnTo>
                  <a:pt x="0" y="0"/>
                </a:lnTo>
                <a:close/>
              </a:path>
            </a:pathLst>
          </a:custGeom>
          <a:blipFill>
            <a:blip r:embed="rId6"/>
            <a:stretch>
              <a:fillRect/>
            </a:stretch>
          </a:blipFill>
        </p:spPr>
        <p:txBody>
          <a:bodyPr/>
          <a:lstStyle/>
          <a:p>
            <a:endParaRPr lang="en-GB"/>
          </a:p>
        </p:txBody>
      </p:sp>
      <p:sp>
        <p:nvSpPr>
          <p:cNvPr id="9" name="Freeform 9"/>
          <p:cNvSpPr/>
          <p:nvPr/>
        </p:nvSpPr>
        <p:spPr>
          <a:xfrm>
            <a:off x="389120" y="6784707"/>
            <a:ext cx="1325456" cy="357363"/>
          </a:xfrm>
          <a:custGeom>
            <a:avLst/>
            <a:gdLst/>
            <a:ahLst/>
            <a:cxnLst/>
            <a:rect l="l" t="t" r="r" b="b"/>
            <a:pathLst>
              <a:path w="1325456" h="357363">
                <a:moveTo>
                  <a:pt x="0" y="0"/>
                </a:moveTo>
                <a:lnTo>
                  <a:pt x="1325456" y="0"/>
                </a:lnTo>
                <a:lnTo>
                  <a:pt x="1325456" y="357362"/>
                </a:lnTo>
                <a:lnTo>
                  <a:pt x="0" y="357362"/>
                </a:lnTo>
                <a:lnTo>
                  <a:pt x="0" y="0"/>
                </a:lnTo>
                <a:close/>
              </a:path>
            </a:pathLst>
          </a:custGeom>
          <a:blipFill>
            <a:blip r:embed="rId7"/>
            <a:stretch>
              <a:fillRect/>
            </a:stretch>
          </a:blipFill>
        </p:spPr>
        <p:txBody>
          <a:bodyPr/>
          <a:lstStyle/>
          <a:p>
            <a:endParaRPr lang="en-GB"/>
          </a:p>
        </p:txBody>
      </p:sp>
      <p:sp>
        <p:nvSpPr>
          <p:cNvPr id="10" name="Freeform 10"/>
          <p:cNvSpPr/>
          <p:nvPr/>
        </p:nvSpPr>
        <p:spPr>
          <a:xfrm>
            <a:off x="389120" y="7256369"/>
            <a:ext cx="1203725" cy="712732"/>
          </a:xfrm>
          <a:custGeom>
            <a:avLst/>
            <a:gdLst/>
            <a:ahLst/>
            <a:cxnLst/>
            <a:rect l="l" t="t" r="r" b="b"/>
            <a:pathLst>
              <a:path w="1203725" h="712732">
                <a:moveTo>
                  <a:pt x="0" y="0"/>
                </a:moveTo>
                <a:lnTo>
                  <a:pt x="1203725" y="0"/>
                </a:lnTo>
                <a:lnTo>
                  <a:pt x="1203725" y="712732"/>
                </a:lnTo>
                <a:lnTo>
                  <a:pt x="0" y="712732"/>
                </a:lnTo>
                <a:lnTo>
                  <a:pt x="0" y="0"/>
                </a:lnTo>
                <a:close/>
              </a:path>
            </a:pathLst>
          </a:custGeom>
          <a:blipFill>
            <a:blip r:embed="rId8"/>
            <a:stretch>
              <a:fillRect/>
            </a:stretch>
          </a:blipFill>
        </p:spPr>
        <p:txBody>
          <a:bodyPr/>
          <a:lstStyle/>
          <a:p>
            <a:endParaRPr lang="en-GB"/>
          </a:p>
        </p:txBody>
      </p:sp>
      <p:sp>
        <p:nvSpPr>
          <p:cNvPr id="11" name="Freeform 11"/>
          <p:cNvSpPr/>
          <p:nvPr/>
        </p:nvSpPr>
        <p:spPr>
          <a:xfrm>
            <a:off x="1853192" y="7312743"/>
            <a:ext cx="1209717" cy="681840"/>
          </a:xfrm>
          <a:custGeom>
            <a:avLst/>
            <a:gdLst/>
            <a:ahLst/>
            <a:cxnLst/>
            <a:rect l="l" t="t" r="r" b="b"/>
            <a:pathLst>
              <a:path w="1209717" h="681840">
                <a:moveTo>
                  <a:pt x="0" y="0"/>
                </a:moveTo>
                <a:lnTo>
                  <a:pt x="1209716" y="0"/>
                </a:lnTo>
                <a:lnTo>
                  <a:pt x="1209716" y="681840"/>
                </a:lnTo>
                <a:lnTo>
                  <a:pt x="0" y="681840"/>
                </a:lnTo>
                <a:lnTo>
                  <a:pt x="0" y="0"/>
                </a:lnTo>
                <a:close/>
              </a:path>
            </a:pathLst>
          </a:custGeom>
          <a:blipFill>
            <a:blip r:embed="rId9"/>
            <a:stretch>
              <a:fillRect/>
            </a:stretch>
          </a:blipFill>
        </p:spPr>
        <p:txBody>
          <a:bodyPr/>
          <a:lstStyle/>
          <a:p>
            <a:endParaRPr lang="en-GB"/>
          </a:p>
        </p:txBody>
      </p:sp>
      <p:sp>
        <p:nvSpPr>
          <p:cNvPr id="12" name="Freeform 12"/>
          <p:cNvSpPr/>
          <p:nvPr/>
        </p:nvSpPr>
        <p:spPr>
          <a:xfrm>
            <a:off x="2092896" y="6232597"/>
            <a:ext cx="1209717" cy="185994"/>
          </a:xfrm>
          <a:custGeom>
            <a:avLst/>
            <a:gdLst/>
            <a:ahLst/>
            <a:cxnLst/>
            <a:rect l="l" t="t" r="r" b="b"/>
            <a:pathLst>
              <a:path w="1209717" h="185994">
                <a:moveTo>
                  <a:pt x="0" y="0"/>
                </a:moveTo>
                <a:lnTo>
                  <a:pt x="1209716" y="0"/>
                </a:lnTo>
                <a:lnTo>
                  <a:pt x="1209716" y="185994"/>
                </a:lnTo>
                <a:lnTo>
                  <a:pt x="0" y="185994"/>
                </a:lnTo>
                <a:lnTo>
                  <a:pt x="0" y="0"/>
                </a:lnTo>
                <a:close/>
              </a:path>
            </a:pathLst>
          </a:custGeom>
          <a:blipFill>
            <a:blip r:embed="rId10"/>
            <a:stretch>
              <a:fillRect/>
            </a:stretch>
          </a:blipFill>
        </p:spPr>
        <p:txBody>
          <a:bodyPr/>
          <a:lstStyle/>
          <a:p>
            <a:endParaRPr lang="en-GB"/>
          </a:p>
        </p:txBody>
      </p:sp>
      <p:sp>
        <p:nvSpPr>
          <p:cNvPr id="13" name="Freeform 13"/>
          <p:cNvSpPr/>
          <p:nvPr/>
        </p:nvSpPr>
        <p:spPr>
          <a:xfrm>
            <a:off x="528152" y="441971"/>
            <a:ext cx="732496" cy="227188"/>
          </a:xfrm>
          <a:custGeom>
            <a:avLst/>
            <a:gdLst/>
            <a:ahLst/>
            <a:cxnLst/>
            <a:rect l="l" t="t" r="r" b="b"/>
            <a:pathLst>
              <a:path w="732496" h="227188">
                <a:moveTo>
                  <a:pt x="0" y="0"/>
                </a:moveTo>
                <a:lnTo>
                  <a:pt x="732496" y="0"/>
                </a:lnTo>
                <a:lnTo>
                  <a:pt x="732496" y="227188"/>
                </a:lnTo>
                <a:lnTo>
                  <a:pt x="0" y="227188"/>
                </a:lnTo>
                <a:lnTo>
                  <a:pt x="0" y="0"/>
                </a:lnTo>
                <a:close/>
              </a:path>
            </a:pathLst>
          </a:custGeom>
          <a:blipFill>
            <a:blip r:embed="rId11"/>
            <a:stretch>
              <a:fillRect/>
            </a:stretch>
          </a:blipFill>
        </p:spPr>
        <p:txBody>
          <a:bodyPr/>
          <a:lstStyle/>
          <a:p>
            <a:endParaRPr lang="en-GB"/>
          </a:p>
        </p:txBody>
      </p:sp>
      <p:sp>
        <p:nvSpPr>
          <p:cNvPr id="14" name="Freeform 14"/>
          <p:cNvSpPr/>
          <p:nvPr/>
        </p:nvSpPr>
        <p:spPr>
          <a:xfrm>
            <a:off x="2086587" y="5430200"/>
            <a:ext cx="1056340" cy="532992"/>
          </a:xfrm>
          <a:custGeom>
            <a:avLst/>
            <a:gdLst/>
            <a:ahLst/>
            <a:cxnLst/>
            <a:rect l="l" t="t" r="r" b="b"/>
            <a:pathLst>
              <a:path w="1056340" h="532992">
                <a:moveTo>
                  <a:pt x="0" y="0"/>
                </a:moveTo>
                <a:lnTo>
                  <a:pt x="1056340" y="0"/>
                </a:lnTo>
                <a:lnTo>
                  <a:pt x="1056340" y="532992"/>
                </a:lnTo>
                <a:lnTo>
                  <a:pt x="0" y="532992"/>
                </a:lnTo>
                <a:lnTo>
                  <a:pt x="0" y="0"/>
                </a:lnTo>
                <a:close/>
              </a:path>
            </a:pathLst>
          </a:custGeom>
          <a:blipFill>
            <a:blip r:embed="rId12"/>
            <a:stretch>
              <a:fillRect t="-37328" b="-8706"/>
            </a:stretch>
          </a:blipFill>
        </p:spPr>
        <p:txBody>
          <a:bodyPr/>
          <a:lstStyle/>
          <a:p>
            <a:endParaRPr lang="en-GB"/>
          </a:p>
        </p:txBody>
      </p:sp>
      <p:sp>
        <p:nvSpPr>
          <p:cNvPr id="15" name="Freeform 15"/>
          <p:cNvSpPr/>
          <p:nvPr/>
        </p:nvSpPr>
        <p:spPr>
          <a:xfrm>
            <a:off x="1794048" y="239030"/>
            <a:ext cx="1283748" cy="495203"/>
          </a:xfrm>
          <a:custGeom>
            <a:avLst/>
            <a:gdLst/>
            <a:ahLst/>
            <a:cxnLst/>
            <a:rect l="l" t="t" r="r" b="b"/>
            <a:pathLst>
              <a:path w="1283748" h="495203">
                <a:moveTo>
                  <a:pt x="0" y="0"/>
                </a:moveTo>
                <a:lnTo>
                  <a:pt x="1283748" y="0"/>
                </a:lnTo>
                <a:lnTo>
                  <a:pt x="1283748" y="495202"/>
                </a:lnTo>
                <a:lnTo>
                  <a:pt x="0" y="495202"/>
                </a:lnTo>
                <a:lnTo>
                  <a:pt x="0" y="0"/>
                </a:lnTo>
                <a:close/>
              </a:path>
            </a:pathLst>
          </a:custGeom>
          <a:blipFill>
            <a:blip r:embed="rId13"/>
            <a:stretch>
              <a:fillRect t="-37921" b="-53094"/>
            </a:stretch>
          </a:blipFill>
        </p:spPr>
        <p:txBody>
          <a:bodyPr/>
          <a:lstStyle/>
          <a:p>
            <a:endParaRPr lang="en-GB"/>
          </a:p>
        </p:txBody>
      </p:sp>
      <p:sp>
        <p:nvSpPr>
          <p:cNvPr id="16" name="Freeform 16"/>
          <p:cNvSpPr/>
          <p:nvPr/>
        </p:nvSpPr>
        <p:spPr>
          <a:xfrm>
            <a:off x="1853192" y="3956476"/>
            <a:ext cx="1557784" cy="308936"/>
          </a:xfrm>
          <a:custGeom>
            <a:avLst/>
            <a:gdLst/>
            <a:ahLst/>
            <a:cxnLst/>
            <a:rect l="l" t="t" r="r" b="b"/>
            <a:pathLst>
              <a:path w="1557784" h="308936">
                <a:moveTo>
                  <a:pt x="0" y="0"/>
                </a:moveTo>
                <a:lnTo>
                  <a:pt x="1557784" y="0"/>
                </a:lnTo>
                <a:lnTo>
                  <a:pt x="1557784" y="308936"/>
                </a:lnTo>
                <a:lnTo>
                  <a:pt x="0" y="308936"/>
                </a:lnTo>
                <a:lnTo>
                  <a:pt x="0" y="0"/>
                </a:lnTo>
                <a:close/>
              </a:path>
            </a:pathLst>
          </a:custGeom>
          <a:blipFill>
            <a:blip r:embed="rId14"/>
            <a:stretch>
              <a:fillRect t="-126819" b="-144726"/>
            </a:stretch>
          </a:blipFill>
        </p:spPr>
        <p:txBody>
          <a:bodyPr/>
          <a:lstStyle/>
          <a:p>
            <a:endParaRPr lang="en-GB"/>
          </a:p>
        </p:txBody>
      </p:sp>
      <p:sp>
        <p:nvSpPr>
          <p:cNvPr id="17" name="Freeform 17"/>
          <p:cNvSpPr/>
          <p:nvPr/>
        </p:nvSpPr>
        <p:spPr>
          <a:xfrm>
            <a:off x="1810182" y="1021570"/>
            <a:ext cx="1251481" cy="385795"/>
          </a:xfrm>
          <a:custGeom>
            <a:avLst/>
            <a:gdLst/>
            <a:ahLst/>
            <a:cxnLst/>
            <a:rect l="l" t="t" r="r" b="b"/>
            <a:pathLst>
              <a:path w="1251481" h="385795">
                <a:moveTo>
                  <a:pt x="0" y="0"/>
                </a:moveTo>
                <a:lnTo>
                  <a:pt x="1251481" y="0"/>
                </a:lnTo>
                <a:lnTo>
                  <a:pt x="1251481" y="385794"/>
                </a:lnTo>
                <a:lnTo>
                  <a:pt x="0" y="385794"/>
                </a:lnTo>
                <a:lnTo>
                  <a:pt x="0" y="0"/>
                </a:lnTo>
                <a:close/>
              </a:path>
            </a:pathLst>
          </a:custGeom>
          <a:blipFill>
            <a:blip r:embed="rId15"/>
            <a:stretch>
              <a:fillRect/>
            </a:stretch>
          </a:blipFill>
        </p:spPr>
        <p:txBody>
          <a:bodyPr/>
          <a:lstStyle/>
          <a:p>
            <a:endParaRPr lang="en-GB"/>
          </a:p>
        </p:txBody>
      </p:sp>
      <p:sp>
        <p:nvSpPr>
          <p:cNvPr id="18" name="Freeform 18"/>
          <p:cNvSpPr/>
          <p:nvPr/>
        </p:nvSpPr>
        <p:spPr>
          <a:xfrm>
            <a:off x="3530252" y="8334571"/>
            <a:ext cx="847051" cy="624143"/>
          </a:xfrm>
          <a:custGeom>
            <a:avLst/>
            <a:gdLst/>
            <a:ahLst/>
            <a:cxnLst/>
            <a:rect l="l" t="t" r="r" b="b"/>
            <a:pathLst>
              <a:path w="847051" h="624143">
                <a:moveTo>
                  <a:pt x="0" y="0"/>
                </a:moveTo>
                <a:lnTo>
                  <a:pt x="847052" y="0"/>
                </a:lnTo>
                <a:lnTo>
                  <a:pt x="847052" y="624143"/>
                </a:lnTo>
                <a:lnTo>
                  <a:pt x="0" y="624143"/>
                </a:lnTo>
                <a:lnTo>
                  <a:pt x="0" y="0"/>
                </a:lnTo>
                <a:close/>
              </a:path>
            </a:pathLst>
          </a:custGeom>
          <a:blipFill>
            <a:blip r:embed="rId16"/>
            <a:stretch>
              <a:fillRect/>
            </a:stretch>
          </a:blipFill>
        </p:spPr>
        <p:txBody>
          <a:bodyPr/>
          <a:lstStyle/>
          <a:p>
            <a:endParaRPr lang="en-GB"/>
          </a:p>
        </p:txBody>
      </p:sp>
      <p:sp>
        <p:nvSpPr>
          <p:cNvPr id="19" name="Freeform 19"/>
          <p:cNvSpPr/>
          <p:nvPr/>
        </p:nvSpPr>
        <p:spPr>
          <a:xfrm>
            <a:off x="1943852" y="4412915"/>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17"/>
            <a:stretch>
              <a:fillRect/>
            </a:stretch>
          </a:blipFill>
        </p:spPr>
        <p:txBody>
          <a:bodyPr/>
          <a:lstStyle/>
          <a:p>
            <a:endParaRPr lang="en-GB"/>
          </a:p>
        </p:txBody>
      </p:sp>
      <p:sp>
        <p:nvSpPr>
          <p:cNvPr id="20" name="Freeform 20"/>
          <p:cNvSpPr/>
          <p:nvPr/>
        </p:nvSpPr>
        <p:spPr>
          <a:xfrm>
            <a:off x="7863448" y="7434608"/>
            <a:ext cx="728167" cy="488703"/>
          </a:xfrm>
          <a:custGeom>
            <a:avLst/>
            <a:gdLst/>
            <a:ahLst/>
            <a:cxnLst/>
            <a:rect l="l" t="t" r="r" b="b"/>
            <a:pathLst>
              <a:path w="728167" h="488703">
                <a:moveTo>
                  <a:pt x="0" y="0"/>
                </a:moveTo>
                <a:lnTo>
                  <a:pt x="728167" y="0"/>
                </a:lnTo>
                <a:lnTo>
                  <a:pt x="728167" y="488703"/>
                </a:lnTo>
                <a:lnTo>
                  <a:pt x="0" y="488703"/>
                </a:lnTo>
                <a:lnTo>
                  <a:pt x="0" y="0"/>
                </a:lnTo>
                <a:close/>
              </a:path>
            </a:pathLst>
          </a:custGeom>
          <a:blipFill>
            <a:blip r:embed="rId18"/>
            <a:stretch>
              <a:fillRect t="-4894" b="-4894"/>
            </a:stretch>
          </a:blipFill>
        </p:spPr>
        <p:txBody>
          <a:bodyPr/>
          <a:lstStyle/>
          <a:p>
            <a:endParaRPr lang="en-GB"/>
          </a:p>
        </p:txBody>
      </p:sp>
      <p:sp>
        <p:nvSpPr>
          <p:cNvPr id="21" name="Freeform 21"/>
          <p:cNvSpPr/>
          <p:nvPr/>
        </p:nvSpPr>
        <p:spPr>
          <a:xfrm>
            <a:off x="2149196" y="3136239"/>
            <a:ext cx="664773" cy="398864"/>
          </a:xfrm>
          <a:custGeom>
            <a:avLst/>
            <a:gdLst/>
            <a:ahLst/>
            <a:cxnLst/>
            <a:rect l="l" t="t" r="r" b="b"/>
            <a:pathLst>
              <a:path w="664773" h="398864">
                <a:moveTo>
                  <a:pt x="0" y="0"/>
                </a:moveTo>
                <a:lnTo>
                  <a:pt x="664774" y="0"/>
                </a:lnTo>
                <a:lnTo>
                  <a:pt x="664774" y="398864"/>
                </a:lnTo>
                <a:lnTo>
                  <a:pt x="0" y="398864"/>
                </a:lnTo>
                <a:lnTo>
                  <a:pt x="0" y="0"/>
                </a:lnTo>
                <a:close/>
              </a:path>
            </a:pathLst>
          </a:custGeom>
          <a:blipFill>
            <a:blip r:embed="rId19"/>
            <a:stretch>
              <a:fillRect/>
            </a:stretch>
          </a:blipFill>
        </p:spPr>
        <p:txBody>
          <a:bodyPr/>
          <a:lstStyle/>
          <a:p>
            <a:endParaRPr lang="en-GB"/>
          </a:p>
        </p:txBody>
      </p:sp>
      <p:sp>
        <p:nvSpPr>
          <p:cNvPr id="22" name="Freeform 22"/>
          <p:cNvSpPr/>
          <p:nvPr/>
        </p:nvSpPr>
        <p:spPr>
          <a:xfrm>
            <a:off x="356096" y="3065233"/>
            <a:ext cx="1391503" cy="332063"/>
          </a:xfrm>
          <a:custGeom>
            <a:avLst/>
            <a:gdLst/>
            <a:ahLst/>
            <a:cxnLst/>
            <a:rect l="l" t="t" r="r" b="b"/>
            <a:pathLst>
              <a:path w="1391503" h="332063">
                <a:moveTo>
                  <a:pt x="0" y="0"/>
                </a:moveTo>
                <a:lnTo>
                  <a:pt x="1391503" y="0"/>
                </a:lnTo>
                <a:lnTo>
                  <a:pt x="1391503" y="332063"/>
                </a:lnTo>
                <a:lnTo>
                  <a:pt x="0" y="332063"/>
                </a:lnTo>
                <a:lnTo>
                  <a:pt x="0" y="0"/>
                </a:lnTo>
                <a:close/>
              </a:path>
            </a:pathLst>
          </a:custGeom>
          <a:blipFill>
            <a:blip r:embed="rId20"/>
            <a:stretch>
              <a:fillRect l="-12042" t="-78662" r="-12210" b="-81676"/>
            </a:stretch>
          </a:blipFill>
        </p:spPr>
        <p:txBody>
          <a:bodyPr/>
          <a:lstStyle/>
          <a:p>
            <a:endParaRPr lang="en-GB"/>
          </a:p>
        </p:txBody>
      </p:sp>
      <p:sp>
        <p:nvSpPr>
          <p:cNvPr id="23" name="Freeform 23"/>
          <p:cNvSpPr/>
          <p:nvPr/>
        </p:nvSpPr>
        <p:spPr>
          <a:xfrm>
            <a:off x="14858740" y="8471488"/>
            <a:ext cx="799988" cy="270648"/>
          </a:xfrm>
          <a:custGeom>
            <a:avLst/>
            <a:gdLst/>
            <a:ahLst/>
            <a:cxnLst/>
            <a:rect l="l" t="t" r="r" b="b"/>
            <a:pathLst>
              <a:path w="799988" h="270648">
                <a:moveTo>
                  <a:pt x="0" y="0"/>
                </a:moveTo>
                <a:lnTo>
                  <a:pt x="799987" y="0"/>
                </a:lnTo>
                <a:lnTo>
                  <a:pt x="799987" y="270648"/>
                </a:lnTo>
                <a:lnTo>
                  <a:pt x="0" y="270648"/>
                </a:lnTo>
                <a:lnTo>
                  <a:pt x="0" y="0"/>
                </a:lnTo>
                <a:close/>
              </a:path>
            </a:pathLst>
          </a:custGeom>
          <a:blipFill>
            <a:blip r:embed="rId21"/>
            <a:stretch>
              <a:fillRect t="-61485" b="-56312"/>
            </a:stretch>
          </a:blipFill>
        </p:spPr>
        <p:txBody>
          <a:bodyPr/>
          <a:lstStyle/>
          <a:p>
            <a:endParaRPr lang="en-GB"/>
          </a:p>
        </p:txBody>
      </p:sp>
      <p:sp>
        <p:nvSpPr>
          <p:cNvPr id="24" name="Freeform 24"/>
          <p:cNvSpPr/>
          <p:nvPr/>
        </p:nvSpPr>
        <p:spPr>
          <a:xfrm>
            <a:off x="4846006" y="7684284"/>
            <a:ext cx="858315" cy="429158"/>
          </a:xfrm>
          <a:custGeom>
            <a:avLst/>
            <a:gdLst/>
            <a:ahLst/>
            <a:cxnLst/>
            <a:rect l="l" t="t" r="r" b="b"/>
            <a:pathLst>
              <a:path w="858315" h="429158">
                <a:moveTo>
                  <a:pt x="0" y="0"/>
                </a:moveTo>
                <a:lnTo>
                  <a:pt x="858315" y="0"/>
                </a:lnTo>
                <a:lnTo>
                  <a:pt x="858315" y="429158"/>
                </a:lnTo>
                <a:lnTo>
                  <a:pt x="0" y="429158"/>
                </a:lnTo>
                <a:lnTo>
                  <a:pt x="0" y="0"/>
                </a:lnTo>
                <a:close/>
              </a:path>
            </a:pathLst>
          </a:custGeom>
          <a:blipFill>
            <a:blip r:embed="rId22"/>
            <a:stretch>
              <a:fillRect/>
            </a:stretch>
          </a:blipFill>
        </p:spPr>
        <p:txBody>
          <a:bodyPr/>
          <a:lstStyle/>
          <a:p>
            <a:endParaRPr lang="en-GB"/>
          </a:p>
        </p:txBody>
      </p:sp>
      <p:sp>
        <p:nvSpPr>
          <p:cNvPr id="25" name="Freeform 25"/>
          <p:cNvSpPr/>
          <p:nvPr/>
        </p:nvSpPr>
        <p:spPr>
          <a:xfrm>
            <a:off x="4977636" y="4661644"/>
            <a:ext cx="1046919" cy="283104"/>
          </a:xfrm>
          <a:custGeom>
            <a:avLst/>
            <a:gdLst/>
            <a:ahLst/>
            <a:cxnLst/>
            <a:rect l="l" t="t" r="r" b="b"/>
            <a:pathLst>
              <a:path w="1046919" h="283104">
                <a:moveTo>
                  <a:pt x="0" y="0"/>
                </a:moveTo>
                <a:lnTo>
                  <a:pt x="1046919" y="0"/>
                </a:lnTo>
                <a:lnTo>
                  <a:pt x="1046919" y="283104"/>
                </a:lnTo>
                <a:lnTo>
                  <a:pt x="0" y="283104"/>
                </a:lnTo>
                <a:lnTo>
                  <a:pt x="0" y="0"/>
                </a:lnTo>
                <a:close/>
              </a:path>
            </a:pathLst>
          </a:custGeom>
          <a:blipFill>
            <a:blip r:embed="rId23"/>
            <a:stretch>
              <a:fillRect/>
            </a:stretch>
          </a:blipFill>
        </p:spPr>
        <p:txBody>
          <a:bodyPr/>
          <a:lstStyle/>
          <a:p>
            <a:endParaRPr lang="en-GB"/>
          </a:p>
        </p:txBody>
      </p:sp>
      <p:sp>
        <p:nvSpPr>
          <p:cNvPr id="26" name="Freeform 26"/>
          <p:cNvSpPr/>
          <p:nvPr/>
        </p:nvSpPr>
        <p:spPr>
          <a:xfrm>
            <a:off x="2009899" y="2342546"/>
            <a:ext cx="1130893" cy="405506"/>
          </a:xfrm>
          <a:custGeom>
            <a:avLst/>
            <a:gdLst/>
            <a:ahLst/>
            <a:cxnLst/>
            <a:rect l="l" t="t" r="r" b="b"/>
            <a:pathLst>
              <a:path w="1130893" h="405506">
                <a:moveTo>
                  <a:pt x="0" y="0"/>
                </a:moveTo>
                <a:lnTo>
                  <a:pt x="1130893" y="0"/>
                </a:lnTo>
                <a:lnTo>
                  <a:pt x="1130893" y="405506"/>
                </a:lnTo>
                <a:lnTo>
                  <a:pt x="0" y="405506"/>
                </a:lnTo>
                <a:lnTo>
                  <a:pt x="0" y="0"/>
                </a:lnTo>
                <a:close/>
              </a:path>
            </a:pathLst>
          </a:custGeom>
          <a:blipFill>
            <a:blip r:embed="rId24"/>
            <a:stretch>
              <a:fillRect/>
            </a:stretch>
          </a:blipFill>
        </p:spPr>
        <p:txBody>
          <a:bodyPr/>
          <a:lstStyle/>
          <a:p>
            <a:endParaRPr lang="en-GB"/>
          </a:p>
        </p:txBody>
      </p:sp>
      <p:sp>
        <p:nvSpPr>
          <p:cNvPr id="27" name="Freeform 27"/>
          <p:cNvSpPr/>
          <p:nvPr/>
        </p:nvSpPr>
        <p:spPr>
          <a:xfrm>
            <a:off x="13063703" y="8416037"/>
            <a:ext cx="1318522" cy="208766"/>
          </a:xfrm>
          <a:custGeom>
            <a:avLst/>
            <a:gdLst/>
            <a:ahLst/>
            <a:cxnLst/>
            <a:rect l="l" t="t" r="r" b="b"/>
            <a:pathLst>
              <a:path w="1318522" h="208766">
                <a:moveTo>
                  <a:pt x="0" y="0"/>
                </a:moveTo>
                <a:lnTo>
                  <a:pt x="1318522" y="0"/>
                </a:lnTo>
                <a:lnTo>
                  <a:pt x="1318522" y="208766"/>
                </a:lnTo>
                <a:lnTo>
                  <a:pt x="0" y="208766"/>
                </a:lnTo>
                <a:lnTo>
                  <a:pt x="0" y="0"/>
                </a:lnTo>
                <a:close/>
              </a:path>
            </a:pathLst>
          </a:custGeom>
          <a:blipFill>
            <a:blip r:embed="rId25"/>
            <a:stretch>
              <a:fillRect/>
            </a:stretch>
          </a:blipFill>
        </p:spPr>
        <p:txBody>
          <a:bodyPr/>
          <a:lstStyle/>
          <a:p>
            <a:endParaRPr lang="en-GB"/>
          </a:p>
        </p:txBody>
      </p:sp>
      <p:sp>
        <p:nvSpPr>
          <p:cNvPr id="28" name="Freeform 28"/>
          <p:cNvSpPr/>
          <p:nvPr/>
        </p:nvSpPr>
        <p:spPr>
          <a:xfrm>
            <a:off x="480786" y="853242"/>
            <a:ext cx="1077680" cy="592724"/>
          </a:xfrm>
          <a:custGeom>
            <a:avLst/>
            <a:gdLst/>
            <a:ahLst/>
            <a:cxnLst/>
            <a:rect l="l" t="t" r="r" b="b"/>
            <a:pathLst>
              <a:path w="1077680" h="592724">
                <a:moveTo>
                  <a:pt x="0" y="0"/>
                </a:moveTo>
                <a:lnTo>
                  <a:pt x="1077680" y="0"/>
                </a:lnTo>
                <a:lnTo>
                  <a:pt x="1077680" y="592725"/>
                </a:lnTo>
                <a:lnTo>
                  <a:pt x="0" y="592725"/>
                </a:lnTo>
                <a:lnTo>
                  <a:pt x="0" y="0"/>
                </a:lnTo>
                <a:close/>
              </a:path>
            </a:pathLst>
          </a:custGeom>
          <a:blipFill>
            <a:blip r:embed="rId26"/>
            <a:stretch>
              <a:fillRect/>
            </a:stretch>
          </a:blipFill>
        </p:spPr>
        <p:txBody>
          <a:bodyPr/>
          <a:lstStyle/>
          <a:p>
            <a:endParaRPr lang="en-GB"/>
          </a:p>
        </p:txBody>
      </p:sp>
      <p:sp>
        <p:nvSpPr>
          <p:cNvPr id="29" name="Freeform 29"/>
          <p:cNvSpPr/>
          <p:nvPr/>
        </p:nvSpPr>
        <p:spPr>
          <a:xfrm>
            <a:off x="2092896" y="6687997"/>
            <a:ext cx="686053" cy="624746"/>
          </a:xfrm>
          <a:custGeom>
            <a:avLst/>
            <a:gdLst/>
            <a:ahLst/>
            <a:cxnLst/>
            <a:rect l="l" t="t" r="r" b="b"/>
            <a:pathLst>
              <a:path w="686053" h="624746">
                <a:moveTo>
                  <a:pt x="0" y="0"/>
                </a:moveTo>
                <a:lnTo>
                  <a:pt x="686053" y="0"/>
                </a:lnTo>
                <a:lnTo>
                  <a:pt x="686053" y="624746"/>
                </a:lnTo>
                <a:lnTo>
                  <a:pt x="0" y="624746"/>
                </a:lnTo>
                <a:lnTo>
                  <a:pt x="0" y="0"/>
                </a:lnTo>
                <a:close/>
              </a:path>
            </a:pathLst>
          </a:custGeom>
          <a:blipFill>
            <a:blip r:embed="rId27"/>
            <a:stretch>
              <a:fillRect/>
            </a:stretch>
          </a:blipFill>
        </p:spPr>
        <p:txBody>
          <a:bodyPr/>
          <a:lstStyle/>
          <a:p>
            <a:endParaRPr lang="en-GB"/>
          </a:p>
        </p:txBody>
      </p:sp>
      <p:sp>
        <p:nvSpPr>
          <p:cNvPr id="30" name="Freeform 30"/>
          <p:cNvSpPr/>
          <p:nvPr/>
        </p:nvSpPr>
        <p:spPr>
          <a:xfrm>
            <a:off x="1892818" y="1595245"/>
            <a:ext cx="1086209" cy="404225"/>
          </a:xfrm>
          <a:custGeom>
            <a:avLst/>
            <a:gdLst/>
            <a:ahLst/>
            <a:cxnLst/>
            <a:rect l="l" t="t" r="r" b="b"/>
            <a:pathLst>
              <a:path w="1086209" h="404225">
                <a:moveTo>
                  <a:pt x="0" y="0"/>
                </a:moveTo>
                <a:lnTo>
                  <a:pt x="1086209" y="0"/>
                </a:lnTo>
                <a:lnTo>
                  <a:pt x="1086209" y="404225"/>
                </a:lnTo>
                <a:lnTo>
                  <a:pt x="0" y="404225"/>
                </a:lnTo>
                <a:lnTo>
                  <a:pt x="0" y="0"/>
                </a:lnTo>
                <a:close/>
              </a:path>
            </a:pathLst>
          </a:custGeom>
          <a:blipFill>
            <a:blip r:embed="rId28"/>
            <a:stretch>
              <a:fillRect/>
            </a:stretch>
          </a:blipFill>
        </p:spPr>
        <p:txBody>
          <a:bodyPr/>
          <a:lstStyle/>
          <a:p>
            <a:endParaRPr lang="en-GB"/>
          </a:p>
        </p:txBody>
      </p:sp>
      <p:sp>
        <p:nvSpPr>
          <p:cNvPr id="31" name="Freeform 31"/>
          <p:cNvSpPr/>
          <p:nvPr/>
        </p:nvSpPr>
        <p:spPr>
          <a:xfrm>
            <a:off x="13097099" y="6733538"/>
            <a:ext cx="1363622" cy="1004774"/>
          </a:xfrm>
          <a:custGeom>
            <a:avLst/>
            <a:gdLst/>
            <a:ahLst/>
            <a:cxnLst/>
            <a:rect l="l" t="t" r="r" b="b"/>
            <a:pathLst>
              <a:path w="1363622" h="1004774">
                <a:moveTo>
                  <a:pt x="0" y="0"/>
                </a:moveTo>
                <a:lnTo>
                  <a:pt x="1363621" y="0"/>
                </a:lnTo>
                <a:lnTo>
                  <a:pt x="1363621" y="1004774"/>
                </a:lnTo>
                <a:lnTo>
                  <a:pt x="0" y="1004774"/>
                </a:lnTo>
                <a:lnTo>
                  <a:pt x="0" y="0"/>
                </a:lnTo>
                <a:close/>
              </a:path>
            </a:pathLst>
          </a:custGeom>
          <a:blipFill>
            <a:blip r:embed="rId29"/>
            <a:stretch>
              <a:fillRect/>
            </a:stretch>
          </a:blipFill>
        </p:spPr>
        <p:txBody>
          <a:bodyPr/>
          <a:lstStyle/>
          <a:p>
            <a:endParaRPr lang="en-GB"/>
          </a:p>
        </p:txBody>
      </p:sp>
      <p:sp>
        <p:nvSpPr>
          <p:cNvPr id="32" name="Freeform 32"/>
          <p:cNvSpPr/>
          <p:nvPr/>
        </p:nvSpPr>
        <p:spPr>
          <a:xfrm>
            <a:off x="4806351" y="6117499"/>
            <a:ext cx="862037" cy="476871"/>
          </a:xfrm>
          <a:custGeom>
            <a:avLst/>
            <a:gdLst/>
            <a:ahLst/>
            <a:cxnLst/>
            <a:rect l="l" t="t" r="r" b="b"/>
            <a:pathLst>
              <a:path w="862037" h="476871">
                <a:moveTo>
                  <a:pt x="0" y="0"/>
                </a:moveTo>
                <a:lnTo>
                  <a:pt x="862037" y="0"/>
                </a:lnTo>
                <a:lnTo>
                  <a:pt x="862037" y="476872"/>
                </a:lnTo>
                <a:lnTo>
                  <a:pt x="0" y="476872"/>
                </a:lnTo>
                <a:lnTo>
                  <a:pt x="0" y="0"/>
                </a:lnTo>
                <a:close/>
              </a:path>
            </a:pathLst>
          </a:custGeom>
          <a:blipFill>
            <a:blip r:embed="rId30"/>
            <a:stretch>
              <a:fillRect/>
            </a:stretch>
          </a:blipFill>
        </p:spPr>
        <p:txBody>
          <a:bodyPr/>
          <a:lstStyle/>
          <a:p>
            <a:endParaRPr lang="en-GB"/>
          </a:p>
        </p:txBody>
      </p:sp>
      <p:sp>
        <p:nvSpPr>
          <p:cNvPr id="33" name="Freeform 33"/>
          <p:cNvSpPr/>
          <p:nvPr/>
        </p:nvSpPr>
        <p:spPr>
          <a:xfrm>
            <a:off x="3374741" y="6806470"/>
            <a:ext cx="1209717" cy="185994"/>
          </a:xfrm>
          <a:custGeom>
            <a:avLst/>
            <a:gdLst/>
            <a:ahLst/>
            <a:cxnLst/>
            <a:rect l="l" t="t" r="r" b="b"/>
            <a:pathLst>
              <a:path w="1209717" h="185994">
                <a:moveTo>
                  <a:pt x="0" y="0"/>
                </a:moveTo>
                <a:lnTo>
                  <a:pt x="1209716" y="0"/>
                </a:lnTo>
                <a:lnTo>
                  <a:pt x="1209716" y="185994"/>
                </a:lnTo>
                <a:lnTo>
                  <a:pt x="0" y="185994"/>
                </a:lnTo>
                <a:lnTo>
                  <a:pt x="0" y="0"/>
                </a:lnTo>
                <a:close/>
              </a:path>
            </a:pathLst>
          </a:custGeom>
          <a:blipFill>
            <a:blip r:embed="rId31"/>
            <a:stretch>
              <a:fillRect t="-29282" b="-29282"/>
            </a:stretch>
          </a:blipFill>
        </p:spPr>
        <p:txBody>
          <a:bodyPr/>
          <a:lstStyle/>
          <a:p>
            <a:endParaRPr lang="en-GB"/>
          </a:p>
        </p:txBody>
      </p:sp>
      <p:sp>
        <p:nvSpPr>
          <p:cNvPr id="34" name="Freeform 34"/>
          <p:cNvSpPr/>
          <p:nvPr/>
        </p:nvSpPr>
        <p:spPr>
          <a:xfrm>
            <a:off x="3559511" y="6006778"/>
            <a:ext cx="1056340" cy="532992"/>
          </a:xfrm>
          <a:custGeom>
            <a:avLst/>
            <a:gdLst/>
            <a:ahLst/>
            <a:cxnLst/>
            <a:rect l="l" t="t" r="r" b="b"/>
            <a:pathLst>
              <a:path w="1056340" h="532992">
                <a:moveTo>
                  <a:pt x="0" y="0"/>
                </a:moveTo>
                <a:lnTo>
                  <a:pt x="1056340" y="0"/>
                </a:lnTo>
                <a:lnTo>
                  <a:pt x="1056340" y="532992"/>
                </a:lnTo>
                <a:lnTo>
                  <a:pt x="0" y="532992"/>
                </a:lnTo>
                <a:lnTo>
                  <a:pt x="0" y="0"/>
                </a:lnTo>
                <a:close/>
              </a:path>
            </a:pathLst>
          </a:custGeom>
          <a:blipFill>
            <a:blip r:embed="rId32"/>
            <a:stretch>
              <a:fillRect l="-1441" r="-1441"/>
            </a:stretch>
          </a:blipFill>
        </p:spPr>
        <p:txBody>
          <a:bodyPr/>
          <a:lstStyle/>
          <a:p>
            <a:endParaRPr lang="en-GB"/>
          </a:p>
        </p:txBody>
      </p:sp>
      <p:sp>
        <p:nvSpPr>
          <p:cNvPr id="35" name="Freeform 35"/>
          <p:cNvSpPr/>
          <p:nvPr/>
        </p:nvSpPr>
        <p:spPr>
          <a:xfrm>
            <a:off x="3237713" y="319739"/>
            <a:ext cx="1283748" cy="495203"/>
          </a:xfrm>
          <a:custGeom>
            <a:avLst/>
            <a:gdLst/>
            <a:ahLst/>
            <a:cxnLst/>
            <a:rect l="l" t="t" r="r" b="b"/>
            <a:pathLst>
              <a:path w="1283748" h="495203">
                <a:moveTo>
                  <a:pt x="0" y="0"/>
                </a:moveTo>
                <a:lnTo>
                  <a:pt x="1283749" y="0"/>
                </a:lnTo>
                <a:lnTo>
                  <a:pt x="1283749" y="495202"/>
                </a:lnTo>
                <a:lnTo>
                  <a:pt x="0" y="495202"/>
                </a:lnTo>
                <a:lnTo>
                  <a:pt x="0" y="0"/>
                </a:lnTo>
                <a:close/>
              </a:path>
            </a:pathLst>
          </a:custGeom>
          <a:blipFill>
            <a:blip r:embed="rId33"/>
            <a:stretch>
              <a:fillRect t="-22010" b="-22010"/>
            </a:stretch>
          </a:blipFill>
        </p:spPr>
        <p:txBody>
          <a:bodyPr/>
          <a:lstStyle/>
          <a:p>
            <a:endParaRPr lang="en-GB"/>
          </a:p>
        </p:txBody>
      </p:sp>
      <p:sp>
        <p:nvSpPr>
          <p:cNvPr id="36" name="Freeform 36"/>
          <p:cNvSpPr/>
          <p:nvPr/>
        </p:nvSpPr>
        <p:spPr>
          <a:xfrm>
            <a:off x="3272526" y="4494732"/>
            <a:ext cx="1557784" cy="308936"/>
          </a:xfrm>
          <a:custGeom>
            <a:avLst/>
            <a:gdLst/>
            <a:ahLst/>
            <a:cxnLst/>
            <a:rect l="l" t="t" r="r" b="b"/>
            <a:pathLst>
              <a:path w="1557784" h="308936">
                <a:moveTo>
                  <a:pt x="0" y="0"/>
                </a:moveTo>
                <a:lnTo>
                  <a:pt x="1557784" y="0"/>
                </a:lnTo>
                <a:lnTo>
                  <a:pt x="1557784" y="308936"/>
                </a:lnTo>
                <a:lnTo>
                  <a:pt x="0" y="308936"/>
                </a:lnTo>
                <a:lnTo>
                  <a:pt x="0" y="0"/>
                </a:lnTo>
                <a:close/>
              </a:path>
            </a:pathLst>
          </a:custGeom>
          <a:blipFill>
            <a:blip r:embed="rId34"/>
            <a:stretch>
              <a:fillRect t="-76060" b="-76060"/>
            </a:stretch>
          </a:blipFill>
        </p:spPr>
        <p:txBody>
          <a:bodyPr/>
          <a:lstStyle/>
          <a:p>
            <a:endParaRPr lang="en-GB"/>
          </a:p>
        </p:txBody>
      </p:sp>
      <p:sp>
        <p:nvSpPr>
          <p:cNvPr id="37" name="Freeform 37"/>
          <p:cNvSpPr/>
          <p:nvPr/>
        </p:nvSpPr>
        <p:spPr>
          <a:xfrm>
            <a:off x="3302612" y="5114605"/>
            <a:ext cx="1435123" cy="538082"/>
          </a:xfrm>
          <a:custGeom>
            <a:avLst/>
            <a:gdLst/>
            <a:ahLst/>
            <a:cxnLst/>
            <a:rect l="l" t="t" r="r" b="b"/>
            <a:pathLst>
              <a:path w="1435123" h="538082">
                <a:moveTo>
                  <a:pt x="0" y="0"/>
                </a:moveTo>
                <a:lnTo>
                  <a:pt x="1435123" y="0"/>
                </a:lnTo>
                <a:lnTo>
                  <a:pt x="1435123" y="538081"/>
                </a:lnTo>
                <a:lnTo>
                  <a:pt x="0" y="538081"/>
                </a:lnTo>
                <a:lnTo>
                  <a:pt x="0" y="0"/>
                </a:lnTo>
                <a:close/>
              </a:path>
            </a:pathLst>
          </a:custGeom>
          <a:blipFill>
            <a:blip r:embed="rId35"/>
            <a:stretch>
              <a:fillRect l="-9627" r="-5442"/>
            </a:stretch>
          </a:blipFill>
        </p:spPr>
        <p:txBody>
          <a:bodyPr/>
          <a:lstStyle/>
          <a:p>
            <a:endParaRPr lang="en-GB"/>
          </a:p>
        </p:txBody>
      </p:sp>
      <p:sp>
        <p:nvSpPr>
          <p:cNvPr id="38" name="Freeform 38"/>
          <p:cNvSpPr/>
          <p:nvPr/>
        </p:nvSpPr>
        <p:spPr>
          <a:xfrm>
            <a:off x="3621391" y="3800884"/>
            <a:ext cx="664773" cy="398864"/>
          </a:xfrm>
          <a:custGeom>
            <a:avLst/>
            <a:gdLst/>
            <a:ahLst/>
            <a:cxnLst/>
            <a:rect l="l" t="t" r="r" b="b"/>
            <a:pathLst>
              <a:path w="664773" h="398864">
                <a:moveTo>
                  <a:pt x="0" y="0"/>
                </a:moveTo>
                <a:lnTo>
                  <a:pt x="664773" y="0"/>
                </a:lnTo>
                <a:lnTo>
                  <a:pt x="664773" y="398864"/>
                </a:lnTo>
                <a:lnTo>
                  <a:pt x="0" y="398864"/>
                </a:lnTo>
                <a:lnTo>
                  <a:pt x="0" y="0"/>
                </a:lnTo>
                <a:close/>
              </a:path>
            </a:pathLst>
          </a:custGeom>
          <a:blipFill>
            <a:blip r:embed="rId36"/>
            <a:stretch>
              <a:fillRect t="-10916" b="-10916"/>
            </a:stretch>
          </a:blipFill>
        </p:spPr>
        <p:txBody>
          <a:bodyPr/>
          <a:lstStyle/>
          <a:p>
            <a:endParaRPr lang="en-GB"/>
          </a:p>
        </p:txBody>
      </p:sp>
      <p:sp>
        <p:nvSpPr>
          <p:cNvPr id="39" name="Freeform 39"/>
          <p:cNvSpPr/>
          <p:nvPr/>
        </p:nvSpPr>
        <p:spPr>
          <a:xfrm>
            <a:off x="3489867" y="3028511"/>
            <a:ext cx="1130893" cy="405506"/>
          </a:xfrm>
          <a:custGeom>
            <a:avLst/>
            <a:gdLst/>
            <a:ahLst/>
            <a:cxnLst/>
            <a:rect l="l" t="t" r="r" b="b"/>
            <a:pathLst>
              <a:path w="1130893" h="405506">
                <a:moveTo>
                  <a:pt x="0" y="0"/>
                </a:moveTo>
                <a:lnTo>
                  <a:pt x="1130893" y="0"/>
                </a:lnTo>
                <a:lnTo>
                  <a:pt x="1130893" y="405506"/>
                </a:lnTo>
                <a:lnTo>
                  <a:pt x="0" y="405506"/>
                </a:lnTo>
                <a:lnTo>
                  <a:pt x="0" y="0"/>
                </a:lnTo>
                <a:close/>
              </a:path>
            </a:pathLst>
          </a:custGeom>
          <a:blipFill>
            <a:blip r:embed="rId37"/>
            <a:stretch>
              <a:fillRect t="-28436" b="-28436"/>
            </a:stretch>
          </a:blipFill>
        </p:spPr>
        <p:txBody>
          <a:bodyPr/>
          <a:lstStyle/>
          <a:p>
            <a:endParaRPr lang="en-GB"/>
          </a:p>
        </p:txBody>
      </p:sp>
      <p:sp>
        <p:nvSpPr>
          <p:cNvPr id="40" name="Freeform 40"/>
          <p:cNvSpPr/>
          <p:nvPr/>
        </p:nvSpPr>
        <p:spPr>
          <a:xfrm>
            <a:off x="3558208" y="7256369"/>
            <a:ext cx="686053" cy="763877"/>
          </a:xfrm>
          <a:custGeom>
            <a:avLst/>
            <a:gdLst/>
            <a:ahLst/>
            <a:cxnLst/>
            <a:rect l="l" t="t" r="r" b="b"/>
            <a:pathLst>
              <a:path w="686053" h="763877">
                <a:moveTo>
                  <a:pt x="0" y="0"/>
                </a:moveTo>
                <a:lnTo>
                  <a:pt x="686053" y="0"/>
                </a:lnTo>
                <a:lnTo>
                  <a:pt x="686053" y="763877"/>
                </a:lnTo>
                <a:lnTo>
                  <a:pt x="0" y="763877"/>
                </a:lnTo>
                <a:lnTo>
                  <a:pt x="0" y="0"/>
                </a:lnTo>
                <a:close/>
              </a:path>
            </a:pathLst>
          </a:custGeom>
          <a:blipFill>
            <a:blip r:embed="rId38"/>
            <a:stretch>
              <a:fillRect l="-763" t="-16964" r="-763"/>
            </a:stretch>
          </a:blipFill>
        </p:spPr>
        <p:txBody>
          <a:bodyPr/>
          <a:lstStyle/>
          <a:p>
            <a:endParaRPr lang="en-GB"/>
          </a:p>
        </p:txBody>
      </p:sp>
      <p:sp>
        <p:nvSpPr>
          <p:cNvPr id="41" name="Freeform 41"/>
          <p:cNvSpPr/>
          <p:nvPr/>
        </p:nvSpPr>
        <p:spPr>
          <a:xfrm>
            <a:off x="4830310" y="5443273"/>
            <a:ext cx="1380746" cy="735331"/>
          </a:xfrm>
          <a:custGeom>
            <a:avLst/>
            <a:gdLst/>
            <a:ahLst/>
            <a:cxnLst/>
            <a:rect l="l" t="t" r="r" b="b"/>
            <a:pathLst>
              <a:path w="1380746" h="735331">
                <a:moveTo>
                  <a:pt x="0" y="0"/>
                </a:moveTo>
                <a:lnTo>
                  <a:pt x="1380746" y="0"/>
                </a:lnTo>
                <a:lnTo>
                  <a:pt x="1380746" y="735330"/>
                </a:lnTo>
                <a:lnTo>
                  <a:pt x="0" y="735330"/>
                </a:lnTo>
                <a:lnTo>
                  <a:pt x="0" y="0"/>
                </a:lnTo>
                <a:close/>
              </a:path>
            </a:pathLst>
          </a:custGeom>
          <a:blipFill>
            <a:blip r:embed="rId39"/>
            <a:stretch>
              <a:fillRect t="-41257" b="-46514"/>
            </a:stretch>
          </a:blipFill>
        </p:spPr>
        <p:txBody>
          <a:bodyPr/>
          <a:lstStyle/>
          <a:p>
            <a:endParaRPr lang="en-GB"/>
          </a:p>
        </p:txBody>
      </p:sp>
      <p:sp>
        <p:nvSpPr>
          <p:cNvPr id="42" name="Freeform 42"/>
          <p:cNvSpPr/>
          <p:nvPr/>
        </p:nvSpPr>
        <p:spPr>
          <a:xfrm>
            <a:off x="4788493" y="334526"/>
            <a:ext cx="1283748" cy="495203"/>
          </a:xfrm>
          <a:custGeom>
            <a:avLst/>
            <a:gdLst/>
            <a:ahLst/>
            <a:cxnLst/>
            <a:rect l="l" t="t" r="r" b="b"/>
            <a:pathLst>
              <a:path w="1283748" h="495203">
                <a:moveTo>
                  <a:pt x="0" y="0"/>
                </a:moveTo>
                <a:lnTo>
                  <a:pt x="1283749" y="0"/>
                </a:lnTo>
                <a:lnTo>
                  <a:pt x="1283749" y="495203"/>
                </a:lnTo>
                <a:lnTo>
                  <a:pt x="0" y="495203"/>
                </a:lnTo>
                <a:lnTo>
                  <a:pt x="0" y="0"/>
                </a:lnTo>
                <a:close/>
              </a:path>
            </a:pathLst>
          </a:custGeom>
          <a:blipFill>
            <a:blip r:embed="rId40"/>
            <a:stretch>
              <a:fillRect t="-45508" b="-45508"/>
            </a:stretch>
          </a:blipFill>
        </p:spPr>
        <p:txBody>
          <a:bodyPr/>
          <a:lstStyle/>
          <a:p>
            <a:endParaRPr lang="en-GB"/>
          </a:p>
        </p:txBody>
      </p:sp>
      <p:sp>
        <p:nvSpPr>
          <p:cNvPr id="43" name="Freeform 43"/>
          <p:cNvSpPr/>
          <p:nvPr/>
        </p:nvSpPr>
        <p:spPr>
          <a:xfrm>
            <a:off x="4830310" y="3944924"/>
            <a:ext cx="1241932" cy="246297"/>
          </a:xfrm>
          <a:custGeom>
            <a:avLst/>
            <a:gdLst/>
            <a:ahLst/>
            <a:cxnLst/>
            <a:rect l="l" t="t" r="r" b="b"/>
            <a:pathLst>
              <a:path w="1241932" h="246297">
                <a:moveTo>
                  <a:pt x="0" y="0"/>
                </a:moveTo>
                <a:lnTo>
                  <a:pt x="1241932" y="0"/>
                </a:lnTo>
                <a:lnTo>
                  <a:pt x="1241932" y="246297"/>
                </a:lnTo>
                <a:lnTo>
                  <a:pt x="0" y="246297"/>
                </a:lnTo>
                <a:lnTo>
                  <a:pt x="0" y="0"/>
                </a:lnTo>
                <a:close/>
              </a:path>
            </a:pathLst>
          </a:custGeom>
          <a:blipFill>
            <a:blip r:embed="rId41"/>
            <a:stretch>
              <a:fillRect t="-91609" b="-91609"/>
            </a:stretch>
          </a:blipFill>
        </p:spPr>
        <p:txBody>
          <a:bodyPr/>
          <a:lstStyle/>
          <a:p>
            <a:endParaRPr lang="en-GB"/>
          </a:p>
        </p:txBody>
      </p:sp>
      <p:sp>
        <p:nvSpPr>
          <p:cNvPr id="44" name="Freeform 44"/>
          <p:cNvSpPr/>
          <p:nvPr/>
        </p:nvSpPr>
        <p:spPr>
          <a:xfrm>
            <a:off x="4793519" y="1519825"/>
            <a:ext cx="1251481" cy="385795"/>
          </a:xfrm>
          <a:custGeom>
            <a:avLst/>
            <a:gdLst/>
            <a:ahLst/>
            <a:cxnLst/>
            <a:rect l="l" t="t" r="r" b="b"/>
            <a:pathLst>
              <a:path w="1251481" h="385795">
                <a:moveTo>
                  <a:pt x="0" y="0"/>
                </a:moveTo>
                <a:lnTo>
                  <a:pt x="1251481" y="0"/>
                </a:lnTo>
                <a:lnTo>
                  <a:pt x="1251481" y="385794"/>
                </a:lnTo>
                <a:lnTo>
                  <a:pt x="0" y="385794"/>
                </a:lnTo>
                <a:lnTo>
                  <a:pt x="0" y="0"/>
                </a:lnTo>
                <a:close/>
              </a:path>
            </a:pathLst>
          </a:custGeom>
          <a:blipFill>
            <a:blip r:embed="rId42"/>
            <a:stretch>
              <a:fillRect t="-25691" b="-25691"/>
            </a:stretch>
          </a:blipFill>
        </p:spPr>
        <p:txBody>
          <a:bodyPr/>
          <a:lstStyle/>
          <a:p>
            <a:endParaRPr lang="en-GB"/>
          </a:p>
        </p:txBody>
      </p:sp>
      <p:sp>
        <p:nvSpPr>
          <p:cNvPr id="45" name="Freeform 45"/>
          <p:cNvSpPr/>
          <p:nvPr/>
        </p:nvSpPr>
        <p:spPr>
          <a:xfrm>
            <a:off x="5004344" y="3186448"/>
            <a:ext cx="829830" cy="497898"/>
          </a:xfrm>
          <a:custGeom>
            <a:avLst/>
            <a:gdLst/>
            <a:ahLst/>
            <a:cxnLst/>
            <a:rect l="l" t="t" r="r" b="b"/>
            <a:pathLst>
              <a:path w="829830" h="497898">
                <a:moveTo>
                  <a:pt x="0" y="0"/>
                </a:moveTo>
                <a:lnTo>
                  <a:pt x="829830" y="0"/>
                </a:lnTo>
                <a:lnTo>
                  <a:pt x="829830" y="497898"/>
                </a:lnTo>
                <a:lnTo>
                  <a:pt x="0" y="497898"/>
                </a:lnTo>
                <a:lnTo>
                  <a:pt x="0" y="0"/>
                </a:lnTo>
                <a:close/>
              </a:path>
            </a:pathLst>
          </a:custGeom>
          <a:blipFill>
            <a:blip r:embed="rId43"/>
            <a:stretch>
              <a:fillRect l="-3225" r="-3225"/>
            </a:stretch>
          </a:blipFill>
        </p:spPr>
        <p:txBody>
          <a:bodyPr/>
          <a:lstStyle/>
          <a:p>
            <a:endParaRPr lang="en-GB"/>
          </a:p>
        </p:txBody>
      </p:sp>
      <p:sp>
        <p:nvSpPr>
          <p:cNvPr id="46" name="Freeform 46"/>
          <p:cNvSpPr/>
          <p:nvPr/>
        </p:nvSpPr>
        <p:spPr>
          <a:xfrm>
            <a:off x="4830310" y="2257392"/>
            <a:ext cx="1130893" cy="405506"/>
          </a:xfrm>
          <a:custGeom>
            <a:avLst/>
            <a:gdLst/>
            <a:ahLst/>
            <a:cxnLst/>
            <a:rect l="l" t="t" r="r" b="b"/>
            <a:pathLst>
              <a:path w="1130893" h="405506">
                <a:moveTo>
                  <a:pt x="0" y="0"/>
                </a:moveTo>
                <a:lnTo>
                  <a:pt x="1130893" y="0"/>
                </a:lnTo>
                <a:lnTo>
                  <a:pt x="1130893" y="405506"/>
                </a:lnTo>
                <a:lnTo>
                  <a:pt x="0" y="405506"/>
                </a:lnTo>
                <a:lnTo>
                  <a:pt x="0" y="0"/>
                </a:lnTo>
                <a:close/>
              </a:path>
            </a:pathLst>
          </a:custGeom>
          <a:blipFill>
            <a:blip r:embed="rId44"/>
            <a:stretch>
              <a:fillRect t="-52746" b="-52746"/>
            </a:stretch>
          </a:blipFill>
        </p:spPr>
        <p:txBody>
          <a:bodyPr/>
          <a:lstStyle/>
          <a:p>
            <a:endParaRPr lang="en-GB"/>
          </a:p>
        </p:txBody>
      </p:sp>
      <p:sp>
        <p:nvSpPr>
          <p:cNvPr id="47" name="Freeform 47"/>
          <p:cNvSpPr/>
          <p:nvPr/>
        </p:nvSpPr>
        <p:spPr>
          <a:xfrm>
            <a:off x="4846006" y="8393781"/>
            <a:ext cx="1086209" cy="404225"/>
          </a:xfrm>
          <a:custGeom>
            <a:avLst/>
            <a:gdLst/>
            <a:ahLst/>
            <a:cxnLst/>
            <a:rect l="l" t="t" r="r" b="b"/>
            <a:pathLst>
              <a:path w="1086209" h="404225">
                <a:moveTo>
                  <a:pt x="0" y="0"/>
                </a:moveTo>
                <a:lnTo>
                  <a:pt x="1086209" y="0"/>
                </a:lnTo>
                <a:lnTo>
                  <a:pt x="1086209" y="404225"/>
                </a:lnTo>
                <a:lnTo>
                  <a:pt x="0" y="404225"/>
                </a:lnTo>
                <a:lnTo>
                  <a:pt x="0" y="0"/>
                </a:lnTo>
                <a:close/>
              </a:path>
            </a:pathLst>
          </a:custGeom>
          <a:blipFill>
            <a:blip r:embed="rId45"/>
            <a:stretch>
              <a:fillRect t="-48999" b="-48999"/>
            </a:stretch>
          </a:blipFill>
        </p:spPr>
        <p:txBody>
          <a:bodyPr/>
          <a:lstStyle/>
          <a:p>
            <a:endParaRPr lang="en-GB"/>
          </a:p>
        </p:txBody>
      </p:sp>
      <p:sp>
        <p:nvSpPr>
          <p:cNvPr id="48" name="Freeform 48"/>
          <p:cNvSpPr/>
          <p:nvPr/>
        </p:nvSpPr>
        <p:spPr>
          <a:xfrm>
            <a:off x="3691061" y="2163801"/>
            <a:ext cx="754895" cy="556238"/>
          </a:xfrm>
          <a:custGeom>
            <a:avLst/>
            <a:gdLst/>
            <a:ahLst/>
            <a:cxnLst/>
            <a:rect l="l" t="t" r="r" b="b"/>
            <a:pathLst>
              <a:path w="754895" h="556238">
                <a:moveTo>
                  <a:pt x="0" y="0"/>
                </a:moveTo>
                <a:lnTo>
                  <a:pt x="754895" y="0"/>
                </a:lnTo>
                <a:lnTo>
                  <a:pt x="754895" y="556238"/>
                </a:lnTo>
                <a:lnTo>
                  <a:pt x="0" y="556238"/>
                </a:lnTo>
                <a:lnTo>
                  <a:pt x="0" y="0"/>
                </a:lnTo>
                <a:close/>
              </a:path>
            </a:pathLst>
          </a:custGeom>
          <a:blipFill>
            <a:blip r:embed="rId46"/>
            <a:stretch>
              <a:fillRect/>
            </a:stretch>
          </a:blipFill>
        </p:spPr>
        <p:txBody>
          <a:bodyPr/>
          <a:lstStyle/>
          <a:p>
            <a:endParaRPr lang="en-GB"/>
          </a:p>
        </p:txBody>
      </p:sp>
      <p:sp>
        <p:nvSpPr>
          <p:cNvPr id="49" name="Freeform 49"/>
          <p:cNvSpPr/>
          <p:nvPr/>
        </p:nvSpPr>
        <p:spPr>
          <a:xfrm>
            <a:off x="4806351" y="6768706"/>
            <a:ext cx="824340" cy="607408"/>
          </a:xfrm>
          <a:custGeom>
            <a:avLst/>
            <a:gdLst/>
            <a:ahLst/>
            <a:cxnLst/>
            <a:rect l="l" t="t" r="r" b="b"/>
            <a:pathLst>
              <a:path w="824340" h="607408">
                <a:moveTo>
                  <a:pt x="0" y="0"/>
                </a:moveTo>
                <a:lnTo>
                  <a:pt x="824340" y="0"/>
                </a:lnTo>
                <a:lnTo>
                  <a:pt x="824340" y="607408"/>
                </a:lnTo>
                <a:lnTo>
                  <a:pt x="0" y="607408"/>
                </a:lnTo>
                <a:lnTo>
                  <a:pt x="0" y="0"/>
                </a:lnTo>
                <a:close/>
              </a:path>
            </a:pathLst>
          </a:custGeom>
          <a:blipFill>
            <a:blip r:embed="rId47"/>
            <a:stretch>
              <a:fillRect/>
            </a:stretch>
          </a:blipFill>
        </p:spPr>
        <p:txBody>
          <a:bodyPr/>
          <a:lstStyle/>
          <a:p>
            <a:endParaRPr lang="en-GB"/>
          </a:p>
        </p:txBody>
      </p:sp>
      <p:sp>
        <p:nvSpPr>
          <p:cNvPr id="50" name="Freeform 50"/>
          <p:cNvSpPr/>
          <p:nvPr/>
        </p:nvSpPr>
        <p:spPr>
          <a:xfrm>
            <a:off x="6313853" y="6085006"/>
            <a:ext cx="1056340" cy="532992"/>
          </a:xfrm>
          <a:custGeom>
            <a:avLst/>
            <a:gdLst/>
            <a:ahLst/>
            <a:cxnLst/>
            <a:rect l="l" t="t" r="r" b="b"/>
            <a:pathLst>
              <a:path w="1056340" h="532992">
                <a:moveTo>
                  <a:pt x="0" y="0"/>
                </a:moveTo>
                <a:lnTo>
                  <a:pt x="1056340" y="0"/>
                </a:lnTo>
                <a:lnTo>
                  <a:pt x="1056340" y="532992"/>
                </a:lnTo>
                <a:lnTo>
                  <a:pt x="0" y="532992"/>
                </a:lnTo>
                <a:lnTo>
                  <a:pt x="0" y="0"/>
                </a:lnTo>
                <a:close/>
              </a:path>
            </a:pathLst>
          </a:custGeom>
          <a:blipFill>
            <a:blip r:embed="rId48"/>
            <a:stretch>
              <a:fillRect t="-23017" b="-23017"/>
            </a:stretch>
          </a:blipFill>
        </p:spPr>
        <p:txBody>
          <a:bodyPr/>
          <a:lstStyle/>
          <a:p>
            <a:endParaRPr lang="en-GB"/>
          </a:p>
        </p:txBody>
      </p:sp>
      <p:sp>
        <p:nvSpPr>
          <p:cNvPr id="51" name="Freeform 51"/>
          <p:cNvSpPr/>
          <p:nvPr/>
        </p:nvSpPr>
        <p:spPr>
          <a:xfrm>
            <a:off x="6138917" y="386731"/>
            <a:ext cx="1283748" cy="495203"/>
          </a:xfrm>
          <a:custGeom>
            <a:avLst/>
            <a:gdLst/>
            <a:ahLst/>
            <a:cxnLst/>
            <a:rect l="l" t="t" r="r" b="b"/>
            <a:pathLst>
              <a:path w="1283748" h="495203">
                <a:moveTo>
                  <a:pt x="0" y="0"/>
                </a:moveTo>
                <a:lnTo>
                  <a:pt x="1283748" y="0"/>
                </a:lnTo>
                <a:lnTo>
                  <a:pt x="1283748" y="495203"/>
                </a:lnTo>
                <a:lnTo>
                  <a:pt x="0" y="495203"/>
                </a:lnTo>
                <a:lnTo>
                  <a:pt x="0" y="0"/>
                </a:lnTo>
                <a:close/>
              </a:path>
            </a:pathLst>
          </a:custGeom>
          <a:blipFill>
            <a:blip r:embed="rId49"/>
            <a:stretch>
              <a:fillRect t="-45508" b="-45508"/>
            </a:stretch>
          </a:blipFill>
        </p:spPr>
        <p:txBody>
          <a:bodyPr/>
          <a:lstStyle/>
          <a:p>
            <a:endParaRPr lang="en-GB"/>
          </a:p>
        </p:txBody>
      </p:sp>
      <p:sp>
        <p:nvSpPr>
          <p:cNvPr id="52" name="Freeform 52"/>
          <p:cNvSpPr/>
          <p:nvPr/>
        </p:nvSpPr>
        <p:spPr>
          <a:xfrm>
            <a:off x="6171185" y="1469128"/>
            <a:ext cx="1251481" cy="385795"/>
          </a:xfrm>
          <a:custGeom>
            <a:avLst/>
            <a:gdLst/>
            <a:ahLst/>
            <a:cxnLst/>
            <a:rect l="l" t="t" r="r" b="b"/>
            <a:pathLst>
              <a:path w="1251481" h="385795">
                <a:moveTo>
                  <a:pt x="0" y="0"/>
                </a:moveTo>
                <a:lnTo>
                  <a:pt x="1251480" y="0"/>
                </a:lnTo>
                <a:lnTo>
                  <a:pt x="1251480" y="385795"/>
                </a:lnTo>
                <a:lnTo>
                  <a:pt x="0" y="385795"/>
                </a:lnTo>
                <a:lnTo>
                  <a:pt x="0" y="0"/>
                </a:lnTo>
                <a:close/>
              </a:path>
            </a:pathLst>
          </a:custGeom>
          <a:blipFill>
            <a:blip r:embed="rId50"/>
            <a:stretch>
              <a:fillRect t="-69512" b="-69512"/>
            </a:stretch>
          </a:blipFill>
        </p:spPr>
        <p:txBody>
          <a:bodyPr/>
          <a:lstStyle/>
          <a:p>
            <a:endParaRPr lang="en-GB"/>
          </a:p>
        </p:txBody>
      </p:sp>
      <p:sp>
        <p:nvSpPr>
          <p:cNvPr id="53" name="Freeform 53"/>
          <p:cNvSpPr/>
          <p:nvPr/>
        </p:nvSpPr>
        <p:spPr>
          <a:xfrm>
            <a:off x="6409638" y="5296763"/>
            <a:ext cx="1075463" cy="538082"/>
          </a:xfrm>
          <a:custGeom>
            <a:avLst/>
            <a:gdLst/>
            <a:ahLst/>
            <a:cxnLst/>
            <a:rect l="l" t="t" r="r" b="b"/>
            <a:pathLst>
              <a:path w="1075463" h="538082">
                <a:moveTo>
                  <a:pt x="0" y="0"/>
                </a:moveTo>
                <a:lnTo>
                  <a:pt x="1075462" y="0"/>
                </a:lnTo>
                <a:lnTo>
                  <a:pt x="1075462" y="538082"/>
                </a:lnTo>
                <a:lnTo>
                  <a:pt x="0" y="538082"/>
                </a:lnTo>
                <a:lnTo>
                  <a:pt x="0" y="0"/>
                </a:lnTo>
                <a:close/>
              </a:path>
            </a:pathLst>
          </a:custGeom>
          <a:blipFill>
            <a:blip r:embed="rId51"/>
            <a:stretch>
              <a:fillRect t="-23636" b="-23636"/>
            </a:stretch>
          </a:blipFill>
        </p:spPr>
        <p:txBody>
          <a:bodyPr/>
          <a:lstStyle/>
          <a:p>
            <a:endParaRPr lang="en-GB"/>
          </a:p>
        </p:txBody>
      </p:sp>
      <p:sp>
        <p:nvSpPr>
          <p:cNvPr id="54" name="Freeform 54"/>
          <p:cNvSpPr/>
          <p:nvPr/>
        </p:nvSpPr>
        <p:spPr>
          <a:xfrm>
            <a:off x="6385186" y="4389165"/>
            <a:ext cx="1099915" cy="659949"/>
          </a:xfrm>
          <a:custGeom>
            <a:avLst/>
            <a:gdLst/>
            <a:ahLst/>
            <a:cxnLst/>
            <a:rect l="l" t="t" r="r" b="b"/>
            <a:pathLst>
              <a:path w="1099915" h="659949">
                <a:moveTo>
                  <a:pt x="0" y="0"/>
                </a:moveTo>
                <a:lnTo>
                  <a:pt x="1099914" y="0"/>
                </a:lnTo>
                <a:lnTo>
                  <a:pt x="1099914" y="659948"/>
                </a:lnTo>
                <a:lnTo>
                  <a:pt x="0" y="659948"/>
                </a:lnTo>
                <a:lnTo>
                  <a:pt x="0" y="0"/>
                </a:lnTo>
                <a:close/>
              </a:path>
            </a:pathLst>
          </a:custGeom>
          <a:blipFill>
            <a:blip r:embed="rId52"/>
            <a:stretch>
              <a:fillRect t="-11403" b="-11403"/>
            </a:stretch>
          </a:blipFill>
        </p:spPr>
        <p:txBody>
          <a:bodyPr/>
          <a:lstStyle/>
          <a:p>
            <a:endParaRPr lang="en-GB"/>
          </a:p>
        </p:txBody>
      </p:sp>
      <p:sp>
        <p:nvSpPr>
          <p:cNvPr id="55" name="Freeform 55"/>
          <p:cNvSpPr/>
          <p:nvPr/>
        </p:nvSpPr>
        <p:spPr>
          <a:xfrm>
            <a:off x="6276468" y="2183155"/>
            <a:ext cx="1359916" cy="506083"/>
          </a:xfrm>
          <a:custGeom>
            <a:avLst/>
            <a:gdLst/>
            <a:ahLst/>
            <a:cxnLst/>
            <a:rect l="l" t="t" r="r" b="b"/>
            <a:pathLst>
              <a:path w="1359916" h="506083">
                <a:moveTo>
                  <a:pt x="0" y="0"/>
                </a:moveTo>
                <a:lnTo>
                  <a:pt x="1359916" y="0"/>
                </a:lnTo>
                <a:lnTo>
                  <a:pt x="1359916" y="506083"/>
                </a:lnTo>
                <a:lnTo>
                  <a:pt x="0" y="506083"/>
                </a:lnTo>
                <a:lnTo>
                  <a:pt x="0" y="0"/>
                </a:lnTo>
                <a:close/>
              </a:path>
            </a:pathLst>
          </a:custGeom>
          <a:blipFill>
            <a:blip r:embed="rId53"/>
            <a:stretch>
              <a:fillRect t="-48999" b="-48999"/>
            </a:stretch>
          </a:blipFill>
        </p:spPr>
        <p:txBody>
          <a:bodyPr/>
          <a:lstStyle/>
          <a:p>
            <a:endParaRPr lang="en-GB"/>
          </a:p>
        </p:txBody>
      </p:sp>
      <p:sp>
        <p:nvSpPr>
          <p:cNvPr id="56" name="Freeform 56"/>
          <p:cNvSpPr/>
          <p:nvPr/>
        </p:nvSpPr>
        <p:spPr>
          <a:xfrm>
            <a:off x="6276468" y="7498783"/>
            <a:ext cx="931147" cy="686108"/>
          </a:xfrm>
          <a:custGeom>
            <a:avLst/>
            <a:gdLst/>
            <a:ahLst/>
            <a:cxnLst/>
            <a:rect l="l" t="t" r="r" b="b"/>
            <a:pathLst>
              <a:path w="931147" h="686108">
                <a:moveTo>
                  <a:pt x="0" y="0"/>
                </a:moveTo>
                <a:lnTo>
                  <a:pt x="931146" y="0"/>
                </a:lnTo>
                <a:lnTo>
                  <a:pt x="931146" y="686109"/>
                </a:lnTo>
                <a:lnTo>
                  <a:pt x="0" y="686109"/>
                </a:lnTo>
                <a:lnTo>
                  <a:pt x="0" y="0"/>
                </a:lnTo>
                <a:close/>
              </a:path>
            </a:pathLst>
          </a:custGeom>
          <a:blipFill>
            <a:blip r:embed="rId54"/>
            <a:stretch>
              <a:fillRect/>
            </a:stretch>
          </a:blipFill>
        </p:spPr>
        <p:txBody>
          <a:bodyPr/>
          <a:lstStyle/>
          <a:p>
            <a:endParaRPr lang="en-GB"/>
          </a:p>
        </p:txBody>
      </p:sp>
      <p:sp>
        <p:nvSpPr>
          <p:cNvPr id="57" name="Freeform 57"/>
          <p:cNvSpPr/>
          <p:nvPr/>
        </p:nvSpPr>
        <p:spPr>
          <a:xfrm>
            <a:off x="6251860" y="8297847"/>
            <a:ext cx="1009157" cy="400505"/>
          </a:xfrm>
          <a:custGeom>
            <a:avLst/>
            <a:gdLst/>
            <a:ahLst/>
            <a:cxnLst/>
            <a:rect l="l" t="t" r="r" b="b"/>
            <a:pathLst>
              <a:path w="1009157" h="400505">
                <a:moveTo>
                  <a:pt x="0" y="0"/>
                </a:moveTo>
                <a:lnTo>
                  <a:pt x="1009157" y="0"/>
                </a:lnTo>
                <a:lnTo>
                  <a:pt x="1009157" y="400504"/>
                </a:lnTo>
                <a:lnTo>
                  <a:pt x="0" y="400504"/>
                </a:lnTo>
                <a:lnTo>
                  <a:pt x="0" y="0"/>
                </a:lnTo>
                <a:close/>
              </a:path>
            </a:pathLst>
          </a:custGeom>
          <a:blipFill>
            <a:blip r:embed="rId55"/>
            <a:stretch>
              <a:fillRect/>
            </a:stretch>
          </a:blipFill>
        </p:spPr>
        <p:txBody>
          <a:bodyPr/>
          <a:lstStyle/>
          <a:p>
            <a:endParaRPr lang="en-GB"/>
          </a:p>
        </p:txBody>
      </p:sp>
      <p:sp>
        <p:nvSpPr>
          <p:cNvPr id="58" name="Freeform 58"/>
          <p:cNvSpPr/>
          <p:nvPr/>
        </p:nvSpPr>
        <p:spPr>
          <a:xfrm>
            <a:off x="6401000" y="6605566"/>
            <a:ext cx="830871" cy="612220"/>
          </a:xfrm>
          <a:custGeom>
            <a:avLst/>
            <a:gdLst/>
            <a:ahLst/>
            <a:cxnLst/>
            <a:rect l="l" t="t" r="r" b="b"/>
            <a:pathLst>
              <a:path w="830871" h="612220">
                <a:moveTo>
                  <a:pt x="0" y="0"/>
                </a:moveTo>
                <a:lnTo>
                  <a:pt x="830870" y="0"/>
                </a:lnTo>
                <a:lnTo>
                  <a:pt x="830870" y="612220"/>
                </a:lnTo>
                <a:lnTo>
                  <a:pt x="0" y="612220"/>
                </a:lnTo>
                <a:lnTo>
                  <a:pt x="0" y="0"/>
                </a:lnTo>
                <a:close/>
              </a:path>
            </a:pathLst>
          </a:custGeom>
          <a:blipFill>
            <a:blip r:embed="rId56"/>
            <a:stretch>
              <a:fillRect/>
            </a:stretch>
          </a:blipFill>
        </p:spPr>
        <p:txBody>
          <a:bodyPr/>
          <a:lstStyle/>
          <a:p>
            <a:endParaRPr lang="en-GB"/>
          </a:p>
        </p:txBody>
      </p:sp>
      <p:sp>
        <p:nvSpPr>
          <p:cNvPr id="59" name="Freeform 59"/>
          <p:cNvSpPr/>
          <p:nvPr/>
        </p:nvSpPr>
        <p:spPr>
          <a:xfrm>
            <a:off x="6288265" y="7151292"/>
            <a:ext cx="1056340" cy="532992"/>
          </a:xfrm>
          <a:custGeom>
            <a:avLst/>
            <a:gdLst/>
            <a:ahLst/>
            <a:cxnLst/>
            <a:rect l="l" t="t" r="r" b="b"/>
            <a:pathLst>
              <a:path w="1056340" h="532992">
                <a:moveTo>
                  <a:pt x="0" y="0"/>
                </a:moveTo>
                <a:lnTo>
                  <a:pt x="1056340" y="0"/>
                </a:lnTo>
                <a:lnTo>
                  <a:pt x="1056340" y="532992"/>
                </a:lnTo>
                <a:lnTo>
                  <a:pt x="0" y="532992"/>
                </a:lnTo>
                <a:lnTo>
                  <a:pt x="0" y="0"/>
                </a:lnTo>
                <a:close/>
              </a:path>
            </a:pathLst>
          </a:custGeom>
          <a:blipFill>
            <a:blip r:embed="rId57"/>
            <a:stretch>
              <a:fillRect t="-31896" b="-31896"/>
            </a:stretch>
          </a:blipFill>
        </p:spPr>
        <p:txBody>
          <a:bodyPr/>
          <a:lstStyle/>
          <a:p>
            <a:endParaRPr lang="en-GB"/>
          </a:p>
        </p:txBody>
      </p:sp>
      <p:sp>
        <p:nvSpPr>
          <p:cNvPr id="60" name="Freeform 60"/>
          <p:cNvSpPr/>
          <p:nvPr/>
        </p:nvSpPr>
        <p:spPr>
          <a:xfrm>
            <a:off x="7606941" y="358224"/>
            <a:ext cx="1283748" cy="495203"/>
          </a:xfrm>
          <a:custGeom>
            <a:avLst/>
            <a:gdLst/>
            <a:ahLst/>
            <a:cxnLst/>
            <a:rect l="l" t="t" r="r" b="b"/>
            <a:pathLst>
              <a:path w="1283748" h="495203">
                <a:moveTo>
                  <a:pt x="0" y="0"/>
                </a:moveTo>
                <a:lnTo>
                  <a:pt x="1283748" y="0"/>
                </a:lnTo>
                <a:lnTo>
                  <a:pt x="1283748" y="495203"/>
                </a:lnTo>
                <a:lnTo>
                  <a:pt x="0" y="495203"/>
                </a:lnTo>
                <a:lnTo>
                  <a:pt x="0" y="0"/>
                </a:lnTo>
                <a:close/>
              </a:path>
            </a:pathLst>
          </a:custGeom>
          <a:blipFill>
            <a:blip r:embed="rId58"/>
            <a:stretch>
              <a:fillRect t="-45508" b="-45508"/>
            </a:stretch>
          </a:blipFill>
        </p:spPr>
        <p:txBody>
          <a:bodyPr/>
          <a:lstStyle/>
          <a:p>
            <a:endParaRPr lang="en-GB"/>
          </a:p>
        </p:txBody>
      </p:sp>
      <p:sp>
        <p:nvSpPr>
          <p:cNvPr id="61" name="Freeform 61"/>
          <p:cNvSpPr/>
          <p:nvPr/>
        </p:nvSpPr>
        <p:spPr>
          <a:xfrm>
            <a:off x="1892818" y="8385108"/>
            <a:ext cx="1251481" cy="385795"/>
          </a:xfrm>
          <a:custGeom>
            <a:avLst/>
            <a:gdLst/>
            <a:ahLst/>
            <a:cxnLst/>
            <a:rect l="l" t="t" r="r" b="b"/>
            <a:pathLst>
              <a:path w="1251481" h="385795">
                <a:moveTo>
                  <a:pt x="0" y="0"/>
                </a:moveTo>
                <a:lnTo>
                  <a:pt x="1251480" y="0"/>
                </a:lnTo>
                <a:lnTo>
                  <a:pt x="1251480" y="385795"/>
                </a:lnTo>
                <a:lnTo>
                  <a:pt x="0" y="385795"/>
                </a:lnTo>
                <a:lnTo>
                  <a:pt x="0" y="0"/>
                </a:lnTo>
                <a:close/>
              </a:path>
            </a:pathLst>
          </a:custGeom>
          <a:blipFill>
            <a:blip r:embed="rId59"/>
            <a:stretch>
              <a:fillRect t="-69512" b="-69512"/>
            </a:stretch>
          </a:blipFill>
        </p:spPr>
        <p:txBody>
          <a:bodyPr/>
          <a:lstStyle/>
          <a:p>
            <a:endParaRPr lang="en-GB"/>
          </a:p>
        </p:txBody>
      </p:sp>
      <p:sp>
        <p:nvSpPr>
          <p:cNvPr id="62" name="Freeform 62"/>
          <p:cNvSpPr/>
          <p:nvPr/>
        </p:nvSpPr>
        <p:spPr>
          <a:xfrm>
            <a:off x="7758501" y="5653223"/>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60"/>
            <a:stretch>
              <a:fillRect t="-23636" b="-23636"/>
            </a:stretch>
          </a:blipFill>
        </p:spPr>
        <p:txBody>
          <a:bodyPr/>
          <a:lstStyle/>
          <a:p>
            <a:endParaRPr lang="en-GB"/>
          </a:p>
        </p:txBody>
      </p:sp>
      <p:sp>
        <p:nvSpPr>
          <p:cNvPr id="63" name="Freeform 63"/>
          <p:cNvSpPr/>
          <p:nvPr/>
        </p:nvSpPr>
        <p:spPr>
          <a:xfrm>
            <a:off x="7742275" y="3514281"/>
            <a:ext cx="1099915" cy="659949"/>
          </a:xfrm>
          <a:custGeom>
            <a:avLst/>
            <a:gdLst/>
            <a:ahLst/>
            <a:cxnLst/>
            <a:rect l="l" t="t" r="r" b="b"/>
            <a:pathLst>
              <a:path w="1099915" h="659949">
                <a:moveTo>
                  <a:pt x="0" y="0"/>
                </a:moveTo>
                <a:lnTo>
                  <a:pt x="1099915" y="0"/>
                </a:lnTo>
                <a:lnTo>
                  <a:pt x="1099915" y="659949"/>
                </a:lnTo>
                <a:lnTo>
                  <a:pt x="0" y="659949"/>
                </a:lnTo>
                <a:lnTo>
                  <a:pt x="0" y="0"/>
                </a:lnTo>
                <a:close/>
              </a:path>
            </a:pathLst>
          </a:custGeom>
          <a:blipFill>
            <a:blip r:embed="rId61"/>
            <a:stretch>
              <a:fillRect t="-11403" b="-11403"/>
            </a:stretch>
          </a:blipFill>
        </p:spPr>
        <p:txBody>
          <a:bodyPr/>
          <a:lstStyle/>
          <a:p>
            <a:endParaRPr lang="en-GB"/>
          </a:p>
        </p:txBody>
      </p:sp>
      <p:sp>
        <p:nvSpPr>
          <p:cNvPr id="64" name="Freeform 64"/>
          <p:cNvSpPr/>
          <p:nvPr/>
        </p:nvSpPr>
        <p:spPr>
          <a:xfrm>
            <a:off x="7747755" y="1866105"/>
            <a:ext cx="1086209" cy="404225"/>
          </a:xfrm>
          <a:custGeom>
            <a:avLst/>
            <a:gdLst/>
            <a:ahLst/>
            <a:cxnLst/>
            <a:rect l="l" t="t" r="r" b="b"/>
            <a:pathLst>
              <a:path w="1086209" h="404225">
                <a:moveTo>
                  <a:pt x="0" y="0"/>
                </a:moveTo>
                <a:lnTo>
                  <a:pt x="1086209" y="0"/>
                </a:lnTo>
                <a:lnTo>
                  <a:pt x="1086209" y="404225"/>
                </a:lnTo>
                <a:lnTo>
                  <a:pt x="0" y="404225"/>
                </a:lnTo>
                <a:lnTo>
                  <a:pt x="0" y="0"/>
                </a:lnTo>
                <a:close/>
              </a:path>
            </a:pathLst>
          </a:custGeom>
          <a:blipFill>
            <a:blip r:embed="rId62"/>
            <a:stretch>
              <a:fillRect t="-17178" b="-17178"/>
            </a:stretch>
          </a:blipFill>
        </p:spPr>
        <p:txBody>
          <a:bodyPr/>
          <a:lstStyle/>
          <a:p>
            <a:endParaRPr lang="en-GB"/>
          </a:p>
        </p:txBody>
      </p:sp>
      <p:sp>
        <p:nvSpPr>
          <p:cNvPr id="65" name="Freeform 65"/>
          <p:cNvSpPr/>
          <p:nvPr/>
        </p:nvSpPr>
        <p:spPr>
          <a:xfrm>
            <a:off x="7836645" y="6768706"/>
            <a:ext cx="824340" cy="607408"/>
          </a:xfrm>
          <a:custGeom>
            <a:avLst/>
            <a:gdLst/>
            <a:ahLst/>
            <a:cxnLst/>
            <a:rect l="l" t="t" r="r" b="b"/>
            <a:pathLst>
              <a:path w="824340" h="607408">
                <a:moveTo>
                  <a:pt x="0" y="0"/>
                </a:moveTo>
                <a:lnTo>
                  <a:pt x="824340" y="0"/>
                </a:lnTo>
                <a:lnTo>
                  <a:pt x="824340" y="607408"/>
                </a:lnTo>
                <a:lnTo>
                  <a:pt x="0" y="607408"/>
                </a:lnTo>
                <a:lnTo>
                  <a:pt x="0" y="0"/>
                </a:lnTo>
                <a:close/>
              </a:path>
            </a:pathLst>
          </a:custGeom>
          <a:blipFill>
            <a:blip r:embed="rId63"/>
            <a:stretch>
              <a:fillRect/>
            </a:stretch>
          </a:blipFill>
        </p:spPr>
        <p:txBody>
          <a:bodyPr/>
          <a:lstStyle/>
          <a:p>
            <a:endParaRPr lang="en-GB"/>
          </a:p>
        </p:txBody>
      </p:sp>
      <p:sp>
        <p:nvSpPr>
          <p:cNvPr id="66" name="Freeform 66"/>
          <p:cNvSpPr/>
          <p:nvPr/>
        </p:nvSpPr>
        <p:spPr>
          <a:xfrm>
            <a:off x="7648025" y="8177602"/>
            <a:ext cx="1201579" cy="476871"/>
          </a:xfrm>
          <a:custGeom>
            <a:avLst/>
            <a:gdLst/>
            <a:ahLst/>
            <a:cxnLst/>
            <a:rect l="l" t="t" r="r" b="b"/>
            <a:pathLst>
              <a:path w="1201579" h="476871">
                <a:moveTo>
                  <a:pt x="0" y="0"/>
                </a:moveTo>
                <a:lnTo>
                  <a:pt x="1201580" y="0"/>
                </a:lnTo>
                <a:lnTo>
                  <a:pt x="1201580" y="476871"/>
                </a:lnTo>
                <a:lnTo>
                  <a:pt x="0" y="476871"/>
                </a:lnTo>
                <a:lnTo>
                  <a:pt x="0" y="0"/>
                </a:lnTo>
                <a:close/>
              </a:path>
            </a:pathLst>
          </a:custGeom>
          <a:blipFill>
            <a:blip r:embed="rId64"/>
            <a:stretch>
              <a:fillRect t="-42831" b="-42831"/>
            </a:stretch>
          </a:blipFill>
        </p:spPr>
        <p:txBody>
          <a:bodyPr/>
          <a:lstStyle/>
          <a:p>
            <a:endParaRPr lang="en-GB"/>
          </a:p>
        </p:txBody>
      </p:sp>
      <p:sp>
        <p:nvSpPr>
          <p:cNvPr id="67" name="Freeform 67"/>
          <p:cNvSpPr/>
          <p:nvPr/>
        </p:nvSpPr>
        <p:spPr>
          <a:xfrm>
            <a:off x="7931659" y="2546832"/>
            <a:ext cx="822779" cy="739534"/>
          </a:xfrm>
          <a:custGeom>
            <a:avLst/>
            <a:gdLst/>
            <a:ahLst/>
            <a:cxnLst/>
            <a:rect l="l" t="t" r="r" b="b"/>
            <a:pathLst>
              <a:path w="822779" h="739534">
                <a:moveTo>
                  <a:pt x="0" y="0"/>
                </a:moveTo>
                <a:lnTo>
                  <a:pt x="822779" y="0"/>
                </a:lnTo>
                <a:lnTo>
                  <a:pt x="822779" y="739534"/>
                </a:lnTo>
                <a:lnTo>
                  <a:pt x="0" y="739534"/>
                </a:lnTo>
                <a:lnTo>
                  <a:pt x="0" y="0"/>
                </a:lnTo>
                <a:close/>
              </a:path>
            </a:pathLst>
          </a:custGeom>
          <a:blipFill>
            <a:blip r:embed="rId65"/>
            <a:stretch>
              <a:fillRect l="-10991" r="-10991"/>
            </a:stretch>
          </a:blipFill>
        </p:spPr>
        <p:txBody>
          <a:bodyPr/>
          <a:lstStyle/>
          <a:p>
            <a:endParaRPr lang="en-GB"/>
          </a:p>
        </p:txBody>
      </p:sp>
      <p:sp>
        <p:nvSpPr>
          <p:cNvPr id="68" name="Freeform 68"/>
          <p:cNvSpPr/>
          <p:nvPr/>
        </p:nvSpPr>
        <p:spPr>
          <a:xfrm>
            <a:off x="10329737" y="8184892"/>
            <a:ext cx="1241496" cy="626415"/>
          </a:xfrm>
          <a:custGeom>
            <a:avLst/>
            <a:gdLst/>
            <a:ahLst/>
            <a:cxnLst/>
            <a:rect l="l" t="t" r="r" b="b"/>
            <a:pathLst>
              <a:path w="1241496" h="626415">
                <a:moveTo>
                  <a:pt x="0" y="0"/>
                </a:moveTo>
                <a:lnTo>
                  <a:pt x="1241497" y="0"/>
                </a:lnTo>
                <a:lnTo>
                  <a:pt x="1241497" y="626415"/>
                </a:lnTo>
                <a:lnTo>
                  <a:pt x="0" y="626415"/>
                </a:lnTo>
                <a:lnTo>
                  <a:pt x="0" y="0"/>
                </a:lnTo>
                <a:close/>
              </a:path>
            </a:pathLst>
          </a:custGeom>
          <a:blipFill>
            <a:blip r:embed="rId66"/>
            <a:stretch>
              <a:fillRect t="-23017" b="-23017"/>
            </a:stretch>
          </a:blipFill>
        </p:spPr>
        <p:txBody>
          <a:bodyPr/>
          <a:lstStyle/>
          <a:p>
            <a:endParaRPr lang="en-GB"/>
          </a:p>
        </p:txBody>
      </p:sp>
      <p:sp>
        <p:nvSpPr>
          <p:cNvPr id="69" name="Freeform 69"/>
          <p:cNvSpPr/>
          <p:nvPr/>
        </p:nvSpPr>
        <p:spPr>
          <a:xfrm>
            <a:off x="9157389" y="334526"/>
            <a:ext cx="1283748" cy="495203"/>
          </a:xfrm>
          <a:custGeom>
            <a:avLst/>
            <a:gdLst/>
            <a:ahLst/>
            <a:cxnLst/>
            <a:rect l="l" t="t" r="r" b="b"/>
            <a:pathLst>
              <a:path w="1283748" h="495203">
                <a:moveTo>
                  <a:pt x="0" y="0"/>
                </a:moveTo>
                <a:lnTo>
                  <a:pt x="1283749" y="0"/>
                </a:lnTo>
                <a:lnTo>
                  <a:pt x="1283749" y="495203"/>
                </a:lnTo>
                <a:lnTo>
                  <a:pt x="0" y="495203"/>
                </a:lnTo>
                <a:lnTo>
                  <a:pt x="0" y="0"/>
                </a:lnTo>
                <a:close/>
              </a:path>
            </a:pathLst>
          </a:custGeom>
          <a:blipFill>
            <a:blip r:embed="rId67"/>
            <a:stretch>
              <a:fillRect t="-8431" b="-8431"/>
            </a:stretch>
          </a:blipFill>
        </p:spPr>
        <p:txBody>
          <a:bodyPr/>
          <a:lstStyle/>
          <a:p>
            <a:endParaRPr lang="en-GB"/>
          </a:p>
        </p:txBody>
      </p:sp>
      <p:sp>
        <p:nvSpPr>
          <p:cNvPr id="70" name="Freeform 70"/>
          <p:cNvSpPr/>
          <p:nvPr/>
        </p:nvSpPr>
        <p:spPr>
          <a:xfrm>
            <a:off x="9107867" y="3286366"/>
            <a:ext cx="1113747" cy="361142"/>
          </a:xfrm>
          <a:custGeom>
            <a:avLst/>
            <a:gdLst/>
            <a:ahLst/>
            <a:cxnLst/>
            <a:rect l="l" t="t" r="r" b="b"/>
            <a:pathLst>
              <a:path w="1113747" h="361142">
                <a:moveTo>
                  <a:pt x="0" y="0"/>
                </a:moveTo>
                <a:lnTo>
                  <a:pt x="1113748" y="0"/>
                </a:lnTo>
                <a:lnTo>
                  <a:pt x="1113748" y="361141"/>
                </a:lnTo>
                <a:lnTo>
                  <a:pt x="0" y="361141"/>
                </a:lnTo>
                <a:lnTo>
                  <a:pt x="0" y="0"/>
                </a:lnTo>
                <a:close/>
              </a:path>
            </a:pathLst>
          </a:custGeom>
          <a:blipFill>
            <a:blip r:embed="rId68"/>
            <a:stretch>
              <a:fillRect t="-104620" b="-103775"/>
            </a:stretch>
          </a:blipFill>
        </p:spPr>
        <p:txBody>
          <a:bodyPr/>
          <a:lstStyle/>
          <a:p>
            <a:endParaRPr lang="en-GB"/>
          </a:p>
        </p:txBody>
      </p:sp>
      <p:sp>
        <p:nvSpPr>
          <p:cNvPr id="71" name="Freeform 71"/>
          <p:cNvSpPr/>
          <p:nvPr/>
        </p:nvSpPr>
        <p:spPr>
          <a:xfrm>
            <a:off x="9060162" y="4633890"/>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69"/>
            <a:stretch>
              <a:fillRect t="-23636" b="-23636"/>
            </a:stretch>
          </a:blipFill>
        </p:spPr>
        <p:txBody>
          <a:bodyPr/>
          <a:lstStyle/>
          <a:p>
            <a:endParaRPr lang="en-GB"/>
          </a:p>
        </p:txBody>
      </p:sp>
      <p:sp>
        <p:nvSpPr>
          <p:cNvPr id="72" name="Freeform 72"/>
          <p:cNvSpPr/>
          <p:nvPr/>
        </p:nvSpPr>
        <p:spPr>
          <a:xfrm>
            <a:off x="9061519" y="3828050"/>
            <a:ext cx="1099915" cy="659949"/>
          </a:xfrm>
          <a:custGeom>
            <a:avLst/>
            <a:gdLst/>
            <a:ahLst/>
            <a:cxnLst/>
            <a:rect l="l" t="t" r="r" b="b"/>
            <a:pathLst>
              <a:path w="1099915" h="659949">
                <a:moveTo>
                  <a:pt x="0" y="0"/>
                </a:moveTo>
                <a:lnTo>
                  <a:pt x="1099915" y="0"/>
                </a:lnTo>
                <a:lnTo>
                  <a:pt x="1099915" y="659949"/>
                </a:lnTo>
                <a:lnTo>
                  <a:pt x="0" y="659949"/>
                </a:lnTo>
                <a:lnTo>
                  <a:pt x="0" y="0"/>
                </a:lnTo>
                <a:close/>
              </a:path>
            </a:pathLst>
          </a:custGeom>
          <a:blipFill>
            <a:blip r:embed="rId70"/>
            <a:stretch>
              <a:fillRect t="-11403" b="-11403"/>
            </a:stretch>
          </a:blipFill>
        </p:spPr>
        <p:txBody>
          <a:bodyPr/>
          <a:lstStyle/>
          <a:p>
            <a:endParaRPr lang="en-GB"/>
          </a:p>
        </p:txBody>
      </p:sp>
      <p:sp>
        <p:nvSpPr>
          <p:cNvPr id="73" name="Freeform 73"/>
          <p:cNvSpPr/>
          <p:nvPr/>
        </p:nvSpPr>
        <p:spPr>
          <a:xfrm>
            <a:off x="9045989" y="1724100"/>
            <a:ext cx="1086209" cy="404225"/>
          </a:xfrm>
          <a:custGeom>
            <a:avLst/>
            <a:gdLst/>
            <a:ahLst/>
            <a:cxnLst/>
            <a:rect l="l" t="t" r="r" b="b"/>
            <a:pathLst>
              <a:path w="1086209" h="404225">
                <a:moveTo>
                  <a:pt x="0" y="0"/>
                </a:moveTo>
                <a:lnTo>
                  <a:pt x="1086209" y="0"/>
                </a:lnTo>
                <a:lnTo>
                  <a:pt x="1086209" y="404224"/>
                </a:lnTo>
                <a:lnTo>
                  <a:pt x="0" y="404224"/>
                </a:lnTo>
                <a:lnTo>
                  <a:pt x="0" y="0"/>
                </a:lnTo>
                <a:close/>
              </a:path>
            </a:pathLst>
          </a:custGeom>
          <a:blipFill>
            <a:blip r:embed="rId71"/>
            <a:stretch>
              <a:fillRect t="-48999" b="-48999"/>
            </a:stretch>
          </a:blipFill>
        </p:spPr>
        <p:txBody>
          <a:bodyPr/>
          <a:lstStyle/>
          <a:p>
            <a:endParaRPr lang="en-GB"/>
          </a:p>
        </p:txBody>
      </p:sp>
      <p:sp>
        <p:nvSpPr>
          <p:cNvPr id="74" name="Freeform 74"/>
          <p:cNvSpPr/>
          <p:nvPr/>
        </p:nvSpPr>
        <p:spPr>
          <a:xfrm>
            <a:off x="9202794" y="6801948"/>
            <a:ext cx="824340" cy="607408"/>
          </a:xfrm>
          <a:custGeom>
            <a:avLst/>
            <a:gdLst/>
            <a:ahLst/>
            <a:cxnLst/>
            <a:rect l="l" t="t" r="r" b="b"/>
            <a:pathLst>
              <a:path w="824340" h="607408">
                <a:moveTo>
                  <a:pt x="0" y="0"/>
                </a:moveTo>
                <a:lnTo>
                  <a:pt x="824340" y="0"/>
                </a:lnTo>
                <a:lnTo>
                  <a:pt x="824340" y="607408"/>
                </a:lnTo>
                <a:lnTo>
                  <a:pt x="0" y="607408"/>
                </a:lnTo>
                <a:lnTo>
                  <a:pt x="0" y="0"/>
                </a:lnTo>
                <a:close/>
              </a:path>
            </a:pathLst>
          </a:custGeom>
          <a:blipFill>
            <a:blip r:embed="rId72"/>
            <a:stretch>
              <a:fillRect/>
            </a:stretch>
          </a:blipFill>
        </p:spPr>
        <p:txBody>
          <a:bodyPr/>
          <a:lstStyle/>
          <a:p>
            <a:endParaRPr lang="en-GB"/>
          </a:p>
        </p:txBody>
      </p:sp>
      <p:sp>
        <p:nvSpPr>
          <p:cNvPr id="75" name="Freeform 75"/>
          <p:cNvSpPr/>
          <p:nvPr/>
        </p:nvSpPr>
        <p:spPr>
          <a:xfrm>
            <a:off x="9163115" y="7554067"/>
            <a:ext cx="1009157" cy="400505"/>
          </a:xfrm>
          <a:custGeom>
            <a:avLst/>
            <a:gdLst/>
            <a:ahLst/>
            <a:cxnLst/>
            <a:rect l="l" t="t" r="r" b="b"/>
            <a:pathLst>
              <a:path w="1009157" h="400505">
                <a:moveTo>
                  <a:pt x="0" y="0"/>
                </a:moveTo>
                <a:lnTo>
                  <a:pt x="1009156" y="0"/>
                </a:lnTo>
                <a:lnTo>
                  <a:pt x="1009156" y="400504"/>
                </a:lnTo>
                <a:lnTo>
                  <a:pt x="0" y="400504"/>
                </a:lnTo>
                <a:lnTo>
                  <a:pt x="0" y="0"/>
                </a:lnTo>
                <a:close/>
              </a:path>
            </a:pathLst>
          </a:custGeom>
          <a:blipFill>
            <a:blip r:embed="rId73"/>
            <a:stretch>
              <a:fillRect t="-42831" b="-42831"/>
            </a:stretch>
          </a:blipFill>
        </p:spPr>
        <p:txBody>
          <a:bodyPr/>
          <a:lstStyle/>
          <a:p>
            <a:endParaRPr lang="en-GB"/>
          </a:p>
        </p:txBody>
      </p:sp>
      <p:sp>
        <p:nvSpPr>
          <p:cNvPr id="76" name="Freeform 76"/>
          <p:cNvSpPr/>
          <p:nvPr/>
        </p:nvSpPr>
        <p:spPr>
          <a:xfrm>
            <a:off x="9200087" y="2313494"/>
            <a:ext cx="822779" cy="739534"/>
          </a:xfrm>
          <a:custGeom>
            <a:avLst/>
            <a:gdLst/>
            <a:ahLst/>
            <a:cxnLst/>
            <a:rect l="l" t="t" r="r" b="b"/>
            <a:pathLst>
              <a:path w="822779" h="739534">
                <a:moveTo>
                  <a:pt x="0" y="0"/>
                </a:moveTo>
                <a:lnTo>
                  <a:pt x="822779" y="0"/>
                </a:lnTo>
                <a:lnTo>
                  <a:pt x="822779" y="739533"/>
                </a:lnTo>
                <a:lnTo>
                  <a:pt x="0" y="739533"/>
                </a:lnTo>
                <a:lnTo>
                  <a:pt x="0" y="0"/>
                </a:lnTo>
                <a:close/>
              </a:path>
            </a:pathLst>
          </a:custGeom>
          <a:blipFill>
            <a:blip r:embed="rId74"/>
            <a:stretch>
              <a:fillRect l="-10991" r="-10991"/>
            </a:stretch>
          </a:blipFill>
        </p:spPr>
        <p:txBody>
          <a:bodyPr/>
          <a:lstStyle/>
          <a:p>
            <a:endParaRPr lang="en-GB"/>
          </a:p>
        </p:txBody>
      </p:sp>
      <p:sp>
        <p:nvSpPr>
          <p:cNvPr id="77" name="Freeform 77"/>
          <p:cNvSpPr/>
          <p:nvPr/>
        </p:nvSpPr>
        <p:spPr>
          <a:xfrm>
            <a:off x="12058155" y="6581148"/>
            <a:ext cx="453200" cy="636638"/>
          </a:xfrm>
          <a:custGeom>
            <a:avLst/>
            <a:gdLst/>
            <a:ahLst/>
            <a:cxnLst/>
            <a:rect l="l" t="t" r="r" b="b"/>
            <a:pathLst>
              <a:path w="453200" h="636638">
                <a:moveTo>
                  <a:pt x="0" y="0"/>
                </a:moveTo>
                <a:lnTo>
                  <a:pt x="453200" y="0"/>
                </a:lnTo>
                <a:lnTo>
                  <a:pt x="453200" y="636638"/>
                </a:lnTo>
                <a:lnTo>
                  <a:pt x="0" y="636638"/>
                </a:lnTo>
                <a:lnTo>
                  <a:pt x="0" y="0"/>
                </a:lnTo>
                <a:close/>
              </a:path>
            </a:pathLst>
          </a:custGeom>
          <a:blipFill>
            <a:blip r:embed="rId75"/>
            <a:stretch>
              <a:fillRect/>
            </a:stretch>
          </a:blipFill>
        </p:spPr>
        <p:txBody>
          <a:bodyPr/>
          <a:lstStyle/>
          <a:p>
            <a:endParaRPr lang="en-GB"/>
          </a:p>
        </p:txBody>
      </p:sp>
      <p:sp>
        <p:nvSpPr>
          <p:cNvPr id="78" name="Freeform 78"/>
          <p:cNvSpPr/>
          <p:nvPr/>
        </p:nvSpPr>
        <p:spPr>
          <a:xfrm>
            <a:off x="9130281" y="993763"/>
            <a:ext cx="887756" cy="654136"/>
          </a:xfrm>
          <a:custGeom>
            <a:avLst/>
            <a:gdLst/>
            <a:ahLst/>
            <a:cxnLst/>
            <a:rect l="l" t="t" r="r" b="b"/>
            <a:pathLst>
              <a:path w="887756" h="654136">
                <a:moveTo>
                  <a:pt x="0" y="0"/>
                </a:moveTo>
                <a:lnTo>
                  <a:pt x="887756" y="0"/>
                </a:lnTo>
                <a:lnTo>
                  <a:pt x="887756" y="654137"/>
                </a:lnTo>
                <a:lnTo>
                  <a:pt x="0" y="654137"/>
                </a:lnTo>
                <a:lnTo>
                  <a:pt x="0" y="0"/>
                </a:lnTo>
                <a:close/>
              </a:path>
            </a:pathLst>
          </a:custGeom>
          <a:blipFill>
            <a:blip r:embed="rId76"/>
            <a:stretch>
              <a:fillRect/>
            </a:stretch>
          </a:blipFill>
        </p:spPr>
        <p:txBody>
          <a:bodyPr/>
          <a:lstStyle/>
          <a:p>
            <a:endParaRPr lang="en-GB"/>
          </a:p>
        </p:txBody>
      </p:sp>
      <p:sp>
        <p:nvSpPr>
          <p:cNvPr id="79" name="Freeform 79"/>
          <p:cNvSpPr/>
          <p:nvPr/>
        </p:nvSpPr>
        <p:spPr>
          <a:xfrm>
            <a:off x="10472612" y="5579091"/>
            <a:ext cx="1056340" cy="532992"/>
          </a:xfrm>
          <a:custGeom>
            <a:avLst/>
            <a:gdLst/>
            <a:ahLst/>
            <a:cxnLst/>
            <a:rect l="l" t="t" r="r" b="b"/>
            <a:pathLst>
              <a:path w="1056340" h="532992">
                <a:moveTo>
                  <a:pt x="0" y="0"/>
                </a:moveTo>
                <a:lnTo>
                  <a:pt x="1056341" y="0"/>
                </a:lnTo>
                <a:lnTo>
                  <a:pt x="1056341" y="532992"/>
                </a:lnTo>
                <a:lnTo>
                  <a:pt x="0" y="532992"/>
                </a:lnTo>
                <a:lnTo>
                  <a:pt x="0" y="0"/>
                </a:lnTo>
                <a:close/>
              </a:path>
            </a:pathLst>
          </a:custGeom>
          <a:blipFill>
            <a:blip r:embed="rId77"/>
            <a:stretch>
              <a:fillRect t="-23017" b="-23017"/>
            </a:stretch>
          </a:blipFill>
        </p:spPr>
        <p:txBody>
          <a:bodyPr/>
          <a:lstStyle/>
          <a:p>
            <a:endParaRPr lang="en-GB"/>
          </a:p>
        </p:txBody>
      </p:sp>
      <p:sp>
        <p:nvSpPr>
          <p:cNvPr id="80" name="Freeform 80"/>
          <p:cNvSpPr/>
          <p:nvPr/>
        </p:nvSpPr>
        <p:spPr>
          <a:xfrm>
            <a:off x="10472612" y="3396275"/>
            <a:ext cx="1266817" cy="251232"/>
          </a:xfrm>
          <a:custGeom>
            <a:avLst/>
            <a:gdLst/>
            <a:ahLst/>
            <a:cxnLst/>
            <a:rect l="l" t="t" r="r" b="b"/>
            <a:pathLst>
              <a:path w="1266817" h="251232">
                <a:moveTo>
                  <a:pt x="0" y="0"/>
                </a:moveTo>
                <a:lnTo>
                  <a:pt x="1266817" y="0"/>
                </a:lnTo>
                <a:lnTo>
                  <a:pt x="1266817" y="251232"/>
                </a:lnTo>
                <a:lnTo>
                  <a:pt x="0" y="251232"/>
                </a:lnTo>
                <a:lnTo>
                  <a:pt x="0" y="0"/>
                </a:lnTo>
                <a:close/>
              </a:path>
            </a:pathLst>
          </a:custGeom>
          <a:blipFill>
            <a:blip r:embed="rId78"/>
            <a:stretch>
              <a:fillRect t="-135773" b="-135773"/>
            </a:stretch>
          </a:blipFill>
        </p:spPr>
        <p:txBody>
          <a:bodyPr/>
          <a:lstStyle/>
          <a:p>
            <a:endParaRPr lang="en-GB"/>
          </a:p>
        </p:txBody>
      </p:sp>
      <p:sp>
        <p:nvSpPr>
          <p:cNvPr id="81" name="Freeform 81"/>
          <p:cNvSpPr/>
          <p:nvPr/>
        </p:nvSpPr>
        <p:spPr>
          <a:xfrm>
            <a:off x="10486786" y="4688721"/>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79"/>
            <a:stretch>
              <a:fillRect t="-23636" b="-23636"/>
            </a:stretch>
          </a:blipFill>
        </p:spPr>
        <p:txBody>
          <a:bodyPr/>
          <a:lstStyle/>
          <a:p>
            <a:endParaRPr lang="en-GB"/>
          </a:p>
        </p:txBody>
      </p:sp>
      <p:sp>
        <p:nvSpPr>
          <p:cNvPr id="82" name="Freeform 82"/>
          <p:cNvSpPr/>
          <p:nvPr/>
        </p:nvSpPr>
        <p:spPr>
          <a:xfrm>
            <a:off x="10488143" y="3882881"/>
            <a:ext cx="1099915" cy="659949"/>
          </a:xfrm>
          <a:custGeom>
            <a:avLst/>
            <a:gdLst/>
            <a:ahLst/>
            <a:cxnLst/>
            <a:rect l="l" t="t" r="r" b="b"/>
            <a:pathLst>
              <a:path w="1099915" h="659949">
                <a:moveTo>
                  <a:pt x="0" y="0"/>
                </a:moveTo>
                <a:lnTo>
                  <a:pt x="1099914" y="0"/>
                </a:lnTo>
                <a:lnTo>
                  <a:pt x="1099914" y="659949"/>
                </a:lnTo>
                <a:lnTo>
                  <a:pt x="0" y="659949"/>
                </a:lnTo>
                <a:lnTo>
                  <a:pt x="0" y="0"/>
                </a:lnTo>
                <a:close/>
              </a:path>
            </a:pathLst>
          </a:custGeom>
          <a:blipFill>
            <a:blip r:embed="rId80"/>
            <a:stretch>
              <a:fillRect t="-11403" b="-11403"/>
            </a:stretch>
          </a:blipFill>
        </p:spPr>
        <p:txBody>
          <a:bodyPr/>
          <a:lstStyle/>
          <a:p>
            <a:endParaRPr lang="en-GB"/>
          </a:p>
        </p:txBody>
      </p:sp>
      <p:sp>
        <p:nvSpPr>
          <p:cNvPr id="83" name="Freeform 83"/>
          <p:cNvSpPr/>
          <p:nvPr/>
        </p:nvSpPr>
        <p:spPr>
          <a:xfrm>
            <a:off x="10556905" y="1778930"/>
            <a:ext cx="1086209" cy="404225"/>
          </a:xfrm>
          <a:custGeom>
            <a:avLst/>
            <a:gdLst/>
            <a:ahLst/>
            <a:cxnLst/>
            <a:rect l="l" t="t" r="r" b="b"/>
            <a:pathLst>
              <a:path w="1086209" h="404225">
                <a:moveTo>
                  <a:pt x="0" y="0"/>
                </a:moveTo>
                <a:lnTo>
                  <a:pt x="1086209" y="0"/>
                </a:lnTo>
                <a:lnTo>
                  <a:pt x="1086209" y="404225"/>
                </a:lnTo>
                <a:lnTo>
                  <a:pt x="0" y="404225"/>
                </a:lnTo>
                <a:lnTo>
                  <a:pt x="0" y="0"/>
                </a:lnTo>
                <a:close/>
              </a:path>
            </a:pathLst>
          </a:custGeom>
          <a:blipFill>
            <a:blip r:embed="rId81"/>
            <a:stretch>
              <a:fillRect t="-48999" b="-48999"/>
            </a:stretch>
          </a:blipFill>
        </p:spPr>
        <p:txBody>
          <a:bodyPr/>
          <a:lstStyle/>
          <a:p>
            <a:endParaRPr lang="en-GB"/>
          </a:p>
        </p:txBody>
      </p:sp>
      <p:sp>
        <p:nvSpPr>
          <p:cNvPr id="84" name="Freeform 84"/>
          <p:cNvSpPr/>
          <p:nvPr/>
        </p:nvSpPr>
        <p:spPr>
          <a:xfrm>
            <a:off x="10588613" y="7819208"/>
            <a:ext cx="824340" cy="607408"/>
          </a:xfrm>
          <a:custGeom>
            <a:avLst/>
            <a:gdLst/>
            <a:ahLst/>
            <a:cxnLst/>
            <a:rect l="l" t="t" r="r" b="b"/>
            <a:pathLst>
              <a:path w="824340" h="607408">
                <a:moveTo>
                  <a:pt x="0" y="0"/>
                </a:moveTo>
                <a:lnTo>
                  <a:pt x="824340" y="0"/>
                </a:lnTo>
                <a:lnTo>
                  <a:pt x="824340" y="607409"/>
                </a:lnTo>
                <a:lnTo>
                  <a:pt x="0" y="607409"/>
                </a:lnTo>
                <a:lnTo>
                  <a:pt x="0" y="0"/>
                </a:lnTo>
                <a:close/>
              </a:path>
            </a:pathLst>
          </a:custGeom>
          <a:blipFill>
            <a:blip r:embed="rId82"/>
            <a:stretch>
              <a:fillRect/>
            </a:stretch>
          </a:blipFill>
        </p:spPr>
        <p:txBody>
          <a:bodyPr/>
          <a:lstStyle/>
          <a:p>
            <a:endParaRPr lang="en-GB"/>
          </a:p>
        </p:txBody>
      </p:sp>
      <p:sp>
        <p:nvSpPr>
          <p:cNvPr id="85" name="Freeform 85"/>
          <p:cNvSpPr/>
          <p:nvPr/>
        </p:nvSpPr>
        <p:spPr>
          <a:xfrm>
            <a:off x="10627209" y="6394859"/>
            <a:ext cx="830871" cy="612220"/>
          </a:xfrm>
          <a:custGeom>
            <a:avLst/>
            <a:gdLst/>
            <a:ahLst/>
            <a:cxnLst/>
            <a:rect l="l" t="t" r="r" b="b"/>
            <a:pathLst>
              <a:path w="830871" h="612220">
                <a:moveTo>
                  <a:pt x="0" y="0"/>
                </a:moveTo>
                <a:lnTo>
                  <a:pt x="830871" y="0"/>
                </a:lnTo>
                <a:lnTo>
                  <a:pt x="830871" y="612220"/>
                </a:lnTo>
                <a:lnTo>
                  <a:pt x="0" y="612220"/>
                </a:lnTo>
                <a:lnTo>
                  <a:pt x="0" y="0"/>
                </a:lnTo>
                <a:close/>
              </a:path>
            </a:pathLst>
          </a:custGeom>
          <a:blipFill>
            <a:blip r:embed="rId83"/>
            <a:stretch>
              <a:fillRect/>
            </a:stretch>
          </a:blipFill>
        </p:spPr>
        <p:txBody>
          <a:bodyPr/>
          <a:lstStyle/>
          <a:p>
            <a:endParaRPr lang="en-GB"/>
          </a:p>
        </p:txBody>
      </p:sp>
      <p:sp>
        <p:nvSpPr>
          <p:cNvPr id="86" name="Freeform 86"/>
          <p:cNvSpPr/>
          <p:nvPr/>
        </p:nvSpPr>
        <p:spPr>
          <a:xfrm>
            <a:off x="10626710" y="2368325"/>
            <a:ext cx="822779" cy="739534"/>
          </a:xfrm>
          <a:custGeom>
            <a:avLst/>
            <a:gdLst/>
            <a:ahLst/>
            <a:cxnLst/>
            <a:rect l="l" t="t" r="r" b="b"/>
            <a:pathLst>
              <a:path w="822779" h="739534">
                <a:moveTo>
                  <a:pt x="0" y="0"/>
                </a:moveTo>
                <a:lnTo>
                  <a:pt x="822780" y="0"/>
                </a:lnTo>
                <a:lnTo>
                  <a:pt x="822780" y="739533"/>
                </a:lnTo>
                <a:lnTo>
                  <a:pt x="0" y="739533"/>
                </a:lnTo>
                <a:lnTo>
                  <a:pt x="0" y="0"/>
                </a:lnTo>
                <a:close/>
              </a:path>
            </a:pathLst>
          </a:custGeom>
          <a:blipFill>
            <a:blip r:embed="rId84"/>
            <a:stretch>
              <a:fillRect l="-10991" r="-10991"/>
            </a:stretch>
          </a:blipFill>
        </p:spPr>
        <p:txBody>
          <a:bodyPr/>
          <a:lstStyle/>
          <a:p>
            <a:endParaRPr lang="en-GB"/>
          </a:p>
        </p:txBody>
      </p:sp>
      <p:sp>
        <p:nvSpPr>
          <p:cNvPr id="87" name="Freeform 87"/>
          <p:cNvSpPr/>
          <p:nvPr/>
        </p:nvSpPr>
        <p:spPr>
          <a:xfrm>
            <a:off x="10556905" y="1048594"/>
            <a:ext cx="887756" cy="654136"/>
          </a:xfrm>
          <a:custGeom>
            <a:avLst/>
            <a:gdLst/>
            <a:ahLst/>
            <a:cxnLst/>
            <a:rect l="l" t="t" r="r" b="b"/>
            <a:pathLst>
              <a:path w="887756" h="654136">
                <a:moveTo>
                  <a:pt x="0" y="0"/>
                </a:moveTo>
                <a:lnTo>
                  <a:pt x="887756" y="0"/>
                </a:lnTo>
                <a:lnTo>
                  <a:pt x="887756" y="654136"/>
                </a:lnTo>
                <a:lnTo>
                  <a:pt x="0" y="654136"/>
                </a:lnTo>
                <a:lnTo>
                  <a:pt x="0" y="0"/>
                </a:lnTo>
                <a:close/>
              </a:path>
            </a:pathLst>
          </a:custGeom>
          <a:blipFill>
            <a:blip r:embed="rId85"/>
            <a:stretch>
              <a:fillRect/>
            </a:stretch>
          </a:blipFill>
        </p:spPr>
        <p:txBody>
          <a:bodyPr/>
          <a:lstStyle/>
          <a:p>
            <a:endParaRPr lang="en-GB"/>
          </a:p>
        </p:txBody>
      </p:sp>
      <p:sp>
        <p:nvSpPr>
          <p:cNvPr id="88" name="Freeform 88"/>
          <p:cNvSpPr/>
          <p:nvPr/>
        </p:nvSpPr>
        <p:spPr>
          <a:xfrm>
            <a:off x="15990758" y="7886835"/>
            <a:ext cx="1493545" cy="539782"/>
          </a:xfrm>
          <a:custGeom>
            <a:avLst/>
            <a:gdLst/>
            <a:ahLst/>
            <a:cxnLst/>
            <a:rect l="l" t="t" r="r" b="b"/>
            <a:pathLst>
              <a:path w="1493545" h="539782">
                <a:moveTo>
                  <a:pt x="0" y="0"/>
                </a:moveTo>
                <a:lnTo>
                  <a:pt x="1493545" y="0"/>
                </a:lnTo>
                <a:lnTo>
                  <a:pt x="1493545" y="539782"/>
                </a:lnTo>
                <a:lnTo>
                  <a:pt x="0" y="539782"/>
                </a:lnTo>
                <a:lnTo>
                  <a:pt x="0" y="0"/>
                </a:lnTo>
                <a:close/>
              </a:path>
            </a:pathLst>
          </a:custGeom>
          <a:blipFill>
            <a:blip r:embed="rId86"/>
            <a:stretch>
              <a:fillRect t="-11973"/>
            </a:stretch>
          </a:blipFill>
        </p:spPr>
        <p:txBody>
          <a:bodyPr/>
          <a:lstStyle/>
          <a:p>
            <a:endParaRPr lang="en-GB"/>
          </a:p>
        </p:txBody>
      </p:sp>
      <p:sp>
        <p:nvSpPr>
          <p:cNvPr id="89" name="Freeform 89"/>
          <p:cNvSpPr/>
          <p:nvPr/>
        </p:nvSpPr>
        <p:spPr>
          <a:xfrm>
            <a:off x="10627209" y="463088"/>
            <a:ext cx="794616" cy="585506"/>
          </a:xfrm>
          <a:custGeom>
            <a:avLst/>
            <a:gdLst/>
            <a:ahLst/>
            <a:cxnLst/>
            <a:rect l="l" t="t" r="r" b="b"/>
            <a:pathLst>
              <a:path w="794616" h="585506">
                <a:moveTo>
                  <a:pt x="0" y="0"/>
                </a:moveTo>
                <a:lnTo>
                  <a:pt x="794616" y="0"/>
                </a:lnTo>
                <a:lnTo>
                  <a:pt x="794616" y="585506"/>
                </a:lnTo>
                <a:lnTo>
                  <a:pt x="0" y="585506"/>
                </a:lnTo>
                <a:lnTo>
                  <a:pt x="0" y="0"/>
                </a:lnTo>
                <a:close/>
              </a:path>
            </a:pathLst>
          </a:custGeom>
          <a:blipFill>
            <a:blip r:embed="rId87"/>
            <a:stretch>
              <a:fillRect/>
            </a:stretch>
          </a:blipFill>
        </p:spPr>
        <p:txBody>
          <a:bodyPr/>
          <a:lstStyle/>
          <a:p>
            <a:endParaRPr lang="en-GB"/>
          </a:p>
        </p:txBody>
      </p:sp>
      <p:sp>
        <p:nvSpPr>
          <p:cNvPr id="90" name="Freeform 90"/>
          <p:cNvSpPr/>
          <p:nvPr/>
        </p:nvSpPr>
        <p:spPr>
          <a:xfrm>
            <a:off x="11838832" y="8093391"/>
            <a:ext cx="1123060" cy="827518"/>
          </a:xfrm>
          <a:custGeom>
            <a:avLst/>
            <a:gdLst/>
            <a:ahLst/>
            <a:cxnLst/>
            <a:rect l="l" t="t" r="r" b="b"/>
            <a:pathLst>
              <a:path w="1123060" h="827518">
                <a:moveTo>
                  <a:pt x="0" y="0"/>
                </a:moveTo>
                <a:lnTo>
                  <a:pt x="1123060" y="0"/>
                </a:lnTo>
                <a:lnTo>
                  <a:pt x="1123060" y="827518"/>
                </a:lnTo>
                <a:lnTo>
                  <a:pt x="0" y="827518"/>
                </a:lnTo>
                <a:lnTo>
                  <a:pt x="0" y="0"/>
                </a:lnTo>
                <a:close/>
              </a:path>
            </a:pathLst>
          </a:custGeom>
          <a:blipFill>
            <a:blip r:embed="rId88"/>
            <a:stretch>
              <a:fillRect/>
            </a:stretch>
          </a:blipFill>
        </p:spPr>
        <p:txBody>
          <a:bodyPr/>
          <a:lstStyle/>
          <a:p>
            <a:endParaRPr lang="en-GB"/>
          </a:p>
        </p:txBody>
      </p:sp>
      <p:sp>
        <p:nvSpPr>
          <p:cNvPr id="91" name="Freeform 91"/>
          <p:cNvSpPr/>
          <p:nvPr/>
        </p:nvSpPr>
        <p:spPr>
          <a:xfrm>
            <a:off x="11815045" y="5504722"/>
            <a:ext cx="1056340" cy="730173"/>
          </a:xfrm>
          <a:custGeom>
            <a:avLst/>
            <a:gdLst/>
            <a:ahLst/>
            <a:cxnLst/>
            <a:rect l="l" t="t" r="r" b="b"/>
            <a:pathLst>
              <a:path w="1056340" h="730173">
                <a:moveTo>
                  <a:pt x="0" y="0"/>
                </a:moveTo>
                <a:lnTo>
                  <a:pt x="1056340" y="0"/>
                </a:lnTo>
                <a:lnTo>
                  <a:pt x="1056340" y="730174"/>
                </a:lnTo>
                <a:lnTo>
                  <a:pt x="0" y="730174"/>
                </a:lnTo>
                <a:lnTo>
                  <a:pt x="0" y="0"/>
                </a:lnTo>
                <a:close/>
              </a:path>
            </a:pathLst>
          </a:custGeom>
          <a:blipFill>
            <a:blip r:embed="rId89"/>
            <a:stretch>
              <a:fillRect t="-6504" b="-19129"/>
            </a:stretch>
          </a:blipFill>
        </p:spPr>
        <p:txBody>
          <a:bodyPr/>
          <a:lstStyle/>
          <a:p>
            <a:endParaRPr lang="en-GB"/>
          </a:p>
        </p:txBody>
      </p:sp>
      <p:sp>
        <p:nvSpPr>
          <p:cNvPr id="92" name="Freeform 92"/>
          <p:cNvSpPr/>
          <p:nvPr/>
        </p:nvSpPr>
        <p:spPr>
          <a:xfrm>
            <a:off x="11811240" y="4700000"/>
            <a:ext cx="1075463" cy="538082"/>
          </a:xfrm>
          <a:custGeom>
            <a:avLst/>
            <a:gdLst/>
            <a:ahLst/>
            <a:cxnLst/>
            <a:rect l="l" t="t" r="r" b="b"/>
            <a:pathLst>
              <a:path w="1075463" h="538082">
                <a:moveTo>
                  <a:pt x="0" y="0"/>
                </a:moveTo>
                <a:lnTo>
                  <a:pt x="1075463" y="0"/>
                </a:lnTo>
                <a:lnTo>
                  <a:pt x="1075463" y="538081"/>
                </a:lnTo>
                <a:lnTo>
                  <a:pt x="0" y="538081"/>
                </a:lnTo>
                <a:lnTo>
                  <a:pt x="0" y="0"/>
                </a:lnTo>
                <a:close/>
              </a:path>
            </a:pathLst>
          </a:custGeom>
          <a:blipFill>
            <a:blip r:embed="rId90"/>
            <a:stretch>
              <a:fillRect t="-23636" b="-23636"/>
            </a:stretch>
          </a:blipFill>
        </p:spPr>
        <p:txBody>
          <a:bodyPr/>
          <a:lstStyle/>
          <a:p>
            <a:endParaRPr lang="en-GB"/>
          </a:p>
        </p:txBody>
      </p:sp>
      <p:sp>
        <p:nvSpPr>
          <p:cNvPr id="93" name="Freeform 93"/>
          <p:cNvSpPr/>
          <p:nvPr/>
        </p:nvSpPr>
        <p:spPr>
          <a:xfrm>
            <a:off x="11797067" y="1724100"/>
            <a:ext cx="1086209" cy="624490"/>
          </a:xfrm>
          <a:custGeom>
            <a:avLst/>
            <a:gdLst/>
            <a:ahLst/>
            <a:cxnLst/>
            <a:rect l="l" t="t" r="r" b="b"/>
            <a:pathLst>
              <a:path w="1086209" h="624490">
                <a:moveTo>
                  <a:pt x="0" y="0"/>
                </a:moveTo>
                <a:lnTo>
                  <a:pt x="1086209" y="0"/>
                </a:lnTo>
                <a:lnTo>
                  <a:pt x="1086209" y="624490"/>
                </a:lnTo>
                <a:lnTo>
                  <a:pt x="0" y="624490"/>
                </a:lnTo>
                <a:lnTo>
                  <a:pt x="0" y="0"/>
                </a:lnTo>
                <a:close/>
              </a:path>
            </a:pathLst>
          </a:custGeom>
          <a:blipFill>
            <a:blip r:embed="rId91"/>
            <a:stretch>
              <a:fillRect t="-13895" b="-14267"/>
            </a:stretch>
          </a:blipFill>
        </p:spPr>
        <p:txBody>
          <a:bodyPr/>
          <a:lstStyle/>
          <a:p>
            <a:endParaRPr lang="en-GB"/>
          </a:p>
        </p:txBody>
      </p:sp>
      <p:sp>
        <p:nvSpPr>
          <p:cNvPr id="94" name="Freeform 94"/>
          <p:cNvSpPr/>
          <p:nvPr/>
        </p:nvSpPr>
        <p:spPr>
          <a:xfrm>
            <a:off x="11902422" y="7481171"/>
            <a:ext cx="830871" cy="612220"/>
          </a:xfrm>
          <a:custGeom>
            <a:avLst/>
            <a:gdLst/>
            <a:ahLst/>
            <a:cxnLst/>
            <a:rect l="l" t="t" r="r" b="b"/>
            <a:pathLst>
              <a:path w="830871" h="612220">
                <a:moveTo>
                  <a:pt x="0" y="0"/>
                </a:moveTo>
                <a:lnTo>
                  <a:pt x="830870" y="0"/>
                </a:lnTo>
                <a:lnTo>
                  <a:pt x="830870" y="612220"/>
                </a:lnTo>
                <a:lnTo>
                  <a:pt x="0" y="612220"/>
                </a:lnTo>
                <a:lnTo>
                  <a:pt x="0" y="0"/>
                </a:lnTo>
                <a:close/>
              </a:path>
            </a:pathLst>
          </a:custGeom>
          <a:blipFill>
            <a:blip r:embed="rId92"/>
            <a:stretch>
              <a:fillRect/>
            </a:stretch>
          </a:blipFill>
        </p:spPr>
        <p:txBody>
          <a:bodyPr/>
          <a:lstStyle/>
          <a:p>
            <a:endParaRPr lang="en-GB"/>
          </a:p>
        </p:txBody>
      </p:sp>
      <p:sp>
        <p:nvSpPr>
          <p:cNvPr id="95" name="Freeform 95"/>
          <p:cNvSpPr/>
          <p:nvPr/>
        </p:nvSpPr>
        <p:spPr>
          <a:xfrm>
            <a:off x="11951165" y="2424790"/>
            <a:ext cx="822779" cy="739534"/>
          </a:xfrm>
          <a:custGeom>
            <a:avLst/>
            <a:gdLst/>
            <a:ahLst/>
            <a:cxnLst/>
            <a:rect l="l" t="t" r="r" b="b"/>
            <a:pathLst>
              <a:path w="822779" h="739534">
                <a:moveTo>
                  <a:pt x="0" y="0"/>
                </a:moveTo>
                <a:lnTo>
                  <a:pt x="822779" y="0"/>
                </a:lnTo>
                <a:lnTo>
                  <a:pt x="822779" y="739533"/>
                </a:lnTo>
                <a:lnTo>
                  <a:pt x="0" y="739533"/>
                </a:lnTo>
                <a:lnTo>
                  <a:pt x="0" y="0"/>
                </a:lnTo>
                <a:close/>
              </a:path>
            </a:pathLst>
          </a:custGeom>
          <a:blipFill>
            <a:blip r:embed="rId93"/>
            <a:stretch>
              <a:fillRect l="-10991" r="-10991"/>
            </a:stretch>
          </a:blipFill>
        </p:spPr>
        <p:txBody>
          <a:bodyPr/>
          <a:lstStyle/>
          <a:p>
            <a:endParaRPr lang="en-GB"/>
          </a:p>
        </p:txBody>
      </p:sp>
      <p:sp>
        <p:nvSpPr>
          <p:cNvPr id="96" name="Freeform 96"/>
          <p:cNvSpPr/>
          <p:nvPr/>
        </p:nvSpPr>
        <p:spPr>
          <a:xfrm>
            <a:off x="11881359" y="1105059"/>
            <a:ext cx="887756" cy="654136"/>
          </a:xfrm>
          <a:custGeom>
            <a:avLst/>
            <a:gdLst/>
            <a:ahLst/>
            <a:cxnLst/>
            <a:rect l="l" t="t" r="r" b="b"/>
            <a:pathLst>
              <a:path w="887756" h="654136">
                <a:moveTo>
                  <a:pt x="0" y="0"/>
                </a:moveTo>
                <a:lnTo>
                  <a:pt x="887756" y="0"/>
                </a:lnTo>
                <a:lnTo>
                  <a:pt x="887756" y="654136"/>
                </a:lnTo>
                <a:lnTo>
                  <a:pt x="0" y="654136"/>
                </a:lnTo>
                <a:lnTo>
                  <a:pt x="0" y="0"/>
                </a:lnTo>
                <a:close/>
              </a:path>
            </a:pathLst>
          </a:custGeom>
          <a:blipFill>
            <a:blip r:embed="rId94"/>
            <a:stretch>
              <a:fillRect/>
            </a:stretch>
          </a:blipFill>
        </p:spPr>
        <p:txBody>
          <a:bodyPr/>
          <a:lstStyle/>
          <a:p>
            <a:endParaRPr lang="en-GB"/>
          </a:p>
        </p:txBody>
      </p:sp>
      <p:sp>
        <p:nvSpPr>
          <p:cNvPr id="97" name="Freeform 97"/>
          <p:cNvSpPr/>
          <p:nvPr/>
        </p:nvSpPr>
        <p:spPr>
          <a:xfrm>
            <a:off x="11863761" y="226506"/>
            <a:ext cx="1279468" cy="942766"/>
          </a:xfrm>
          <a:custGeom>
            <a:avLst/>
            <a:gdLst/>
            <a:ahLst/>
            <a:cxnLst/>
            <a:rect l="l" t="t" r="r" b="b"/>
            <a:pathLst>
              <a:path w="1279468" h="942766">
                <a:moveTo>
                  <a:pt x="0" y="0"/>
                </a:moveTo>
                <a:lnTo>
                  <a:pt x="1279467" y="0"/>
                </a:lnTo>
                <a:lnTo>
                  <a:pt x="1279467" y="942765"/>
                </a:lnTo>
                <a:lnTo>
                  <a:pt x="0" y="942765"/>
                </a:lnTo>
                <a:lnTo>
                  <a:pt x="0" y="0"/>
                </a:lnTo>
                <a:close/>
              </a:path>
            </a:pathLst>
          </a:custGeom>
          <a:blipFill>
            <a:blip r:embed="rId95"/>
            <a:stretch>
              <a:fillRect/>
            </a:stretch>
          </a:blipFill>
        </p:spPr>
        <p:txBody>
          <a:bodyPr/>
          <a:lstStyle/>
          <a:p>
            <a:endParaRPr lang="en-GB"/>
          </a:p>
        </p:txBody>
      </p:sp>
      <p:sp>
        <p:nvSpPr>
          <p:cNvPr id="98" name="Freeform 98"/>
          <p:cNvSpPr/>
          <p:nvPr/>
        </p:nvSpPr>
        <p:spPr>
          <a:xfrm>
            <a:off x="12021514" y="3187777"/>
            <a:ext cx="724765" cy="795409"/>
          </a:xfrm>
          <a:custGeom>
            <a:avLst/>
            <a:gdLst/>
            <a:ahLst/>
            <a:cxnLst/>
            <a:rect l="l" t="t" r="r" b="b"/>
            <a:pathLst>
              <a:path w="724765" h="795409">
                <a:moveTo>
                  <a:pt x="0" y="0"/>
                </a:moveTo>
                <a:lnTo>
                  <a:pt x="724765" y="0"/>
                </a:lnTo>
                <a:lnTo>
                  <a:pt x="724765" y="795409"/>
                </a:lnTo>
                <a:lnTo>
                  <a:pt x="0" y="795409"/>
                </a:lnTo>
                <a:lnTo>
                  <a:pt x="0" y="0"/>
                </a:lnTo>
                <a:close/>
              </a:path>
            </a:pathLst>
          </a:custGeom>
          <a:blipFill>
            <a:blip r:embed="rId96"/>
            <a:stretch>
              <a:fillRect r="-48942"/>
            </a:stretch>
          </a:blipFill>
        </p:spPr>
        <p:txBody>
          <a:bodyPr/>
          <a:lstStyle/>
          <a:p>
            <a:endParaRPr lang="en-GB"/>
          </a:p>
        </p:txBody>
      </p:sp>
      <p:sp>
        <p:nvSpPr>
          <p:cNvPr id="99" name="Freeform 99"/>
          <p:cNvSpPr/>
          <p:nvPr/>
        </p:nvSpPr>
        <p:spPr>
          <a:xfrm>
            <a:off x="13171650" y="5158614"/>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97"/>
            <a:stretch>
              <a:fillRect t="-23636" b="-23636"/>
            </a:stretch>
          </a:blipFill>
        </p:spPr>
        <p:txBody>
          <a:bodyPr/>
          <a:lstStyle/>
          <a:p>
            <a:endParaRPr lang="en-GB"/>
          </a:p>
        </p:txBody>
      </p:sp>
      <p:sp>
        <p:nvSpPr>
          <p:cNvPr id="100" name="Freeform 100"/>
          <p:cNvSpPr/>
          <p:nvPr/>
        </p:nvSpPr>
        <p:spPr>
          <a:xfrm>
            <a:off x="13173007" y="3956476"/>
            <a:ext cx="1099915" cy="659949"/>
          </a:xfrm>
          <a:custGeom>
            <a:avLst/>
            <a:gdLst/>
            <a:ahLst/>
            <a:cxnLst/>
            <a:rect l="l" t="t" r="r" b="b"/>
            <a:pathLst>
              <a:path w="1099915" h="659949">
                <a:moveTo>
                  <a:pt x="0" y="0"/>
                </a:moveTo>
                <a:lnTo>
                  <a:pt x="1099915" y="0"/>
                </a:lnTo>
                <a:lnTo>
                  <a:pt x="1099915" y="659949"/>
                </a:lnTo>
                <a:lnTo>
                  <a:pt x="0" y="659949"/>
                </a:lnTo>
                <a:lnTo>
                  <a:pt x="0" y="0"/>
                </a:lnTo>
                <a:close/>
              </a:path>
            </a:pathLst>
          </a:custGeom>
          <a:blipFill>
            <a:blip r:embed="rId98"/>
            <a:stretch>
              <a:fillRect t="-11403" b="-11403"/>
            </a:stretch>
          </a:blipFill>
        </p:spPr>
        <p:txBody>
          <a:bodyPr/>
          <a:lstStyle/>
          <a:p>
            <a:endParaRPr lang="en-GB"/>
          </a:p>
        </p:txBody>
      </p:sp>
      <p:sp>
        <p:nvSpPr>
          <p:cNvPr id="101" name="Freeform 101"/>
          <p:cNvSpPr/>
          <p:nvPr/>
        </p:nvSpPr>
        <p:spPr>
          <a:xfrm>
            <a:off x="13157477" y="1852526"/>
            <a:ext cx="1086209" cy="404225"/>
          </a:xfrm>
          <a:custGeom>
            <a:avLst/>
            <a:gdLst/>
            <a:ahLst/>
            <a:cxnLst/>
            <a:rect l="l" t="t" r="r" b="b"/>
            <a:pathLst>
              <a:path w="1086209" h="404225">
                <a:moveTo>
                  <a:pt x="0" y="0"/>
                </a:moveTo>
                <a:lnTo>
                  <a:pt x="1086209" y="0"/>
                </a:lnTo>
                <a:lnTo>
                  <a:pt x="1086209" y="404225"/>
                </a:lnTo>
                <a:lnTo>
                  <a:pt x="0" y="404225"/>
                </a:lnTo>
                <a:lnTo>
                  <a:pt x="0" y="0"/>
                </a:lnTo>
                <a:close/>
              </a:path>
            </a:pathLst>
          </a:custGeom>
          <a:blipFill>
            <a:blip r:embed="rId99"/>
            <a:stretch>
              <a:fillRect t="-48999" b="-48999"/>
            </a:stretch>
          </a:blipFill>
        </p:spPr>
        <p:txBody>
          <a:bodyPr/>
          <a:lstStyle/>
          <a:p>
            <a:endParaRPr lang="en-GB"/>
          </a:p>
        </p:txBody>
      </p:sp>
      <p:sp>
        <p:nvSpPr>
          <p:cNvPr id="102" name="Freeform 102"/>
          <p:cNvSpPr/>
          <p:nvPr/>
        </p:nvSpPr>
        <p:spPr>
          <a:xfrm>
            <a:off x="13311575" y="2441920"/>
            <a:ext cx="822779" cy="739534"/>
          </a:xfrm>
          <a:custGeom>
            <a:avLst/>
            <a:gdLst/>
            <a:ahLst/>
            <a:cxnLst/>
            <a:rect l="l" t="t" r="r" b="b"/>
            <a:pathLst>
              <a:path w="822779" h="739534">
                <a:moveTo>
                  <a:pt x="0" y="0"/>
                </a:moveTo>
                <a:lnTo>
                  <a:pt x="822779" y="0"/>
                </a:lnTo>
                <a:lnTo>
                  <a:pt x="822779" y="739534"/>
                </a:lnTo>
                <a:lnTo>
                  <a:pt x="0" y="739534"/>
                </a:lnTo>
                <a:lnTo>
                  <a:pt x="0" y="0"/>
                </a:lnTo>
                <a:close/>
              </a:path>
            </a:pathLst>
          </a:custGeom>
          <a:blipFill>
            <a:blip r:embed="rId100"/>
            <a:stretch>
              <a:fillRect l="-10991" r="-10991"/>
            </a:stretch>
          </a:blipFill>
        </p:spPr>
        <p:txBody>
          <a:bodyPr/>
          <a:lstStyle/>
          <a:p>
            <a:endParaRPr lang="en-GB"/>
          </a:p>
        </p:txBody>
      </p:sp>
      <p:sp>
        <p:nvSpPr>
          <p:cNvPr id="103" name="Freeform 103"/>
          <p:cNvSpPr/>
          <p:nvPr/>
        </p:nvSpPr>
        <p:spPr>
          <a:xfrm>
            <a:off x="13312073" y="536683"/>
            <a:ext cx="794616" cy="585506"/>
          </a:xfrm>
          <a:custGeom>
            <a:avLst/>
            <a:gdLst/>
            <a:ahLst/>
            <a:cxnLst/>
            <a:rect l="l" t="t" r="r" b="b"/>
            <a:pathLst>
              <a:path w="794616" h="585506">
                <a:moveTo>
                  <a:pt x="0" y="0"/>
                </a:moveTo>
                <a:lnTo>
                  <a:pt x="794616" y="0"/>
                </a:lnTo>
                <a:lnTo>
                  <a:pt x="794616" y="585506"/>
                </a:lnTo>
                <a:lnTo>
                  <a:pt x="0" y="585506"/>
                </a:lnTo>
                <a:lnTo>
                  <a:pt x="0" y="0"/>
                </a:lnTo>
                <a:close/>
              </a:path>
            </a:pathLst>
          </a:custGeom>
          <a:blipFill>
            <a:blip r:embed="rId101"/>
            <a:stretch>
              <a:fillRect/>
            </a:stretch>
          </a:blipFill>
        </p:spPr>
        <p:txBody>
          <a:bodyPr/>
          <a:lstStyle/>
          <a:p>
            <a:endParaRPr lang="en-GB"/>
          </a:p>
        </p:txBody>
      </p:sp>
      <p:sp>
        <p:nvSpPr>
          <p:cNvPr id="104" name="Freeform 104"/>
          <p:cNvSpPr/>
          <p:nvPr/>
        </p:nvSpPr>
        <p:spPr>
          <a:xfrm>
            <a:off x="13381924" y="3204908"/>
            <a:ext cx="1079483" cy="795409"/>
          </a:xfrm>
          <a:custGeom>
            <a:avLst/>
            <a:gdLst/>
            <a:ahLst/>
            <a:cxnLst/>
            <a:rect l="l" t="t" r="r" b="b"/>
            <a:pathLst>
              <a:path w="1079483" h="795409">
                <a:moveTo>
                  <a:pt x="0" y="0"/>
                </a:moveTo>
                <a:lnTo>
                  <a:pt x="1079483" y="0"/>
                </a:lnTo>
                <a:lnTo>
                  <a:pt x="1079483" y="795408"/>
                </a:lnTo>
                <a:lnTo>
                  <a:pt x="0" y="795408"/>
                </a:lnTo>
                <a:lnTo>
                  <a:pt x="0" y="0"/>
                </a:lnTo>
                <a:close/>
              </a:path>
            </a:pathLst>
          </a:custGeom>
          <a:blipFill>
            <a:blip r:embed="rId102"/>
            <a:stretch>
              <a:fillRect/>
            </a:stretch>
          </a:blipFill>
        </p:spPr>
        <p:txBody>
          <a:bodyPr/>
          <a:lstStyle/>
          <a:p>
            <a:endParaRPr lang="en-GB"/>
          </a:p>
        </p:txBody>
      </p:sp>
      <p:sp>
        <p:nvSpPr>
          <p:cNvPr id="105" name="Freeform 105"/>
          <p:cNvSpPr/>
          <p:nvPr/>
        </p:nvSpPr>
        <p:spPr>
          <a:xfrm>
            <a:off x="14747157" y="3231264"/>
            <a:ext cx="908065" cy="669101"/>
          </a:xfrm>
          <a:custGeom>
            <a:avLst/>
            <a:gdLst/>
            <a:ahLst/>
            <a:cxnLst/>
            <a:rect l="l" t="t" r="r" b="b"/>
            <a:pathLst>
              <a:path w="908065" h="669101">
                <a:moveTo>
                  <a:pt x="0" y="0"/>
                </a:moveTo>
                <a:lnTo>
                  <a:pt x="908065" y="0"/>
                </a:lnTo>
                <a:lnTo>
                  <a:pt x="908065" y="669101"/>
                </a:lnTo>
                <a:lnTo>
                  <a:pt x="0" y="669101"/>
                </a:lnTo>
                <a:lnTo>
                  <a:pt x="0" y="0"/>
                </a:lnTo>
                <a:close/>
              </a:path>
            </a:pathLst>
          </a:custGeom>
          <a:blipFill>
            <a:blip r:embed="rId103"/>
            <a:stretch>
              <a:fillRect/>
            </a:stretch>
          </a:blipFill>
        </p:spPr>
        <p:txBody>
          <a:bodyPr/>
          <a:lstStyle/>
          <a:p>
            <a:endParaRPr lang="en-GB"/>
          </a:p>
        </p:txBody>
      </p:sp>
      <p:sp>
        <p:nvSpPr>
          <p:cNvPr id="106" name="Freeform 106"/>
          <p:cNvSpPr/>
          <p:nvPr/>
        </p:nvSpPr>
        <p:spPr>
          <a:xfrm>
            <a:off x="13063703" y="1281641"/>
            <a:ext cx="1358516" cy="380384"/>
          </a:xfrm>
          <a:custGeom>
            <a:avLst/>
            <a:gdLst/>
            <a:ahLst/>
            <a:cxnLst/>
            <a:rect l="l" t="t" r="r" b="b"/>
            <a:pathLst>
              <a:path w="1358516" h="380384">
                <a:moveTo>
                  <a:pt x="0" y="0"/>
                </a:moveTo>
                <a:lnTo>
                  <a:pt x="1358516" y="0"/>
                </a:lnTo>
                <a:lnTo>
                  <a:pt x="1358516" y="380385"/>
                </a:lnTo>
                <a:lnTo>
                  <a:pt x="0" y="380385"/>
                </a:lnTo>
                <a:lnTo>
                  <a:pt x="0" y="0"/>
                </a:lnTo>
                <a:close/>
              </a:path>
            </a:pathLst>
          </a:custGeom>
          <a:blipFill>
            <a:blip r:embed="rId104"/>
            <a:stretch>
              <a:fillRect/>
            </a:stretch>
          </a:blipFill>
        </p:spPr>
        <p:txBody>
          <a:bodyPr/>
          <a:lstStyle/>
          <a:p>
            <a:endParaRPr lang="en-GB"/>
          </a:p>
        </p:txBody>
      </p:sp>
      <p:sp>
        <p:nvSpPr>
          <p:cNvPr id="107" name="Freeform 107"/>
          <p:cNvSpPr/>
          <p:nvPr/>
        </p:nvSpPr>
        <p:spPr>
          <a:xfrm>
            <a:off x="14643309" y="5443273"/>
            <a:ext cx="1056340" cy="532992"/>
          </a:xfrm>
          <a:custGeom>
            <a:avLst/>
            <a:gdLst/>
            <a:ahLst/>
            <a:cxnLst/>
            <a:rect l="l" t="t" r="r" b="b"/>
            <a:pathLst>
              <a:path w="1056340" h="532992">
                <a:moveTo>
                  <a:pt x="0" y="0"/>
                </a:moveTo>
                <a:lnTo>
                  <a:pt x="1056340" y="0"/>
                </a:lnTo>
                <a:lnTo>
                  <a:pt x="1056340" y="532992"/>
                </a:lnTo>
                <a:lnTo>
                  <a:pt x="0" y="532992"/>
                </a:lnTo>
                <a:lnTo>
                  <a:pt x="0" y="0"/>
                </a:lnTo>
                <a:close/>
              </a:path>
            </a:pathLst>
          </a:custGeom>
          <a:blipFill>
            <a:blip r:embed="rId105"/>
            <a:stretch>
              <a:fillRect t="-23017" b="-23017"/>
            </a:stretch>
          </a:blipFill>
        </p:spPr>
        <p:txBody>
          <a:bodyPr/>
          <a:lstStyle/>
          <a:p>
            <a:endParaRPr lang="en-GB"/>
          </a:p>
        </p:txBody>
      </p:sp>
      <p:sp>
        <p:nvSpPr>
          <p:cNvPr id="108" name="Freeform 108"/>
          <p:cNvSpPr/>
          <p:nvPr/>
        </p:nvSpPr>
        <p:spPr>
          <a:xfrm>
            <a:off x="14657482" y="4762316"/>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106"/>
            <a:stretch>
              <a:fillRect t="-23636" b="-23636"/>
            </a:stretch>
          </a:blipFill>
        </p:spPr>
        <p:txBody>
          <a:bodyPr/>
          <a:lstStyle/>
          <a:p>
            <a:endParaRPr lang="en-GB"/>
          </a:p>
        </p:txBody>
      </p:sp>
      <p:sp>
        <p:nvSpPr>
          <p:cNvPr id="109" name="Freeform 109"/>
          <p:cNvSpPr/>
          <p:nvPr/>
        </p:nvSpPr>
        <p:spPr>
          <a:xfrm>
            <a:off x="14658839" y="3956476"/>
            <a:ext cx="1099915" cy="659949"/>
          </a:xfrm>
          <a:custGeom>
            <a:avLst/>
            <a:gdLst/>
            <a:ahLst/>
            <a:cxnLst/>
            <a:rect l="l" t="t" r="r" b="b"/>
            <a:pathLst>
              <a:path w="1099915" h="659949">
                <a:moveTo>
                  <a:pt x="0" y="0"/>
                </a:moveTo>
                <a:lnTo>
                  <a:pt x="1099915" y="0"/>
                </a:lnTo>
                <a:lnTo>
                  <a:pt x="1099915" y="659949"/>
                </a:lnTo>
                <a:lnTo>
                  <a:pt x="0" y="659949"/>
                </a:lnTo>
                <a:lnTo>
                  <a:pt x="0" y="0"/>
                </a:lnTo>
                <a:close/>
              </a:path>
            </a:pathLst>
          </a:custGeom>
          <a:blipFill>
            <a:blip r:embed="rId107"/>
            <a:stretch>
              <a:fillRect t="-11403" b="-11403"/>
            </a:stretch>
          </a:blipFill>
        </p:spPr>
        <p:txBody>
          <a:bodyPr/>
          <a:lstStyle/>
          <a:p>
            <a:endParaRPr lang="en-GB"/>
          </a:p>
        </p:txBody>
      </p:sp>
      <p:sp>
        <p:nvSpPr>
          <p:cNvPr id="110" name="Freeform 110"/>
          <p:cNvSpPr/>
          <p:nvPr/>
        </p:nvSpPr>
        <p:spPr>
          <a:xfrm>
            <a:off x="14643309" y="1751853"/>
            <a:ext cx="1086209" cy="504897"/>
          </a:xfrm>
          <a:custGeom>
            <a:avLst/>
            <a:gdLst/>
            <a:ahLst/>
            <a:cxnLst/>
            <a:rect l="l" t="t" r="r" b="b"/>
            <a:pathLst>
              <a:path w="1086209" h="504897">
                <a:moveTo>
                  <a:pt x="0" y="0"/>
                </a:moveTo>
                <a:lnTo>
                  <a:pt x="1086209" y="0"/>
                </a:lnTo>
                <a:lnTo>
                  <a:pt x="1086209" y="504898"/>
                </a:lnTo>
                <a:lnTo>
                  <a:pt x="0" y="504898"/>
                </a:lnTo>
                <a:lnTo>
                  <a:pt x="0" y="0"/>
                </a:lnTo>
                <a:close/>
              </a:path>
            </a:pathLst>
          </a:custGeom>
          <a:blipFill>
            <a:blip r:embed="rId108"/>
            <a:stretch>
              <a:fillRect t="-19290" b="-39229"/>
            </a:stretch>
          </a:blipFill>
        </p:spPr>
        <p:txBody>
          <a:bodyPr/>
          <a:lstStyle/>
          <a:p>
            <a:endParaRPr lang="en-GB"/>
          </a:p>
        </p:txBody>
      </p:sp>
      <p:sp>
        <p:nvSpPr>
          <p:cNvPr id="111" name="Freeform 111"/>
          <p:cNvSpPr/>
          <p:nvPr/>
        </p:nvSpPr>
        <p:spPr>
          <a:xfrm>
            <a:off x="14779778" y="7142099"/>
            <a:ext cx="830871" cy="612220"/>
          </a:xfrm>
          <a:custGeom>
            <a:avLst/>
            <a:gdLst/>
            <a:ahLst/>
            <a:cxnLst/>
            <a:rect l="l" t="t" r="r" b="b"/>
            <a:pathLst>
              <a:path w="830871" h="612220">
                <a:moveTo>
                  <a:pt x="0" y="0"/>
                </a:moveTo>
                <a:lnTo>
                  <a:pt x="830871" y="0"/>
                </a:lnTo>
                <a:lnTo>
                  <a:pt x="830871" y="612220"/>
                </a:lnTo>
                <a:lnTo>
                  <a:pt x="0" y="612220"/>
                </a:lnTo>
                <a:lnTo>
                  <a:pt x="0" y="0"/>
                </a:lnTo>
                <a:close/>
              </a:path>
            </a:pathLst>
          </a:custGeom>
          <a:blipFill>
            <a:blip r:embed="rId109"/>
            <a:stretch>
              <a:fillRect/>
            </a:stretch>
          </a:blipFill>
        </p:spPr>
        <p:txBody>
          <a:bodyPr/>
          <a:lstStyle/>
          <a:p>
            <a:endParaRPr lang="en-GB"/>
          </a:p>
        </p:txBody>
      </p:sp>
      <p:sp>
        <p:nvSpPr>
          <p:cNvPr id="112" name="Freeform 112"/>
          <p:cNvSpPr/>
          <p:nvPr/>
        </p:nvSpPr>
        <p:spPr>
          <a:xfrm>
            <a:off x="14817134" y="2259919"/>
            <a:ext cx="822779" cy="739534"/>
          </a:xfrm>
          <a:custGeom>
            <a:avLst/>
            <a:gdLst/>
            <a:ahLst/>
            <a:cxnLst/>
            <a:rect l="l" t="t" r="r" b="b"/>
            <a:pathLst>
              <a:path w="822779" h="739534">
                <a:moveTo>
                  <a:pt x="0" y="0"/>
                </a:moveTo>
                <a:lnTo>
                  <a:pt x="822779" y="0"/>
                </a:lnTo>
                <a:lnTo>
                  <a:pt x="822779" y="739534"/>
                </a:lnTo>
                <a:lnTo>
                  <a:pt x="0" y="739534"/>
                </a:lnTo>
                <a:lnTo>
                  <a:pt x="0" y="0"/>
                </a:lnTo>
                <a:close/>
              </a:path>
            </a:pathLst>
          </a:custGeom>
          <a:blipFill>
            <a:blip r:embed="rId110"/>
            <a:stretch>
              <a:fillRect l="-10991" r="-10991"/>
            </a:stretch>
          </a:blipFill>
        </p:spPr>
        <p:txBody>
          <a:bodyPr/>
          <a:lstStyle/>
          <a:p>
            <a:endParaRPr lang="en-GB"/>
          </a:p>
        </p:txBody>
      </p:sp>
      <p:sp>
        <p:nvSpPr>
          <p:cNvPr id="113" name="Freeform 113"/>
          <p:cNvSpPr/>
          <p:nvPr/>
        </p:nvSpPr>
        <p:spPr>
          <a:xfrm>
            <a:off x="14797906" y="536683"/>
            <a:ext cx="794616" cy="585506"/>
          </a:xfrm>
          <a:custGeom>
            <a:avLst/>
            <a:gdLst/>
            <a:ahLst/>
            <a:cxnLst/>
            <a:rect l="l" t="t" r="r" b="b"/>
            <a:pathLst>
              <a:path w="794616" h="585506">
                <a:moveTo>
                  <a:pt x="0" y="0"/>
                </a:moveTo>
                <a:lnTo>
                  <a:pt x="794615" y="0"/>
                </a:lnTo>
                <a:lnTo>
                  <a:pt x="794615" y="585506"/>
                </a:lnTo>
                <a:lnTo>
                  <a:pt x="0" y="585506"/>
                </a:lnTo>
                <a:lnTo>
                  <a:pt x="0" y="0"/>
                </a:lnTo>
                <a:close/>
              </a:path>
            </a:pathLst>
          </a:custGeom>
          <a:blipFill>
            <a:blip r:embed="rId111"/>
            <a:stretch>
              <a:fillRect/>
            </a:stretch>
          </a:blipFill>
        </p:spPr>
        <p:txBody>
          <a:bodyPr/>
          <a:lstStyle/>
          <a:p>
            <a:endParaRPr lang="en-GB"/>
          </a:p>
        </p:txBody>
      </p:sp>
      <p:sp>
        <p:nvSpPr>
          <p:cNvPr id="114" name="Freeform 114"/>
          <p:cNvSpPr/>
          <p:nvPr/>
        </p:nvSpPr>
        <p:spPr>
          <a:xfrm>
            <a:off x="9343462" y="8156726"/>
            <a:ext cx="722406" cy="532299"/>
          </a:xfrm>
          <a:custGeom>
            <a:avLst/>
            <a:gdLst/>
            <a:ahLst/>
            <a:cxnLst/>
            <a:rect l="l" t="t" r="r" b="b"/>
            <a:pathLst>
              <a:path w="722406" h="532299">
                <a:moveTo>
                  <a:pt x="0" y="0"/>
                </a:moveTo>
                <a:lnTo>
                  <a:pt x="722407" y="0"/>
                </a:lnTo>
                <a:lnTo>
                  <a:pt x="722407" y="532299"/>
                </a:lnTo>
                <a:lnTo>
                  <a:pt x="0" y="532299"/>
                </a:lnTo>
                <a:lnTo>
                  <a:pt x="0" y="0"/>
                </a:lnTo>
                <a:close/>
              </a:path>
            </a:pathLst>
          </a:custGeom>
          <a:blipFill>
            <a:blip r:embed="rId112"/>
            <a:stretch>
              <a:fillRect/>
            </a:stretch>
          </a:blipFill>
        </p:spPr>
        <p:txBody>
          <a:bodyPr/>
          <a:lstStyle/>
          <a:p>
            <a:endParaRPr lang="en-GB"/>
          </a:p>
        </p:txBody>
      </p:sp>
      <p:sp>
        <p:nvSpPr>
          <p:cNvPr id="115" name="Freeform 115"/>
          <p:cNvSpPr/>
          <p:nvPr/>
        </p:nvSpPr>
        <p:spPr>
          <a:xfrm>
            <a:off x="14549536" y="1281641"/>
            <a:ext cx="1358516" cy="380384"/>
          </a:xfrm>
          <a:custGeom>
            <a:avLst/>
            <a:gdLst/>
            <a:ahLst/>
            <a:cxnLst/>
            <a:rect l="l" t="t" r="r" b="b"/>
            <a:pathLst>
              <a:path w="1358516" h="380384">
                <a:moveTo>
                  <a:pt x="0" y="0"/>
                </a:moveTo>
                <a:lnTo>
                  <a:pt x="1358516" y="0"/>
                </a:lnTo>
                <a:lnTo>
                  <a:pt x="1358516" y="380385"/>
                </a:lnTo>
                <a:lnTo>
                  <a:pt x="0" y="380385"/>
                </a:lnTo>
                <a:lnTo>
                  <a:pt x="0" y="0"/>
                </a:lnTo>
                <a:close/>
              </a:path>
            </a:pathLst>
          </a:custGeom>
          <a:blipFill>
            <a:blip r:embed="rId113"/>
            <a:stretch>
              <a:fillRect t="-1897" b="-1897"/>
            </a:stretch>
          </a:blipFill>
        </p:spPr>
        <p:txBody>
          <a:bodyPr/>
          <a:lstStyle/>
          <a:p>
            <a:endParaRPr lang="en-GB"/>
          </a:p>
        </p:txBody>
      </p:sp>
      <p:sp>
        <p:nvSpPr>
          <p:cNvPr id="116" name="Freeform 116"/>
          <p:cNvSpPr/>
          <p:nvPr/>
        </p:nvSpPr>
        <p:spPr>
          <a:xfrm>
            <a:off x="16209360" y="5296763"/>
            <a:ext cx="1056340" cy="532992"/>
          </a:xfrm>
          <a:custGeom>
            <a:avLst/>
            <a:gdLst/>
            <a:ahLst/>
            <a:cxnLst/>
            <a:rect l="l" t="t" r="r" b="b"/>
            <a:pathLst>
              <a:path w="1056340" h="532992">
                <a:moveTo>
                  <a:pt x="0" y="0"/>
                </a:moveTo>
                <a:lnTo>
                  <a:pt x="1056341" y="0"/>
                </a:lnTo>
                <a:lnTo>
                  <a:pt x="1056341" y="532993"/>
                </a:lnTo>
                <a:lnTo>
                  <a:pt x="0" y="532993"/>
                </a:lnTo>
                <a:lnTo>
                  <a:pt x="0" y="0"/>
                </a:lnTo>
                <a:close/>
              </a:path>
            </a:pathLst>
          </a:custGeom>
          <a:blipFill>
            <a:blip r:embed="rId21"/>
            <a:stretch>
              <a:fillRect t="-23017" b="-23017"/>
            </a:stretch>
          </a:blipFill>
        </p:spPr>
        <p:txBody>
          <a:bodyPr/>
          <a:lstStyle/>
          <a:p>
            <a:endParaRPr lang="en-GB"/>
          </a:p>
        </p:txBody>
      </p:sp>
      <p:sp>
        <p:nvSpPr>
          <p:cNvPr id="117" name="Freeform 117"/>
          <p:cNvSpPr/>
          <p:nvPr/>
        </p:nvSpPr>
        <p:spPr>
          <a:xfrm>
            <a:off x="16220106" y="4493275"/>
            <a:ext cx="1075463" cy="538082"/>
          </a:xfrm>
          <a:custGeom>
            <a:avLst/>
            <a:gdLst/>
            <a:ahLst/>
            <a:cxnLst/>
            <a:rect l="l" t="t" r="r" b="b"/>
            <a:pathLst>
              <a:path w="1075463" h="538082">
                <a:moveTo>
                  <a:pt x="0" y="0"/>
                </a:moveTo>
                <a:lnTo>
                  <a:pt x="1075463" y="0"/>
                </a:lnTo>
                <a:lnTo>
                  <a:pt x="1075463" y="538082"/>
                </a:lnTo>
                <a:lnTo>
                  <a:pt x="0" y="538082"/>
                </a:lnTo>
                <a:lnTo>
                  <a:pt x="0" y="0"/>
                </a:lnTo>
                <a:close/>
              </a:path>
            </a:pathLst>
          </a:custGeom>
          <a:blipFill>
            <a:blip r:embed="rId114"/>
            <a:stretch>
              <a:fillRect t="-23636" b="-23636"/>
            </a:stretch>
          </a:blipFill>
        </p:spPr>
        <p:txBody>
          <a:bodyPr/>
          <a:lstStyle/>
          <a:p>
            <a:endParaRPr lang="en-GB"/>
          </a:p>
        </p:txBody>
      </p:sp>
      <p:sp>
        <p:nvSpPr>
          <p:cNvPr id="118" name="Freeform 118"/>
          <p:cNvSpPr/>
          <p:nvPr/>
        </p:nvSpPr>
        <p:spPr>
          <a:xfrm>
            <a:off x="16301679" y="3738098"/>
            <a:ext cx="1099915" cy="659949"/>
          </a:xfrm>
          <a:custGeom>
            <a:avLst/>
            <a:gdLst/>
            <a:ahLst/>
            <a:cxnLst/>
            <a:rect l="l" t="t" r="r" b="b"/>
            <a:pathLst>
              <a:path w="1099915" h="659949">
                <a:moveTo>
                  <a:pt x="0" y="0"/>
                </a:moveTo>
                <a:lnTo>
                  <a:pt x="1099915" y="0"/>
                </a:lnTo>
                <a:lnTo>
                  <a:pt x="1099915" y="659949"/>
                </a:lnTo>
                <a:lnTo>
                  <a:pt x="0" y="659949"/>
                </a:lnTo>
                <a:lnTo>
                  <a:pt x="0" y="0"/>
                </a:lnTo>
                <a:close/>
              </a:path>
            </a:pathLst>
          </a:custGeom>
          <a:blipFill>
            <a:blip r:embed="rId115"/>
            <a:stretch>
              <a:fillRect t="-11403" b="-11403"/>
            </a:stretch>
          </a:blipFill>
        </p:spPr>
        <p:txBody>
          <a:bodyPr/>
          <a:lstStyle/>
          <a:p>
            <a:endParaRPr lang="en-GB"/>
          </a:p>
        </p:txBody>
      </p:sp>
      <p:sp>
        <p:nvSpPr>
          <p:cNvPr id="119" name="Freeform 119"/>
          <p:cNvSpPr/>
          <p:nvPr/>
        </p:nvSpPr>
        <p:spPr>
          <a:xfrm>
            <a:off x="16209360" y="1751853"/>
            <a:ext cx="1086209" cy="518477"/>
          </a:xfrm>
          <a:custGeom>
            <a:avLst/>
            <a:gdLst/>
            <a:ahLst/>
            <a:cxnLst/>
            <a:rect l="l" t="t" r="r" b="b"/>
            <a:pathLst>
              <a:path w="1086209" h="518477">
                <a:moveTo>
                  <a:pt x="0" y="0"/>
                </a:moveTo>
                <a:lnTo>
                  <a:pt x="1086209" y="0"/>
                </a:lnTo>
                <a:lnTo>
                  <a:pt x="1086209" y="518477"/>
                </a:lnTo>
                <a:lnTo>
                  <a:pt x="0" y="518477"/>
                </a:lnTo>
                <a:lnTo>
                  <a:pt x="0" y="0"/>
                </a:lnTo>
                <a:close/>
              </a:path>
            </a:pathLst>
          </a:custGeom>
          <a:blipFill>
            <a:blip r:embed="rId116"/>
            <a:stretch>
              <a:fillRect t="-38202" b="-16166"/>
            </a:stretch>
          </a:blipFill>
        </p:spPr>
        <p:txBody>
          <a:bodyPr/>
          <a:lstStyle/>
          <a:p>
            <a:endParaRPr lang="en-GB"/>
          </a:p>
        </p:txBody>
      </p:sp>
      <p:sp>
        <p:nvSpPr>
          <p:cNvPr id="120" name="Freeform 120"/>
          <p:cNvSpPr/>
          <p:nvPr/>
        </p:nvSpPr>
        <p:spPr>
          <a:xfrm>
            <a:off x="16189916" y="6499232"/>
            <a:ext cx="1287897" cy="948977"/>
          </a:xfrm>
          <a:custGeom>
            <a:avLst/>
            <a:gdLst/>
            <a:ahLst/>
            <a:cxnLst/>
            <a:rect l="l" t="t" r="r" b="b"/>
            <a:pathLst>
              <a:path w="1287897" h="948977">
                <a:moveTo>
                  <a:pt x="0" y="0"/>
                </a:moveTo>
                <a:lnTo>
                  <a:pt x="1287897" y="0"/>
                </a:lnTo>
                <a:lnTo>
                  <a:pt x="1287897" y="948977"/>
                </a:lnTo>
                <a:lnTo>
                  <a:pt x="0" y="948977"/>
                </a:lnTo>
                <a:lnTo>
                  <a:pt x="0" y="0"/>
                </a:lnTo>
                <a:close/>
              </a:path>
            </a:pathLst>
          </a:custGeom>
          <a:blipFill>
            <a:blip r:embed="rId117"/>
            <a:stretch>
              <a:fillRect/>
            </a:stretch>
          </a:blipFill>
        </p:spPr>
        <p:txBody>
          <a:bodyPr/>
          <a:lstStyle/>
          <a:p>
            <a:endParaRPr lang="en-GB"/>
          </a:p>
        </p:txBody>
      </p:sp>
      <p:sp>
        <p:nvSpPr>
          <p:cNvPr id="121" name="Freeform 121"/>
          <p:cNvSpPr/>
          <p:nvPr/>
        </p:nvSpPr>
        <p:spPr>
          <a:xfrm>
            <a:off x="16363458" y="2341247"/>
            <a:ext cx="822779" cy="739534"/>
          </a:xfrm>
          <a:custGeom>
            <a:avLst/>
            <a:gdLst/>
            <a:ahLst/>
            <a:cxnLst/>
            <a:rect l="l" t="t" r="r" b="b"/>
            <a:pathLst>
              <a:path w="822779" h="739534">
                <a:moveTo>
                  <a:pt x="0" y="0"/>
                </a:moveTo>
                <a:lnTo>
                  <a:pt x="822780" y="0"/>
                </a:lnTo>
                <a:lnTo>
                  <a:pt x="822780" y="739534"/>
                </a:lnTo>
                <a:lnTo>
                  <a:pt x="0" y="739534"/>
                </a:lnTo>
                <a:lnTo>
                  <a:pt x="0" y="0"/>
                </a:lnTo>
                <a:close/>
              </a:path>
            </a:pathLst>
          </a:custGeom>
          <a:blipFill>
            <a:blip r:embed="rId118"/>
            <a:stretch>
              <a:fillRect l="-10991" r="-10991"/>
            </a:stretch>
          </a:blipFill>
        </p:spPr>
        <p:txBody>
          <a:bodyPr/>
          <a:lstStyle/>
          <a:p>
            <a:endParaRPr lang="en-GB"/>
          </a:p>
        </p:txBody>
      </p:sp>
      <p:sp>
        <p:nvSpPr>
          <p:cNvPr id="122" name="Freeform 122"/>
          <p:cNvSpPr/>
          <p:nvPr/>
        </p:nvSpPr>
        <p:spPr>
          <a:xfrm>
            <a:off x="6313853" y="2711014"/>
            <a:ext cx="1090148" cy="803267"/>
          </a:xfrm>
          <a:custGeom>
            <a:avLst/>
            <a:gdLst/>
            <a:ahLst/>
            <a:cxnLst/>
            <a:rect l="l" t="t" r="r" b="b"/>
            <a:pathLst>
              <a:path w="1090148" h="803267">
                <a:moveTo>
                  <a:pt x="0" y="0"/>
                </a:moveTo>
                <a:lnTo>
                  <a:pt x="1090148" y="0"/>
                </a:lnTo>
                <a:lnTo>
                  <a:pt x="1090148" y="803267"/>
                </a:lnTo>
                <a:lnTo>
                  <a:pt x="0" y="803267"/>
                </a:lnTo>
                <a:lnTo>
                  <a:pt x="0" y="0"/>
                </a:lnTo>
                <a:close/>
              </a:path>
            </a:pathLst>
          </a:custGeom>
          <a:blipFill>
            <a:blip r:embed="rId119"/>
            <a:stretch>
              <a:fillRect/>
            </a:stretch>
          </a:blipFill>
        </p:spPr>
        <p:txBody>
          <a:bodyPr/>
          <a:lstStyle/>
          <a:p>
            <a:endParaRPr lang="en-GB"/>
          </a:p>
        </p:txBody>
      </p:sp>
      <p:sp>
        <p:nvSpPr>
          <p:cNvPr id="123" name="Freeform 123"/>
          <p:cNvSpPr/>
          <p:nvPr/>
        </p:nvSpPr>
        <p:spPr>
          <a:xfrm>
            <a:off x="16115587" y="1180969"/>
            <a:ext cx="1358516" cy="380384"/>
          </a:xfrm>
          <a:custGeom>
            <a:avLst/>
            <a:gdLst/>
            <a:ahLst/>
            <a:cxnLst/>
            <a:rect l="l" t="t" r="r" b="b"/>
            <a:pathLst>
              <a:path w="1358516" h="380384">
                <a:moveTo>
                  <a:pt x="0" y="0"/>
                </a:moveTo>
                <a:lnTo>
                  <a:pt x="1358516" y="0"/>
                </a:lnTo>
                <a:lnTo>
                  <a:pt x="1358516" y="380384"/>
                </a:lnTo>
                <a:lnTo>
                  <a:pt x="0" y="380384"/>
                </a:lnTo>
                <a:lnTo>
                  <a:pt x="0" y="0"/>
                </a:lnTo>
                <a:close/>
              </a:path>
            </a:pathLst>
          </a:custGeom>
          <a:blipFill>
            <a:blip r:embed="rId120"/>
            <a:stretch>
              <a:fillRect t="-81578" b="-81578"/>
            </a:stretch>
          </a:blipFill>
        </p:spPr>
        <p:txBody>
          <a:bodyPr/>
          <a:lstStyle/>
          <a:p>
            <a:endParaRPr lang="en-GB"/>
          </a:p>
        </p:txBody>
      </p:sp>
      <p:sp>
        <p:nvSpPr>
          <p:cNvPr id="124" name="Freeform 124"/>
          <p:cNvSpPr/>
          <p:nvPr/>
        </p:nvSpPr>
        <p:spPr>
          <a:xfrm>
            <a:off x="7831945" y="6035261"/>
            <a:ext cx="917829" cy="676295"/>
          </a:xfrm>
          <a:custGeom>
            <a:avLst/>
            <a:gdLst/>
            <a:ahLst/>
            <a:cxnLst/>
            <a:rect l="l" t="t" r="r" b="b"/>
            <a:pathLst>
              <a:path w="917829" h="676295">
                <a:moveTo>
                  <a:pt x="0" y="0"/>
                </a:moveTo>
                <a:lnTo>
                  <a:pt x="917829" y="0"/>
                </a:lnTo>
                <a:lnTo>
                  <a:pt x="917829" y="676295"/>
                </a:lnTo>
                <a:lnTo>
                  <a:pt x="0" y="676295"/>
                </a:lnTo>
                <a:lnTo>
                  <a:pt x="0" y="0"/>
                </a:lnTo>
                <a:close/>
              </a:path>
            </a:pathLst>
          </a:custGeom>
          <a:blipFill>
            <a:blip r:embed="rId121"/>
            <a:stretch>
              <a:fillRect/>
            </a:stretch>
          </a:blipFill>
        </p:spPr>
        <p:txBody>
          <a:bodyPr/>
          <a:lstStyle/>
          <a:p>
            <a:endParaRPr lang="en-GB"/>
          </a:p>
        </p:txBody>
      </p:sp>
      <p:sp>
        <p:nvSpPr>
          <p:cNvPr id="125" name="Freeform 125"/>
          <p:cNvSpPr/>
          <p:nvPr/>
        </p:nvSpPr>
        <p:spPr>
          <a:xfrm>
            <a:off x="16363458" y="8326871"/>
            <a:ext cx="1164807" cy="655204"/>
          </a:xfrm>
          <a:custGeom>
            <a:avLst/>
            <a:gdLst/>
            <a:ahLst/>
            <a:cxnLst/>
            <a:rect l="l" t="t" r="r" b="b"/>
            <a:pathLst>
              <a:path w="1164807" h="655204">
                <a:moveTo>
                  <a:pt x="0" y="0"/>
                </a:moveTo>
                <a:lnTo>
                  <a:pt x="1164807" y="0"/>
                </a:lnTo>
                <a:lnTo>
                  <a:pt x="1164807" y="655204"/>
                </a:lnTo>
                <a:lnTo>
                  <a:pt x="0" y="655204"/>
                </a:lnTo>
                <a:lnTo>
                  <a:pt x="0" y="0"/>
                </a:lnTo>
                <a:close/>
              </a:path>
            </a:pathLst>
          </a:custGeom>
          <a:blipFill>
            <a:blip r:embed="rId122"/>
            <a:stretch>
              <a:fillRect t="-15497" b="-15497"/>
            </a:stretch>
          </a:blipFill>
        </p:spPr>
        <p:txBody>
          <a:bodyPr/>
          <a:lstStyle/>
          <a:p>
            <a:endParaRPr lang="en-GB"/>
          </a:p>
        </p:txBody>
      </p:sp>
      <p:sp>
        <p:nvSpPr>
          <p:cNvPr id="126" name="Freeform 126"/>
          <p:cNvSpPr/>
          <p:nvPr/>
        </p:nvSpPr>
        <p:spPr>
          <a:xfrm>
            <a:off x="15979305" y="739085"/>
            <a:ext cx="1872904" cy="181287"/>
          </a:xfrm>
          <a:custGeom>
            <a:avLst/>
            <a:gdLst/>
            <a:ahLst/>
            <a:cxnLst/>
            <a:rect l="l" t="t" r="r" b="b"/>
            <a:pathLst>
              <a:path w="1872904" h="181287">
                <a:moveTo>
                  <a:pt x="0" y="0"/>
                </a:moveTo>
                <a:lnTo>
                  <a:pt x="1872905" y="0"/>
                </a:lnTo>
                <a:lnTo>
                  <a:pt x="1872905" y="181287"/>
                </a:lnTo>
                <a:lnTo>
                  <a:pt x="0" y="181287"/>
                </a:lnTo>
                <a:lnTo>
                  <a:pt x="0" y="0"/>
                </a:lnTo>
                <a:close/>
              </a:path>
            </a:pathLst>
          </a:custGeom>
          <a:blipFill>
            <a:blip r:embed="rId123"/>
            <a:stretch>
              <a:fillRect/>
            </a:stretch>
          </a:blipFill>
        </p:spPr>
        <p:txBody>
          <a:bodyPr/>
          <a:lstStyle/>
          <a:p>
            <a:endParaRPr lang="en-GB"/>
          </a:p>
        </p:txBody>
      </p:sp>
      <p:sp>
        <p:nvSpPr>
          <p:cNvPr id="127" name="Freeform 127"/>
          <p:cNvSpPr/>
          <p:nvPr/>
        </p:nvSpPr>
        <p:spPr>
          <a:xfrm>
            <a:off x="3530252" y="1519825"/>
            <a:ext cx="912820" cy="365812"/>
          </a:xfrm>
          <a:custGeom>
            <a:avLst/>
            <a:gdLst/>
            <a:ahLst/>
            <a:cxnLst/>
            <a:rect l="l" t="t" r="r" b="b"/>
            <a:pathLst>
              <a:path w="912820" h="365812">
                <a:moveTo>
                  <a:pt x="0" y="0"/>
                </a:moveTo>
                <a:lnTo>
                  <a:pt x="912820" y="0"/>
                </a:lnTo>
                <a:lnTo>
                  <a:pt x="912820" y="365811"/>
                </a:lnTo>
                <a:lnTo>
                  <a:pt x="0" y="365811"/>
                </a:lnTo>
                <a:lnTo>
                  <a:pt x="0" y="0"/>
                </a:lnTo>
                <a:close/>
              </a:path>
            </a:pathLst>
          </a:custGeom>
          <a:blipFill>
            <a:blip r:embed="rId124"/>
            <a:stretch>
              <a:fillRect/>
            </a:stretch>
          </a:blipFill>
        </p:spPr>
        <p:txBody>
          <a:bodyPr/>
          <a:lstStyle/>
          <a:p>
            <a:endParaRPr lang="en-GB"/>
          </a:p>
        </p:txBody>
      </p:sp>
      <p:sp>
        <p:nvSpPr>
          <p:cNvPr id="128" name="Freeform 128"/>
          <p:cNvSpPr/>
          <p:nvPr/>
        </p:nvSpPr>
        <p:spPr>
          <a:xfrm>
            <a:off x="649589" y="2441920"/>
            <a:ext cx="611059" cy="317751"/>
          </a:xfrm>
          <a:custGeom>
            <a:avLst/>
            <a:gdLst/>
            <a:ahLst/>
            <a:cxnLst/>
            <a:rect l="l" t="t" r="r" b="b"/>
            <a:pathLst>
              <a:path w="611059" h="317751">
                <a:moveTo>
                  <a:pt x="0" y="0"/>
                </a:moveTo>
                <a:lnTo>
                  <a:pt x="611059" y="0"/>
                </a:lnTo>
                <a:lnTo>
                  <a:pt x="611059" y="317751"/>
                </a:lnTo>
                <a:lnTo>
                  <a:pt x="0" y="317751"/>
                </a:lnTo>
                <a:lnTo>
                  <a:pt x="0" y="0"/>
                </a:lnTo>
                <a:close/>
              </a:path>
            </a:pathLst>
          </a:custGeom>
          <a:blipFill>
            <a:blip r:embed="rId125"/>
            <a:stretch>
              <a:fillRect/>
            </a:stretch>
          </a:blipFill>
        </p:spPr>
        <p:txBody>
          <a:bodyPr/>
          <a:lstStyle/>
          <a:p>
            <a:endParaRPr lang="en-GB"/>
          </a:p>
        </p:txBody>
      </p:sp>
      <p:sp>
        <p:nvSpPr>
          <p:cNvPr id="129" name="Freeform 129"/>
          <p:cNvSpPr/>
          <p:nvPr/>
        </p:nvSpPr>
        <p:spPr>
          <a:xfrm>
            <a:off x="285799" y="4515276"/>
            <a:ext cx="1354314" cy="453765"/>
          </a:xfrm>
          <a:custGeom>
            <a:avLst/>
            <a:gdLst/>
            <a:ahLst/>
            <a:cxnLst/>
            <a:rect l="l" t="t" r="r" b="b"/>
            <a:pathLst>
              <a:path w="1354314" h="453765">
                <a:moveTo>
                  <a:pt x="0" y="0"/>
                </a:moveTo>
                <a:lnTo>
                  <a:pt x="1354314" y="0"/>
                </a:lnTo>
                <a:lnTo>
                  <a:pt x="1354314" y="453765"/>
                </a:lnTo>
                <a:lnTo>
                  <a:pt x="0" y="453765"/>
                </a:lnTo>
                <a:lnTo>
                  <a:pt x="0" y="0"/>
                </a:lnTo>
                <a:close/>
              </a:path>
            </a:pathLst>
          </a:custGeom>
          <a:blipFill>
            <a:blip r:embed="rId126"/>
            <a:stretch>
              <a:fillRect/>
            </a:stretch>
          </a:blipFill>
        </p:spPr>
        <p:txBody>
          <a:bodyPr/>
          <a:lstStyle/>
          <a:p>
            <a:endParaRPr lang="en-GB"/>
          </a:p>
        </p:txBody>
      </p:sp>
      <p:sp>
        <p:nvSpPr>
          <p:cNvPr id="130" name="Freeform 130"/>
          <p:cNvSpPr/>
          <p:nvPr/>
        </p:nvSpPr>
        <p:spPr>
          <a:xfrm>
            <a:off x="6276468" y="3525052"/>
            <a:ext cx="1185295" cy="873375"/>
          </a:xfrm>
          <a:custGeom>
            <a:avLst/>
            <a:gdLst/>
            <a:ahLst/>
            <a:cxnLst/>
            <a:rect l="l" t="t" r="r" b="b"/>
            <a:pathLst>
              <a:path w="1185295" h="873375">
                <a:moveTo>
                  <a:pt x="0" y="0"/>
                </a:moveTo>
                <a:lnTo>
                  <a:pt x="1185295" y="0"/>
                </a:lnTo>
                <a:lnTo>
                  <a:pt x="1185295" y="873376"/>
                </a:lnTo>
                <a:lnTo>
                  <a:pt x="0" y="873376"/>
                </a:lnTo>
                <a:lnTo>
                  <a:pt x="0" y="0"/>
                </a:lnTo>
                <a:close/>
              </a:path>
            </a:pathLst>
          </a:custGeom>
          <a:blipFill>
            <a:blip r:embed="rId127"/>
            <a:stretch>
              <a:fillRect/>
            </a:stretch>
          </a:blipFill>
        </p:spPr>
        <p:txBody>
          <a:bodyPr/>
          <a:lstStyle/>
          <a:p>
            <a:endParaRPr lang="en-GB"/>
          </a:p>
        </p:txBody>
      </p:sp>
      <p:sp>
        <p:nvSpPr>
          <p:cNvPr id="131" name="Freeform 131"/>
          <p:cNvSpPr/>
          <p:nvPr/>
        </p:nvSpPr>
        <p:spPr>
          <a:xfrm>
            <a:off x="402162" y="3983186"/>
            <a:ext cx="1299372" cy="252231"/>
          </a:xfrm>
          <a:custGeom>
            <a:avLst/>
            <a:gdLst/>
            <a:ahLst/>
            <a:cxnLst/>
            <a:rect l="l" t="t" r="r" b="b"/>
            <a:pathLst>
              <a:path w="1299372" h="252231">
                <a:moveTo>
                  <a:pt x="0" y="0"/>
                </a:moveTo>
                <a:lnTo>
                  <a:pt x="1299372" y="0"/>
                </a:lnTo>
                <a:lnTo>
                  <a:pt x="1299372" y="252231"/>
                </a:lnTo>
                <a:lnTo>
                  <a:pt x="0" y="252231"/>
                </a:lnTo>
                <a:lnTo>
                  <a:pt x="0" y="0"/>
                </a:lnTo>
                <a:close/>
              </a:path>
            </a:pathLst>
          </a:custGeom>
          <a:blipFill>
            <a:blip r:embed="rId128"/>
            <a:stretch>
              <a:fillRect/>
            </a:stretch>
          </a:blipFill>
        </p:spPr>
        <p:txBody>
          <a:bodyPr/>
          <a:lstStyle/>
          <a:p>
            <a:endParaRPr lang="en-GB"/>
          </a:p>
        </p:txBody>
      </p:sp>
      <p:sp>
        <p:nvSpPr>
          <p:cNvPr id="132" name="Freeform 132"/>
          <p:cNvSpPr/>
          <p:nvPr/>
        </p:nvSpPr>
        <p:spPr>
          <a:xfrm>
            <a:off x="11951165" y="3944924"/>
            <a:ext cx="949172" cy="699390"/>
          </a:xfrm>
          <a:custGeom>
            <a:avLst/>
            <a:gdLst/>
            <a:ahLst/>
            <a:cxnLst/>
            <a:rect l="l" t="t" r="r" b="b"/>
            <a:pathLst>
              <a:path w="949172" h="699390">
                <a:moveTo>
                  <a:pt x="0" y="0"/>
                </a:moveTo>
                <a:lnTo>
                  <a:pt x="949172" y="0"/>
                </a:lnTo>
                <a:lnTo>
                  <a:pt x="949172" y="699390"/>
                </a:lnTo>
                <a:lnTo>
                  <a:pt x="0" y="699390"/>
                </a:lnTo>
                <a:lnTo>
                  <a:pt x="0" y="0"/>
                </a:lnTo>
                <a:close/>
              </a:path>
            </a:pathLst>
          </a:custGeom>
          <a:blipFill>
            <a:blip r:embed="rId129"/>
            <a:stretch>
              <a:fillRect/>
            </a:stretch>
          </a:blipFill>
        </p:spPr>
        <p:txBody>
          <a:bodyPr/>
          <a:lstStyle/>
          <a:p>
            <a:endParaRPr lang="en-GB"/>
          </a:p>
        </p:txBody>
      </p:sp>
      <p:sp>
        <p:nvSpPr>
          <p:cNvPr id="133" name="Freeform 133"/>
          <p:cNvSpPr/>
          <p:nvPr/>
        </p:nvSpPr>
        <p:spPr>
          <a:xfrm>
            <a:off x="16331351" y="7329662"/>
            <a:ext cx="1146462" cy="648002"/>
          </a:xfrm>
          <a:custGeom>
            <a:avLst/>
            <a:gdLst/>
            <a:ahLst/>
            <a:cxnLst/>
            <a:rect l="l" t="t" r="r" b="b"/>
            <a:pathLst>
              <a:path w="1146462" h="648002">
                <a:moveTo>
                  <a:pt x="0" y="0"/>
                </a:moveTo>
                <a:lnTo>
                  <a:pt x="1146462" y="0"/>
                </a:lnTo>
                <a:lnTo>
                  <a:pt x="1146462" y="648001"/>
                </a:lnTo>
                <a:lnTo>
                  <a:pt x="0" y="648001"/>
                </a:lnTo>
                <a:lnTo>
                  <a:pt x="0" y="0"/>
                </a:lnTo>
                <a:close/>
              </a:path>
            </a:pathLst>
          </a:custGeom>
          <a:blipFill>
            <a:blip r:embed="rId130"/>
            <a:stretch>
              <a:fillRect t="-15182" b="-15182"/>
            </a:stretch>
          </a:blipFill>
        </p:spPr>
        <p:txBody>
          <a:bodyPr/>
          <a:lstStyle/>
          <a:p>
            <a:endParaRPr lang="en-GB"/>
          </a:p>
        </p:txBody>
      </p:sp>
      <p:sp>
        <p:nvSpPr>
          <p:cNvPr id="134" name="Freeform 134"/>
          <p:cNvSpPr/>
          <p:nvPr/>
        </p:nvSpPr>
        <p:spPr>
          <a:xfrm>
            <a:off x="8991602" y="5368119"/>
            <a:ext cx="1239749" cy="619874"/>
          </a:xfrm>
          <a:custGeom>
            <a:avLst/>
            <a:gdLst/>
            <a:ahLst/>
            <a:cxnLst/>
            <a:rect l="l" t="t" r="r" b="b"/>
            <a:pathLst>
              <a:path w="1239749" h="619874">
                <a:moveTo>
                  <a:pt x="0" y="0"/>
                </a:moveTo>
                <a:lnTo>
                  <a:pt x="1239749" y="0"/>
                </a:lnTo>
                <a:lnTo>
                  <a:pt x="1239749" y="619874"/>
                </a:lnTo>
                <a:lnTo>
                  <a:pt x="0" y="619874"/>
                </a:lnTo>
                <a:lnTo>
                  <a:pt x="0" y="0"/>
                </a:lnTo>
                <a:close/>
              </a:path>
            </a:pathLst>
          </a:custGeom>
          <a:blipFill>
            <a:blip r:embed="rId131"/>
            <a:stretch>
              <a:fillRect/>
            </a:stretch>
          </a:blipFill>
        </p:spPr>
        <p:txBody>
          <a:bodyPr/>
          <a:lstStyle/>
          <a:p>
            <a:endParaRPr lang="en-GB"/>
          </a:p>
        </p:txBody>
      </p:sp>
      <p:sp>
        <p:nvSpPr>
          <p:cNvPr id="135" name="Freeform 135"/>
          <p:cNvSpPr/>
          <p:nvPr/>
        </p:nvSpPr>
        <p:spPr>
          <a:xfrm>
            <a:off x="507241" y="8190918"/>
            <a:ext cx="763092" cy="561141"/>
          </a:xfrm>
          <a:custGeom>
            <a:avLst/>
            <a:gdLst/>
            <a:ahLst/>
            <a:cxnLst/>
            <a:rect l="l" t="t" r="r" b="b"/>
            <a:pathLst>
              <a:path w="763092" h="561141">
                <a:moveTo>
                  <a:pt x="0" y="0"/>
                </a:moveTo>
                <a:lnTo>
                  <a:pt x="763091" y="0"/>
                </a:lnTo>
                <a:lnTo>
                  <a:pt x="763091" y="561141"/>
                </a:lnTo>
                <a:lnTo>
                  <a:pt x="0" y="561141"/>
                </a:lnTo>
                <a:lnTo>
                  <a:pt x="0" y="0"/>
                </a:lnTo>
                <a:close/>
              </a:path>
            </a:pathLst>
          </a:custGeom>
          <a:blipFill>
            <a:blip r:embed="rId132"/>
            <a:stretch>
              <a:fillRect/>
            </a:stretch>
          </a:blipFill>
        </p:spPr>
        <p:txBody>
          <a:bodyPr/>
          <a:lstStyle/>
          <a:p>
            <a:endParaRPr lang="en-GB"/>
          </a:p>
        </p:txBody>
      </p:sp>
      <p:sp>
        <p:nvSpPr>
          <p:cNvPr id="136" name="Freeform 136"/>
          <p:cNvSpPr/>
          <p:nvPr/>
        </p:nvSpPr>
        <p:spPr>
          <a:xfrm>
            <a:off x="14751129" y="8042017"/>
            <a:ext cx="888785" cy="204050"/>
          </a:xfrm>
          <a:custGeom>
            <a:avLst/>
            <a:gdLst/>
            <a:ahLst/>
            <a:cxnLst/>
            <a:rect l="l" t="t" r="r" b="b"/>
            <a:pathLst>
              <a:path w="888785" h="204050">
                <a:moveTo>
                  <a:pt x="0" y="0"/>
                </a:moveTo>
                <a:lnTo>
                  <a:pt x="888784" y="0"/>
                </a:lnTo>
                <a:lnTo>
                  <a:pt x="888784" y="204050"/>
                </a:lnTo>
                <a:lnTo>
                  <a:pt x="0" y="204050"/>
                </a:lnTo>
                <a:lnTo>
                  <a:pt x="0" y="0"/>
                </a:lnTo>
                <a:close/>
              </a:path>
            </a:pathLst>
          </a:custGeom>
          <a:blipFill>
            <a:blip r:embed="rId133"/>
            <a:stretch>
              <a:fillRect/>
            </a:stretch>
          </a:blipFill>
        </p:spPr>
        <p:txBody>
          <a:bodyPr/>
          <a:lstStyle/>
          <a:p>
            <a:endParaRPr lang="en-GB"/>
          </a:p>
        </p:txBody>
      </p:sp>
      <p:sp>
        <p:nvSpPr>
          <p:cNvPr id="137" name="Freeform 137"/>
          <p:cNvSpPr/>
          <p:nvPr/>
        </p:nvSpPr>
        <p:spPr>
          <a:xfrm>
            <a:off x="13470220" y="6539770"/>
            <a:ext cx="617379" cy="347276"/>
          </a:xfrm>
          <a:custGeom>
            <a:avLst/>
            <a:gdLst/>
            <a:ahLst/>
            <a:cxnLst/>
            <a:rect l="l" t="t" r="r" b="b"/>
            <a:pathLst>
              <a:path w="617379" h="347276">
                <a:moveTo>
                  <a:pt x="0" y="0"/>
                </a:moveTo>
                <a:lnTo>
                  <a:pt x="617379" y="0"/>
                </a:lnTo>
                <a:lnTo>
                  <a:pt x="617379" y="347276"/>
                </a:lnTo>
                <a:lnTo>
                  <a:pt x="0" y="347276"/>
                </a:lnTo>
                <a:lnTo>
                  <a:pt x="0" y="0"/>
                </a:lnTo>
                <a:close/>
              </a:path>
            </a:pathLst>
          </a:custGeom>
          <a:blipFill>
            <a:blip r:embed="rId134"/>
            <a:stretch>
              <a:fillRect t="-1919" b="-1919"/>
            </a:stretch>
          </a:blipFill>
        </p:spPr>
        <p:txBody>
          <a:bodyPr/>
          <a:lstStyle/>
          <a:p>
            <a:endParaRPr lang="en-GB"/>
          </a:p>
        </p:txBody>
      </p:sp>
      <p:sp>
        <p:nvSpPr>
          <p:cNvPr id="138" name="Freeform 138"/>
          <p:cNvSpPr/>
          <p:nvPr/>
        </p:nvSpPr>
        <p:spPr>
          <a:xfrm>
            <a:off x="16539225" y="5987993"/>
            <a:ext cx="511239" cy="511239"/>
          </a:xfrm>
          <a:custGeom>
            <a:avLst/>
            <a:gdLst/>
            <a:ahLst/>
            <a:cxnLst/>
            <a:rect l="l" t="t" r="r" b="b"/>
            <a:pathLst>
              <a:path w="511239" h="511239">
                <a:moveTo>
                  <a:pt x="0" y="0"/>
                </a:moveTo>
                <a:lnTo>
                  <a:pt x="511239" y="0"/>
                </a:lnTo>
                <a:lnTo>
                  <a:pt x="511239" y="511239"/>
                </a:lnTo>
                <a:lnTo>
                  <a:pt x="0" y="511239"/>
                </a:lnTo>
                <a:lnTo>
                  <a:pt x="0" y="0"/>
                </a:lnTo>
                <a:close/>
              </a:path>
            </a:pathLst>
          </a:custGeom>
          <a:blipFill>
            <a:blip r:embed="rId135"/>
            <a:stretch>
              <a:fillRect/>
            </a:stretch>
          </a:blipFill>
        </p:spPr>
        <p:txBody>
          <a:bodyPr/>
          <a:lstStyle/>
          <a:p>
            <a:endParaRPr lang="en-GB"/>
          </a:p>
        </p:txBody>
      </p:sp>
      <p:sp>
        <p:nvSpPr>
          <p:cNvPr id="139" name="Freeform 139"/>
          <p:cNvSpPr/>
          <p:nvPr/>
        </p:nvSpPr>
        <p:spPr>
          <a:xfrm>
            <a:off x="14775528" y="6581148"/>
            <a:ext cx="883199" cy="441599"/>
          </a:xfrm>
          <a:custGeom>
            <a:avLst/>
            <a:gdLst/>
            <a:ahLst/>
            <a:cxnLst/>
            <a:rect l="l" t="t" r="r" b="b"/>
            <a:pathLst>
              <a:path w="883199" h="441599">
                <a:moveTo>
                  <a:pt x="0" y="0"/>
                </a:moveTo>
                <a:lnTo>
                  <a:pt x="883199" y="0"/>
                </a:lnTo>
                <a:lnTo>
                  <a:pt x="883199" y="441599"/>
                </a:lnTo>
                <a:lnTo>
                  <a:pt x="0" y="441599"/>
                </a:lnTo>
                <a:lnTo>
                  <a:pt x="0" y="0"/>
                </a:lnTo>
                <a:close/>
              </a:path>
            </a:pathLst>
          </a:custGeom>
          <a:blipFill>
            <a:blip r:embed="rId136"/>
            <a:stretch>
              <a:fillRect/>
            </a:stretch>
          </a:blipFill>
        </p:spPr>
        <p:txBody>
          <a:bodyPr/>
          <a:lstStyle/>
          <a:p>
            <a:endParaRPr lang="en-GB"/>
          </a:p>
        </p:txBody>
      </p:sp>
      <p:sp>
        <p:nvSpPr>
          <p:cNvPr id="140" name="Freeform 140"/>
          <p:cNvSpPr/>
          <p:nvPr/>
        </p:nvSpPr>
        <p:spPr>
          <a:xfrm>
            <a:off x="13170744" y="7498783"/>
            <a:ext cx="1251475" cy="732064"/>
          </a:xfrm>
          <a:custGeom>
            <a:avLst/>
            <a:gdLst/>
            <a:ahLst/>
            <a:cxnLst/>
            <a:rect l="l" t="t" r="r" b="b"/>
            <a:pathLst>
              <a:path w="1251475" h="732064">
                <a:moveTo>
                  <a:pt x="0" y="0"/>
                </a:moveTo>
                <a:lnTo>
                  <a:pt x="1251475" y="0"/>
                </a:lnTo>
                <a:lnTo>
                  <a:pt x="1251475" y="732065"/>
                </a:lnTo>
                <a:lnTo>
                  <a:pt x="0" y="732065"/>
                </a:lnTo>
                <a:lnTo>
                  <a:pt x="0" y="0"/>
                </a:lnTo>
                <a:close/>
              </a:path>
            </a:pathLst>
          </a:custGeom>
          <a:blipFill>
            <a:blip r:embed="rId137"/>
            <a:stretch>
              <a:fillRect/>
            </a:stretch>
          </a:blipFill>
        </p:spPr>
        <p:txBody>
          <a:bodyPr/>
          <a:lstStyle/>
          <a:p>
            <a:endParaRPr lang="en-GB"/>
          </a:p>
        </p:txBody>
      </p:sp>
      <p:sp>
        <p:nvSpPr>
          <p:cNvPr id="141" name="Freeform 141"/>
          <p:cNvSpPr/>
          <p:nvPr/>
        </p:nvSpPr>
        <p:spPr>
          <a:xfrm>
            <a:off x="4830310" y="2460145"/>
            <a:ext cx="1371657" cy="875526"/>
          </a:xfrm>
          <a:custGeom>
            <a:avLst/>
            <a:gdLst/>
            <a:ahLst/>
            <a:cxnLst/>
            <a:rect l="l" t="t" r="r" b="b"/>
            <a:pathLst>
              <a:path w="1371657" h="875526">
                <a:moveTo>
                  <a:pt x="0" y="0"/>
                </a:moveTo>
                <a:lnTo>
                  <a:pt x="1371657" y="0"/>
                </a:lnTo>
                <a:lnTo>
                  <a:pt x="1371657" y="875526"/>
                </a:lnTo>
                <a:lnTo>
                  <a:pt x="0" y="875526"/>
                </a:lnTo>
                <a:lnTo>
                  <a:pt x="0" y="0"/>
                </a:lnTo>
                <a:close/>
              </a:path>
            </a:pathLst>
          </a:custGeom>
          <a:blipFill>
            <a:blip r:embed="rId138"/>
            <a:stretch>
              <a:fillRect/>
            </a:stretch>
          </a:blipFill>
        </p:spPr>
        <p:txBody>
          <a:bodyPr/>
          <a:lstStyle/>
          <a:p>
            <a:endParaRPr lang="en-GB"/>
          </a:p>
        </p:txBody>
      </p:sp>
      <p:sp>
        <p:nvSpPr>
          <p:cNvPr id="142" name="Freeform 142"/>
          <p:cNvSpPr/>
          <p:nvPr/>
        </p:nvSpPr>
        <p:spPr>
          <a:xfrm>
            <a:off x="14630889" y="2872471"/>
            <a:ext cx="1140601" cy="385523"/>
          </a:xfrm>
          <a:custGeom>
            <a:avLst/>
            <a:gdLst/>
            <a:ahLst/>
            <a:cxnLst/>
            <a:rect l="l" t="t" r="r" b="b"/>
            <a:pathLst>
              <a:path w="1140601" h="385523">
                <a:moveTo>
                  <a:pt x="0" y="0"/>
                </a:moveTo>
                <a:lnTo>
                  <a:pt x="1140601" y="0"/>
                </a:lnTo>
                <a:lnTo>
                  <a:pt x="1140601" y="385523"/>
                </a:lnTo>
                <a:lnTo>
                  <a:pt x="0" y="385523"/>
                </a:lnTo>
                <a:lnTo>
                  <a:pt x="0" y="0"/>
                </a:lnTo>
                <a:close/>
              </a:path>
            </a:pathLst>
          </a:custGeom>
          <a:blipFill>
            <a:blip r:embed="rId139"/>
            <a:stretch>
              <a:fillRect/>
            </a:stretch>
          </a:blipFill>
        </p:spPr>
        <p:txBody>
          <a:bodyPr/>
          <a:lstStyle/>
          <a:p>
            <a:endParaRPr lang="en-GB"/>
          </a:p>
        </p:txBody>
      </p:sp>
      <p:sp>
        <p:nvSpPr>
          <p:cNvPr id="143" name="Freeform 143"/>
          <p:cNvSpPr/>
          <p:nvPr/>
        </p:nvSpPr>
        <p:spPr>
          <a:xfrm>
            <a:off x="13381924" y="5893327"/>
            <a:ext cx="835686" cy="501532"/>
          </a:xfrm>
          <a:custGeom>
            <a:avLst/>
            <a:gdLst/>
            <a:ahLst/>
            <a:cxnLst/>
            <a:rect l="l" t="t" r="r" b="b"/>
            <a:pathLst>
              <a:path w="835686" h="501532">
                <a:moveTo>
                  <a:pt x="0" y="0"/>
                </a:moveTo>
                <a:lnTo>
                  <a:pt x="835685" y="0"/>
                </a:lnTo>
                <a:lnTo>
                  <a:pt x="835685" y="501532"/>
                </a:lnTo>
                <a:lnTo>
                  <a:pt x="0" y="501532"/>
                </a:lnTo>
                <a:lnTo>
                  <a:pt x="0" y="0"/>
                </a:lnTo>
                <a:close/>
              </a:path>
            </a:pathLst>
          </a:custGeom>
          <a:blipFill>
            <a:blip r:embed="rId140"/>
            <a:stretch>
              <a:fillRect/>
            </a:stretch>
          </a:blipFill>
        </p:spPr>
        <p:txBody>
          <a:bodyPr/>
          <a:lstStyle/>
          <a:p>
            <a:endParaRPr lang="en-GB"/>
          </a:p>
        </p:txBody>
      </p:sp>
      <p:sp>
        <p:nvSpPr>
          <p:cNvPr id="144" name="Freeform 144"/>
          <p:cNvSpPr/>
          <p:nvPr/>
        </p:nvSpPr>
        <p:spPr>
          <a:xfrm>
            <a:off x="7899448" y="1053452"/>
            <a:ext cx="782824" cy="608574"/>
          </a:xfrm>
          <a:custGeom>
            <a:avLst/>
            <a:gdLst/>
            <a:ahLst/>
            <a:cxnLst/>
            <a:rect l="l" t="t" r="r" b="b"/>
            <a:pathLst>
              <a:path w="782824" h="608574">
                <a:moveTo>
                  <a:pt x="0" y="0"/>
                </a:moveTo>
                <a:lnTo>
                  <a:pt x="782824" y="0"/>
                </a:lnTo>
                <a:lnTo>
                  <a:pt x="782824" y="608574"/>
                </a:lnTo>
                <a:lnTo>
                  <a:pt x="0" y="608574"/>
                </a:lnTo>
                <a:lnTo>
                  <a:pt x="0" y="0"/>
                </a:lnTo>
                <a:close/>
              </a:path>
            </a:pathLst>
          </a:custGeom>
          <a:blipFill>
            <a:blip r:embed="rId141"/>
            <a:stretch>
              <a:fillRect/>
            </a:stretch>
          </a:blipFill>
        </p:spPr>
        <p:txBody>
          <a:bodyPr/>
          <a:lstStyle/>
          <a:p>
            <a:endParaRPr lang="en-GB"/>
          </a:p>
        </p:txBody>
      </p:sp>
      <p:sp>
        <p:nvSpPr>
          <p:cNvPr id="145" name="Freeform 145"/>
          <p:cNvSpPr/>
          <p:nvPr/>
        </p:nvSpPr>
        <p:spPr>
          <a:xfrm>
            <a:off x="3461381" y="974446"/>
            <a:ext cx="1066217" cy="346385"/>
          </a:xfrm>
          <a:custGeom>
            <a:avLst/>
            <a:gdLst/>
            <a:ahLst/>
            <a:cxnLst/>
            <a:rect l="l" t="t" r="r" b="b"/>
            <a:pathLst>
              <a:path w="1066217" h="346385">
                <a:moveTo>
                  <a:pt x="0" y="0"/>
                </a:moveTo>
                <a:lnTo>
                  <a:pt x="1066217" y="0"/>
                </a:lnTo>
                <a:lnTo>
                  <a:pt x="1066217" y="346385"/>
                </a:lnTo>
                <a:lnTo>
                  <a:pt x="0" y="346385"/>
                </a:lnTo>
                <a:lnTo>
                  <a:pt x="0" y="0"/>
                </a:lnTo>
                <a:close/>
              </a:path>
            </a:pathLst>
          </a:custGeom>
          <a:blipFill>
            <a:blip r:embed="rId142"/>
            <a:stretch>
              <a:fillRect/>
            </a:stretch>
          </a:blipFill>
        </p:spPr>
        <p:txBody>
          <a:bodyPr/>
          <a:lstStyle/>
          <a:p>
            <a:endParaRPr lang="en-GB"/>
          </a:p>
        </p:txBody>
      </p:sp>
      <p:sp>
        <p:nvSpPr>
          <p:cNvPr id="146" name="Freeform 146"/>
          <p:cNvSpPr/>
          <p:nvPr/>
        </p:nvSpPr>
        <p:spPr>
          <a:xfrm>
            <a:off x="4952426" y="964389"/>
            <a:ext cx="918197" cy="411273"/>
          </a:xfrm>
          <a:custGeom>
            <a:avLst/>
            <a:gdLst/>
            <a:ahLst/>
            <a:cxnLst/>
            <a:rect l="l" t="t" r="r" b="b"/>
            <a:pathLst>
              <a:path w="918197" h="411273">
                <a:moveTo>
                  <a:pt x="0" y="0"/>
                </a:moveTo>
                <a:lnTo>
                  <a:pt x="918197" y="0"/>
                </a:lnTo>
                <a:lnTo>
                  <a:pt x="918197" y="411273"/>
                </a:lnTo>
                <a:lnTo>
                  <a:pt x="0" y="411273"/>
                </a:lnTo>
                <a:lnTo>
                  <a:pt x="0" y="0"/>
                </a:lnTo>
                <a:close/>
              </a:path>
            </a:pathLst>
          </a:custGeom>
          <a:blipFill>
            <a:blip r:embed="rId143"/>
            <a:stretch>
              <a:fillRect t="-55042" b="-68215"/>
            </a:stretch>
          </a:blipFill>
        </p:spPr>
        <p:txBody>
          <a:bodyPr/>
          <a:lstStyle/>
          <a:p>
            <a:endParaRPr lang="en-GB"/>
          </a:p>
        </p:txBody>
      </p:sp>
      <p:sp>
        <p:nvSpPr>
          <p:cNvPr id="147" name="Freeform 147"/>
          <p:cNvSpPr/>
          <p:nvPr/>
        </p:nvSpPr>
        <p:spPr>
          <a:xfrm>
            <a:off x="14930936" y="6138190"/>
            <a:ext cx="555722" cy="240488"/>
          </a:xfrm>
          <a:custGeom>
            <a:avLst/>
            <a:gdLst/>
            <a:ahLst/>
            <a:cxnLst/>
            <a:rect l="l" t="t" r="r" b="b"/>
            <a:pathLst>
              <a:path w="555722" h="240488">
                <a:moveTo>
                  <a:pt x="0" y="0"/>
                </a:moveTo>
                <a:lnTo>
                  <a:pt x="555722" y="0"/>
                </a:lnTo>
                <a:lnTo>
                  <a:pt x="555722" y="240488"/>
                </a:lnTo>
                <a:lnTo>
                  <a:pt x="0" y="240488"/>
                </a:lnTo>
                <a:lnTo>
                  <a:pt x="0" y="0"/>
                </a:lnTo>
                <a:close/>
              </a:path>
            </a:pathLst>
          </a:custGeom>
          <a:blipFill>
            <a:blip r:embed="rId144"/>
            <a:stretch>
              <a:fillRect/>
            </a:stretch>
          </a:blipFill>
        </p:spPr>
        <p:txBody>
          <a:bodyPr/>
          <a:lstStyle/>
          <a:p>
            <a:endParaRPr lang="en-GB"/>
          </a:p>
        </p:txBody>
      </p:sp>
      <p:sp>
        <p:nvSpPr>
          <p:cNvPr id="148" name="Freeform 148"/>
          <p:cNvSpPr/>
          <p:nvPr/>
        </p:nvSpPr>
        <p:spPr>
          <a:xfrm>
            <a:off x="16462724" y="3112648"/>
            <a:ext cx="742282" cy="451039"/>
          </a:xfrm>
          <a:custGeom>
            <a:avLst/>
            <a:gdLst/>
            <a:ahLst/>
            <a:cxnLst/>
            <a:rect l="l" t="t" r="r" b="b"/>
            <a:pathLst>
              <a:path w="742282" h="451039">
                <a:moveTo>
                  <a:pt x="0" y="0"/>
                </a:moveTo>
                <a:lnTo>
                  <a:pt x="742282" y="0"/>
                </a:lnTo>
                <a:lnTo>
                  <a:pt x="742282" y="451039"/>
                </a:lnTo>
                <a:lnTo>
                  <a:pt x="0" y="451039"/>
                </a:lnTo>
                <a:lnTo>
                  <a:pt x="0" y="0"/>
                </a:lnTo>
                <a:close/>
              </a:path>
            </a:pathLst>
          </a:custGeom>
          <a:blipFill>
            <a:blip r:embed="rId145"/>
            <a:stretch>
              <a:fillRect/>
            </a:stretch>
          </a:blipFill>
        </p:spPr>
        <p:txBody>
          <a:bodyPr/>
          <a:lstStyle/>
          <a:p>
            <a:endParaRPr lang="en-GB"/>
          </a:p>
        </p:txBody>
      </p:sp>
      <p:sp>
        <p:nvSpPr>
          <p:cNvPr id="149" name="Freeform 149"/>
          <p:cNvSpPr/>
          <p:nvPr/>
        </p:nvSpPr>
        <p:spPr>
          <a:xfrm>
            <a:off x="13226270" y="4633664"/>
            <a:ext cx="1155956" cy="450823"/>
          </a:xfrm>
          <a:custGeom>
            <a:avLst/>
            <a:gdLst/>
            <a:ahLst/>
            <a:cxnLst/>
            <a:rect l="l" t="t" r="r" b="b"/>
            <a:pathLst>
              <a:path w="1155956" h="450823">
                <a:moveTo>
                  <a:pt x="0" y="0"/>
                </a:moveTo>
                <a:lnTo>
                  <a:pt x="1155955" y="0"/>
                </a:lnTo>
                <a:lnTo>
                  <a:pt x="1155955" y="450823"/>
                </a:lnTo>
                <a:lnTo>
                  <a:pt x="0" y="450823"/>
                </a:lnTo>
                <a:lnTo>
                  <a:pt x="0" y="0"/>
                </a:lnTo>
                <a:close/>
              </a:path>
            </a:pathLst>
          </a:custGeom>
          <a:blipFill>
            <a:blip r:embed="rId146"/>
            <a:stretch>
              <a:fillRect/>
            </a:stretch>
          </a:blipFill>
        </p:spPr>
        <p:txBody>
          <a:bodyPr/>
          <a:lstStyle/>
          <a:p>
            <a:endParaRPr lang="en-GB"/>
          </a:p>
        </p:txBody>
      </p:sp>
      <p:sp>
        <p:nvSpPr>
          <p:cNvPr id="150" name="Freeform 150"/>
          <p:cNvSpPr/>
          <p:nvPr/>
        </p:nvSpPr>
        <p:spPr>
          <a:xfrm>
            <a:off x="4798546" y="4859075"/>
            <a:ext cx="1305461" cy="815913"/>
          </a:xfrm>
          <a:custGeom>
            <a:avLst/>
            <a:gdLst/>
            <a:ahLst/>
            <a:cxnLst/>
            <a:rect l="l" t="t" r="r" b="b"/>
            <a:pathLst>
              <a:path w="1305461" h="815913">
                <a:moveTo>
                  <a:pt x="0" y="0"/>
                </a:moveTo>
                <a:lnTo>
                  <a:pt x="1305460" y="0"/>
                </a:lnTo>
                <a:lnTo>
                  <a:pt x="1305460" y="815913"/>
                </a:lnTo>
                <a:lnTo>
                  <a:pt x="0" y="815913"/>
                </a:lnTo>
                <a:lnTo>
                  <a:pt x="0" y="0"/>
                </a:lnTo>
                <a:close/>
              </a:path>
            </a:pathLst>
          </a:custGeom>
          <a:blipFill>
            <a:blip r:embed="rId147"/>
            <a:stretch>
              <a:fillRect/>
            </a:stretch>
          </a:blipFill>
        </p:spPr>
        <p:txBody>
          <a:bodyPr/>
          <a:lstStyle/>
          <a:p>
            <a:endParaRPr lang="en-GB"/>
          </a:p>
        </p:txBody>
      </p:sp>
      <p:sp>
        <p:nvSpPr>
          <p:cNvPr id="151" name="Freeform 151"/>
          <p:cNvSpPr/>
          <p:nvPr/>
        </p:nvSpPr>
        <p:spPr>
          <a:xfrm>
            <a:off x="7713745" y="5070173"/>
            <a:ext cx="1135860" cy="707913"/>
          </a:xfrm>
          <a:custGeom>
            <a:avLst/>
            <a:gdLst/>
            <a:ahLst/>
            <a:cxnLst/>
            <a:rect l="l" t="t" r="r" b="b"/>
            <a:pathLst>
              <a:path w="1135860" h="707913">
                <a:moveTo>
                  <a:pt x="0" y="0"/>
                </a:moveTo>
                <a:lnTo>
                  <a:pt x="1135860" y="0"/>
                </a:lnTo>
                <a:lnTo>
                  <a:pt x="1135860" y="707913"/>
                </a:lnTo>
                <a:lnTo>
                  <a:pt x="0" y="707913"/>
                </a:lnTo>
                <a:lnTo>
                  <a:pt x="0" y="0"/>
                </a:lnTo>
                <a:close/>
              </a:path>
            </a:pathLst>
          </a:custGeom>
          <a:blipFill>
            <a:blip r:embed="rId148"/>
            <a:stretch>
              <a:fillRect/>
            </a:stretch>
          </a:blipFill>
        </p:spPr>
        <p:txBody>
          <a:bodyPr/>
          <a:lstStyle/>
          <a:p>
            <a:endParaRPr lang="en-GB"/>
          </a:p>
        </p:txBody>
      </p:sp>
      <p:sp>
        <p:nvSpPr>
          <p:cNvPr id="152" name="Freeform 152"/>
          <p:cNvSpPr/>
          <p:nvPr/>
        </p:nvSpPr>
        <p:spPr>
          <a:xfrm>
            <a:off x="8957929" y="6178603"/>
            <a:ext cx="1413624" cy="489759"/>
          </a:xfrm>
          <a:custGeom>
            <a:avLst/>
            <a:gdLst/>
            <a:ahLst/>
            <a:cxnLst/>
            <a:rect l="l" t="t" r="r" b="b"/>
            <a:pathLst>
              <a:path w="1413624" h="489759">
                <a:moveTo>
                  <a:pt x="0" y="0"/>
                </a:moveTo>
                <a:lnTo>
                  <a:pt x="1413624" y="0"/>
                </a:lnTo>
                <a:lnTo>
                  <a:pt x="1413624" y="489760"/>
                </a:lnTo>
                <a:lnTo>
                  <a:pt x="0" y="489760"/>
                </a:lnTo>
                <a:lnTo>
                  <a:pt x="0" y="0"/>
                </a:lnTo>
                <a:close/>
              </a:path>
            </a:pathLst>
          </a:custGeom>
          <a:blipFill>
            <a:blip r:embed="rId149"/>
            <a:stretch>
              <a:fillRect/>
            </a:stretch>
          </a:blipFill>
        </p:spPr>
        <p:txBody>
          <a:bodyPr/>
          <a:lstStyle/>
          <a:p>
            <a:endParaRPr lang="en-GB"/>
          </a:p>
        </p:txBody>
      </p:sp>
      <p:sp>
        <p:nvSpPr>
          <p:cNvPr id="153" name="Freeform 153"/>
          <p:cNvSpPr/>
          <p:nvPr/>
        </p:nvSpPr>
        <p:spPr>
          <a:xfrm>
            <a:off x="10734246" y="7223214"/>
            <a:ext cx="551139" cy="551139"/>
          </a:xfrm>
          <a:custGeom>
            <a:avLst/>
            <a:gdLst/>
            <a:ahLst/>
            <a:cxnLst/>
            <a:rect l="l" t="t" r="r" b="b"/>
            <a:pathLst>
              <a:path w="551139" h="551139">
                <a:moveTo>
                  <a:pt x="0" y="0"/>
                </a:moveTo>
                <a:lnTo>
                  <a:pt x="551139" y="0"/>
                </a:lnTo>
                <a:lnTo>
                  <a:pt x="551139" y="551139"/>
                </a:lnTo>
                <a:lnTo>
                  <a:pt x="0" y="551139"/>
                </a:lnTo>
                <a:lnTo>
                  <a:pt x="0" y="0"/>
                </a:lnTo>
                <a:close/>
              </a:path>
            </a:pathLst>
          </a:custGeom>
          <a:blipFill>
            <a:blip r:embed="rId150"/>
            <a:stretch>
              <a:fillRect/>
            </a:stretch>
          </a:blipFill>
        </p:spPr>
        <p:txBody>
          <a:bodyPr/>
          <a:lstStyle/>
          <a:p>
            <a:endParaRPr lang="en-GB"/>
          </a:p>
        </p:txBody>
      </p:sp>
      <p:sp>
        <p:nvSpPr>
          <p:cNvPr id="154" name="Freeform 154"/>
          <p:cNvSpPr/>
          <p:nvPr/>
        </p:nvSpPr>
        <p:spPr>
          <a:xfrm>
            <a:off x="8033950" y="4257719"/>
            <a:ext cx="645212" cy="645212"/>
          </a:xfrm>
          <a:custGeom>
            <a:avLst/>
            <a:gdLst/>
            <a:ahLst/>
            <a:cxnLst/>
            <a:rect l="l" t="t" r="r" b="b"/>
            <a:pathLst>
              <a:path w="645212" h="645212">
                <a:moveTo>
                  <a:pt x="0" y="0"/>
                </a:moveTo>
                <a:lnTo>
                  <a:pt x="645212" y="0"/>
                </a:lnTo>
                <a:lnTo>
                  <a:pt x="645212" y="645212"/>
                </a:lnTo>
                <a:lnTo>
                  <a:pt x="0" y="645212"/>
                </a:lnTo>
                <a:lnTo>
                  <a:pt x="0" y="0"/>
                </a:lnTo>
                <a:close/>
              </a:path>
            </a:pathLst>
          </a:custGeom>
          <a:blipFill>
            <a:blip r:embed="rId151"/>
            <a:stretch>
              <a:fillRect/>
            </a:stretch>
          </a:blipFill>
        </p:spPr>
        <p:txBody>
          <a:bodyPr/>
          <a:lstStyle/>
          <a:p>
            <a:endParaRPr lang="en-GB"/>
          </a:p>
        </p:txBody>
      </p:sp>
      <p:sp>
        <p:nvSpPr>
          <p:cNvPr id="155" name="TextBox 155"/>
          <p:cNvSpPr txBox="1"/>
          <p:nvPr/>
        </p:nvSpPr>
        <p:spPr>
          <a:xfrm>
            <a:off x="14227596" y="9564688"/>
            <a:ext cx="3686820" cy="358775"/>
          </a:xfrm>
          <a:prstGeom prst="rect">
            <a:avLst/>
          </a:prstGeom>
        </p:spPr>
        <p:txBody>
          <a:bodyPr lIns="0" tIns="0" rIns="0" bIns="0" rtlCol="0" anchor="t">
            <a:spAutoFit/>
          </a:bodyPr>
          <a:lstStyle/>
          <a:p>
            <a:pPr marL="0" lvl="0" indent="0" algn="l">
              <a:lnSpc>
                <a:spcPts val="2800"/>
              </a:lnSpc>
              <a:spcBef>
                <a:spcPct val="0"/>
              </a:spcBef>
            </a:pPr>
            <a:r>
              <a:rPr lang="en-US" sz="2000">
                <a:solidFill>
                  <a:srgbClr val="C8FA64"/>
                </a:solidFill>
                <a:latin typeface="Neurial Grotesk"/>
              </a:rPr>
              <a:t>The Heating &amp; Cooling Network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7" name="TextBox 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14" name="Freeform 14"/>
          <p:cNvSpPr/>
          <p:nvPr/>
        </p:nvSpPr>
        <p:spPr>
          <a:xfrm>
            <a:off x="419001" y="4770527"/>
            <a:ext cx="3592727" cy="3682771"/>
          </a:xfrm>
          <a:custGeom>
            <a:avLst/>
            <a:gdLst/>
            <a:ahLst/>
            <a:cxnLst/>
            <a:rect l="l" t="t" r="r" b="b"/>
            <a:pathLst>
              <a:path w="946233" h="969948">
                <a:moveTo>
                  <a:pt x="109899" y="0"/>
                </a:moveTo>
                <a:lnTo>
                  <a:pt x="836334" y="0"/>
                </a:lnTo>
                <a:cubicBezTo>
                  <a:pt x="897029" y="0"/>
                  <a:pt x="946233" y="49204"/>
                  <a:pt x="946233" y="109899"/>
                </a:cubicBezTo>
                <a:lnTo>
                  <a:pt x="946233" y="860049"/>
                </a:lnTo>
                <a:cubicBezTo>
                  <a:pt x="946233" y="889196"/>
                  <a:pt x="934654" y="917149"/>
                  <a:pt x="914044" y="937759"/>
                </a:cubicBezTo>
                <a:cubicBezTo>
                  <a:pt x="893434" y="958369"/>
                  <a:pt x="865481" y="969948"/>
                  <a:pt x="836334" y="969948"/>
                </a:cubicBezTo>
                <a:lnTo>
                  <a:pt x="109899" y="969948"/>
                </a:lnTo>
                <a:cubicBezTo>
                  <a:pt x="80752" y="969948"/>
                  <a:pt x="52799" y="958369"/>
                  <a:pt x="32189" y="937759"/>
                </a:cubicBezTo>
                <a:cubicBezTo>
                  <a:pt x="11579" y="917149"/>
                  <a:pt x="0" y="889196"/>
                  <a:pt x="0" y="860049"/>
                </a:cubicBezTo>
                <a:lnTo>
                  <a:pt x="0" y="109899"/>
                </a:lnTo>
                <a:cubicBezTo>
                  <a:pt x="0" y="80752"/>
                  <a:pt x="11579" y="52799"/>
                  <a:pt x="32189" y="32189"/>
                </a:cubicBezTo>
                <a:cubicBezTo>
                  <a:pt x="52799" y="11579"/>
                  <a:pt x="80752" y="0"/>
                  <a:pt x="109899" y="0"/>
                </a:cubicBezTo>
                <a:close/>
              </a:path>
            </a:pathLst>
          </a:custGeom>
          <a:solidFill>
            <a:srgbClr val="000000">
              <a:alpha val="0"/>
            </a:srgbClr>
          </a:solidFill>
        </p:spPr>
        <p:txBody>
          <a:bodyPr/>
          <a:lstStyle/>
          <a:p>
            <a:endParaRPr lang="en-GB"/>
          </a:p>
        </p:txBody>
      </p:sp>
      <p:sp>
        <p:nvSpPr>
          <p:cNvPr id="20" name="Freeform 20"/>
          <p:cNvSpPr/>
          <p:nvPr/>
        </p:nvSpPr>
        <p:spPr>
          <a:xfrm>
            <a:off x="11889486" y="1822047"/>
            <a:ext cx="5809164" cy="3711638"/>
          </a:xfrm>
          <a:custGeom>
            <a:avLst/>
            <a:gdLst/>
            <a:ahLst/>
            <a:cxnLst/>
            <a:rect l="l" t="t" r="r" b="b"/>
            <a:pathLst>
              <a:path w="1529986" h="977551">
                <a:moveTo>
                  <a:pt x="67968" y="0"/>
                </a:moveTo>
                <a:lnTo>
                  <a:pt x="1462018" y="0"/>
                </a:lnTo>
                <a:cubicBezTo>
                  <a:pt x="1480044" y="0"/>
                  <a:pt x="1497332" y="7161"/>
                  <a:pt x="1510078" y="19907"/>
                </a:cubicBezTo>
                <a:cubicBezTo>
                  <a:pt x="1522825" y="32654"/>
                  <a:pt x="1529986" y="49942"/>
                  <a:pt x="1529986" y="67968"/>
                </a:cubicBezTo>
                <a:lnTo>
                  <a:pt x="1529986" y="909583"/>
                </a:lnTo>
                <a:cubicBezTo>
                  <a:pt x="1529986" y="947120"/>
                  <a:pt x="1499555" y="977551"/>
                  <a:pt x="1462018" y="977551"/>
                </a:cubicBezTo>
                <a:lnTo>
                  <a:pt x="67968" y="977551"/>
                </a:lnTo>
                <a:cubicBezTo>
                  <a:pt x="49942" y="977551"/>
                  <a:pt x="32654" y="970390"/>
                  <a:pt x="19907" y="957643"/>
                </a:cubicBezTo>
                <a:cubicBezTo>
                  <a:pt x="7161" y="944897"/>
                  <a:pt x="0" y="927609"/>
                  <a:pt x="0" y="909583"/>
                </a:cubicBezTo>
                <a:lnTo>
                  <a:pt x="0" y="67968"/>
                </a:lnTo>
                <a:cubicBezTo>
                  <a:pt x="0" y="30430"/>
                  <a:pt x="30430" y="0"/>
                  <a:pt x="67968" y="0"/>
                </a:cubicBezTo>
                <a:close/>
              </a:path>
            </a:pathLst>
          </a:custGeom>
          <a:solidFill>
            <a:srgbClr val="000000">
              <a:alpha val="0"/>
            </a:srgbClr>
          </a:solidFill>
        </p:spPr>
        <p:txBody>
          <a:bodyPr/>
          <a:lstStyle/>
          <a:p>
            <a:endParaRPr lang="en-GB"/>
          </a:p>
        </p:txBody>
      </p:sp>
      <p:sp>
        <p:nvSpPr>
          <p:cNvPr id="24" name="TextBox 24"/>
          <p:cNvSpPr txBox="1"/>
          <p:nvPr/>
        </p:nvSpPr>
        <p:spPr>
          <a:xfrm>
            <a:off x="238991" y="571500"/>
            <a:ext cx="11086179" cy="573875"/>
          </a:xfrm>
          <a:prstGeom prst="rect">
            <a:avLst/>
          </a:prstGeom>
        </p:spPr>
        <p:txBody>
          <a:bodyPr wrap="square" lIns="0" tIns="0" rIns="0" bIns="0" rtlCol="0" anchor="t">
            <a:spAutoFit/>
          </a:bodyPr>
          <a:lstStyle/>
          <a:p>
            <a:pPr algn="ctr">
              <a:lnSpc>
                <a:spcPts val="4913"/>
              </a:lnSpc>
            </a:pPr>
            <a:r>
              <a:rPr lang="en-GB" sz="4000" dirty="0">
                <a:solidFill>
                  <a:srgbClr val="03544F"/>
                </a:solidFill>
                <a:latin typeface="Neurial Grotesk 1"/>
              </a:rPr>
              <a:t>Most comprehensive </a:t>
            </a:r>
            <a:r>
              <a:rPr lang="en-GB" sz="3600" dirty="0">
                <a:solidFill>
                  <a:srgbClr val="03544F"/>
                </a:solidFill>
                <a:latin typeface="Neurial Grotesk 1"/>
              </a:rPr>
              <a:t>report</a:t>
            </a:r>
            <a:r>
              <a:rPr lang="en-GB" sz="4000" dirty="0">
                <a:solidFill>
                  <a:srgbClr val="03544F"/>
                </a:solidFill>
                <a:latin typeface="Neurial Grotesk 1"/>
              </a:rPr>
              <a:t> on DHC</a:t>
            </a:r>
          </a:p>
        </p:txBody>
      </p:sp>
      <p:sp>
        <p:nvSpPr>
          <p:cNvPr id="28" name="Freeform 28"/>
          <p:cNvSpPr/>
          <p:nvPr/>
        </p:nvSpPr>
        <p:spPr>
          <a:xfrm>
            <a:off x="12003233" y="5432433"/>
            <a:ext cx="5663868" cy="3711638"/>
          </a:xfrm>
          <a:custGeom>
            <a:avLst/>
            <a:gdLst/>
            <a:ahLst/>
            <a:cxnLst/>
            <a:rect l="l" t="t" r="r" b="b"/>
            <a:pathLst>
              <a:path w="1491718" h="977551">
                <a:moveTo>
                  <a:pt x="69712" y="0"/>
                </a:moveTo>
                <a:lnTo>
                  <a:pt x="1422007" y="0"/>
                </a:lnTo>
                <a:cubicBezTo>
                  <a:pt x="1440495" y="0"/>
                  <a:pt x="1458227" y="7345"/>
                  <a:pt x="1471300" y="20418"/>
                </a:cubicBezTo>
                <a:cubicBezTo>
                  <a:pt x="1484374" y="33492"/>
                  <a:pt x="1491718" y="51223"/>
                  <a:pt x="1491718" y="69712"/>
                </a:cubicBezTo>
                <a:lnTo>
                  <a:pt x="1491718" y="907839"/>
                </a:lnTo>
                <a:cubicBezTo>
                  <a:pt x="1491718" y="926328"/>
                  <a:pt x="1484374" y="944059"/>
                  <a:pt x="1471300" y="957133"/>
                </a:cubicBezTo>
                <a:cubicBezTo>
                  <a:pt x="1458227" y="970206"/>
                  <a:pt x="1440495" y="977551"/>
                  <a:pt x="1422007" y="977551"/>
                </a:cubicBezTo>
                <a:lnTo>
                  <a:pt x="69712" y="977551"/>
                </a:lnTo>
                <a:cubicBezTo>
                  <a:pt x="51223" y="977551"/>
                  <a:pt x="33492" y="970206"/>
                  <a:pt x="20418" y="957133"/>
                </a:cubicBezTo>
                <a:cubicBezTo>
                  <a:pt x="7345" y="944059"/>
                  <a:pt x="0" y="926328"/>
                  <a:pt x="0" y="907839"/>
                </a:cubicBezTo>
                <a:lnTo>
                  <a:pt x="0" y="69712"/>
                </a:lnTo>
                <a:cubicBezTo>
                  <a:pt x="0" y="51223"/>
                  <a:pt x="7345" y="33492"/>
                  <a:pt x="20418" y="20418"/>
                </a:cubicBezTo>
                <a:cubicBezTo>
                  <a:pt x="33492" y="7345"/>
                  <a:pt x="51223" y="0"/>
                  <a:pt x="69712" y="0"/>
                </a:cubicBezTo>
                <a:close/>
              </a:path>
            </a:pathLst>
          </a:custGeom>
          <a:solidFill>
            <a:srgbClr val="000000">
              <a:alpha val="0"/>
            </a:srgbClr>
          </a:solidFill>
        </p:spPr>
        <p:txBody>
          <a:bodyPr/>
          <a:lstStyle/>
          <a:p>
            <a:endParaRPr lang="en-GB"/>
          </a:p>
        </p:txBody>
      </p:sp>
      <p:grpSp>
        <p:nvGrpSpPr>
          <p:cNvPr id="32" name="Group 31">
            <a:extLst>
              <a:ext uri="{FF2B5EF4-FFF2-40B4-BE49-F238E27FC236}">
                <a16:creationId xmlns:a16="http://schemas.microsoft.com/office/drawing/2014/main" xmlns="" id="{A331CA25-B565-45D3-471F-DE40D8A736AA}"/>
              </a:ext>
            </a:extLst>
          </p:cNvPr>
          <p:cNvGrpSpPr/>
          <p:nvPr/>
        </p:nvGrpSpPr>
        <p:grpSpPr>
          <a:xfrm>
            <a:off x="11619579" y="0"/>
            <a:ext cx="6668421" cy="9258300"/>
            <a:chOff x="11741571" y="0"/>
            <a:chExt cx="6546429" cy="9258300"/>
          </a:xfrm>
        </p:grpSpPr>
        <p:pic>
          <p:nvPicPr>
            <p:cNvPr id="30" name="Picture 29" descr="A group of men working in a factory&#10;&#10;Description automatically generated">
              <a:extLst>
                <a:ext uri="{FF2B5EF4-FFF2-40B4-BE49-F238E27FC236}">
                  <a16:creationId xmlns:a16="http://schemas.microsoft.com/office/drawing/2014/main" xmlns="" id="{331536D6-A59B-EE3A-6000-8C104D8F4A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1571" y="0"/>
              <a:ext cx="6546429" cy="9258300"/>
            </a:xfrm>
            <a:prstGeom prst="rect">
              <a:avLst/>
            </a:prstGeom>
            <a:ln>
              <a:solidFill>
                <a:srgbClr val="D9D9D9"/>
              </a:solidFill>
            </a:ln>
          </p:spPr>
        </p:pic>
        <p:pic>
          <p:nvPicPr>
            <p:cNvPr id="31" name="Picture 30" descr="A red and blue rectangle with white text&#10;&#10;Description automatically generated">
              <a:extLst>
                <a:ext uri="{FF2B5EF4-FFF2-40B4-BE49-F238E27FC236}">
                  <a16:creationId xmlns:a16="http://schemas.microsoft.com/office/drawing/2014/main" xmlns="" id="{7599E632-0C12-9B09-6C9E-1DFDA393D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9486" y="8468677"/>
              <a:ext cx="4342957" cy="571442"/>
            </a:xfrm>
            <a:prstGeom prst="rect">
              <a:avLst/>
            </a:prstGeom>
          </p:spPr>
        </p:pic>
      </p:grpSp>
      <p:pic>
        <p:nvPicPr>
          <p:cNvPr id="2052" name="Picture 4" descr="image">
            <a:extLst>
              <a:ext uri="{FF2B5EF4-FFF2-40B4-BE49-F238E27FC236}">
                <a16:creationId xmlns:a16="http://schemas.microsoft.com/office/drawing/2014/main" xmlns="" id="{17EA4E00-F452-7E3F-115C-F8E0B36232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220617"/>
            <a:ext cx="3888144" cy="384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46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7B0BF4-5C96-0308-9C4A-938428A00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 y="1214545"/>
            <a:ext cx="17221200" cy="1144335"/>
          </a:xfrm>
          <a:prstGeom prst="rect">
            <a:avLst/>
          </a:prstGeom>
        </p:spPr>
      </p:pic>
      <p:pic>
        <p:nvPicPr>
          <p:cNvPr id="5" name="Picture 4">
            <a:extLst>
              <a:ext uri="{FF2B5EF4-FFF2-40B4-BE49-F238E27FC236}">
                <a16:creationId xmlns:a16="http://schemas.microsoft.com/office/drawing/2014/main" xmlns="" id="{0B34A0C9-87D5-23A3-0419-5FEEE53785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1001" y="2985184"/>
            <a:ext cx="9753599" cy="2954557"/>
          </a:xfrm>
          <a:prstGeom prst="rect">
            <a:avLst/>
          </a:prstGeom>
        </p:spPr>
      </p:pic>
      <p:pic>
        <p:nvPicPr>
          <p:cNvPr id="7" name="Picture 6">
            <a:extLst>
              <a:ext uri="{FF2B5EF4-FFF2-40B4-BE49-F238E27FC236}">
                <a16:creationId xmlns:a16="http://schemas.microsoft.com/office/drawing/2014/main" xmlns="" id="{5F61366C-B0E1-B1CC-B1D1-BFA385225029}"/>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10296524" y="2985184"/>
            <a:ext cx="7610475" cy="2955600"/>
          </a:xfrm>
          <a:prstGeom prst="rect">
            <a:avLst/>
          </a:prstGeom>
        </p:spPr>
      </p:pic>
      <p:cxnSp>
        <p:nvCxnSpPr>
          <p:cNvPr id="8" name="Straight Connector 7">
            <a:extLst>
              <a:ext uri="{FF2B5EF4-FFF2-40B4-BE49-F238E27FC236}">
                <a16:creationId xmlns:a16="http://schemas.microsoft.com/office/drawing/2014/main" xmlns="" id="{00000000-0008-0000-0000-000002000000}"/>
              </a:ext>
            </a:extLst>
          </p:cNvPr>
          <p:cNvCxnSpPr/>
          <p:nvPr/>
        </p:nvCxnSpPr>
        <p:spPr>
          <a:xfrm>
            <a:off x="457200" y="2552700"/>
            <a:ext cx="17064000" cy="0"/>
          </a:xfrm>
          <a:prstGeom prst="line">
            <a:avLst/>
          </a:prstGeom>
          <a:ln w="28575">
            <a:solidFill>
              <a:srgbClr val="7FC3B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779F549E-E1DA-69A3-CBBB-E9E17D00825E}"/>
              </a:ext>
            </a:extLst>
          </p:cNvPr>
          <p:cNvCxnSpPr/>
          <p:nvPr/>
        </p:nvCxnSpPr>
        <p:spPr>
          <a:xfrm>
            <a:off x="609600" y="6210300"/>
            <a:ext cx="17064000" cy="0"/>
          </a:xfrm>
          <a:prstGeom prst="line">
            <a:avLst/>
          </a:prstGeom>
          <a:ln w="28575">
            <a:solidFill>
              <a:srgbClr val="7FC3B2"/>
            </a:solidFill>
          </a:ln>
        </p:spPr>
        <p:style>
          <a:lnRef idx="1">
            <a:schemeClr val="accent1"/>
          </a:lnRef>
          <a:fillRef idx="0">
            <a:schemeClr val="accent1"/>
          </a:fillRef>
          <a:effectRef idx="0">
            <a:schemeClr val="accent1"/>
          </a:effectRef>
          <a:fontRef idx="minor">
            <a:schemeClr val="tx1"/>
          </a:fontRef>
        </p:style>
      </p:cxnSp>
      <p:sp>
        <p:nvSpPr>
          <p:cNvPr id="11" name="TextBox 24">
            <a:extLst>
              <a:ext uri="{FF2B5EF4-FFF2-40B4-BE49-F238E27FC236}">
                <a16:creationId xmlns:a16="http://schemas.microsoft.com/office/drawing/2014/main" xmlns="" id="{54FBD3BA-E166-836E-128A-468A6DD466C2}"/>
              </a:ext>
            </a:extLst>
          </p:cNvPr>
          <p:cNvSpPr txBox="1"/>
          <p:nvPr/>
        </p:nvSpPr>
        <p:spPr>
          <a:xfrm>
            <a:off x="618600" y="171723"/>
            <a:ext cx="3420000" cy="628377"/>
          </a:xfrm>
          <a:prstGeom prst="rect">
            <a:avLst/>
          </a:prstGeom>
        </p:spPr>
        <p:txBody>
          <a:bodyPr lIns="0" tIns="0" rIns="0" bIns="0" rtlCol="0" anchor="t">
            <a:spAutoFit/>
          </a:bodyPr>
          <a:lstStyle/>
          <a:p>
            <a:pPr>
              <a:lnSpc>
                <a:spcPts val="4913"/>
              </a:lnSpc>
            </a:pPr>
            <a:r>
              <a:rPr lang="en-GB" sz="4549" dirty="0">
                <a:solidFill>
                  <a:srgbClr val="03544F"/>
                </a:solidFill>
                <a:latin typeface="Neurial Grotesk 1"/>
              </a:rPr>
              <a:t>Key Figures</a:t>
            </a:r>
          </a:p>
        </p:txBody>
      </p:sp>
      <p:graphicFrame>
        <p:nvGraphicFramePr>
          <p:cNvPr id="12" name="Chart 11">
            <a:extLst>
              <a:ext uri="{FF2B5EF4-FFF2-40B4-BE49-F238E27FC236}">
                <a16:creationId xmlns:a16="http://schemas.microsoft.com/office/drawing/2014/main" xmlns="" id="{8E71A01E-22DB-4518-8FD4-EA38DC7D94F0}"/>
              </a:ext>
            </a:extLst>
          </p:cNvPr>
          <p:cNvGraphicFramePr>
            <a:graphicFrameLocks/>
          </p:cNvGraphicFramePr>
          <p:nvPr>
            <p:extLst>
              <p:ext uri="{D42A27DB-BD31-4B8C-83A1-F6EECF244321}">
                <p14:modId xmlns:p14="http://schemas.microsoft.com/office/powerpoint/2010/main" val="3645268283"/>
              </p:ext>
            </p:extLst>
          </p:nvPr>
        </p:nvGraphicFramePr>
        <p:xfrm>
          <a:off x="609600" y="6362700"/>
          <a:ext cx="8280000" cy="3852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xmlns="" id="{00000000-0008-0000-0000-00000E000000}"/>
              </a:ext>
            </a:extLst>
          </p:cNvPr>
          <p:cNvGraphicFramePr>
            <a:graphicFrameLocks/>
          </p:cNvGraphicFramePr>
          <p:nvPr>
            <p:extLst>
              <p:ext uri="{D42A27DB-BD31-4B8C-83A1-F6EECF244321}">
                <p14:modId xmlns:p14="http://schemas.microsoft.com/office/powerpoint/2010/main" val="255214463"/>
              </p:ext>
            </p:extLst>
          </p:nvPr>
        </p:nvGraphicFramePr>
        <p:xfrm>
          <a:off x="9372600" y="6362700"/>
          <a:ext cx="8280000" cy="3852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7671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xmlns="" id="{B9DF0011-81B1-DDAA-F00C-742A4FA49499}"/>
              </a:ext>
            </a:extLst>
          </p:cNvPr>
          <p:cNvGraphicFramePr>
            <a:graphicFrameLocks noGrp="1"/>
          </p:cNvGraphicFramePr>
          <p:nvPr>
            <p:ph sz="half" idx="2"/>
          </p:nvPr>
        </p:nvGraphicFramePr>
        <p:xfrm>
          <a:off x="9448800" y="2552700"/>
          <a:ext cx="8446975" cy="68659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xmlns="" id="{7CBA995C-D1B3-2954-2BD0-4FF80F94F76A}"/>
              </a:ext>
            </a:extLst>
          </p:cNvPr>
          <p:cNvSpPr txBox="1">
            <a:spLocks/>
          </p:cNvSpPr>
          <p:nvPr/>
        </p:nvSpPr>
        <p:spPr>
          <a:xfrm>
            <a:off x="2168412" y="591363"/>
            <a:ext cx="15544800" cy="553998"/>
          </a:xfrm>
          <a:prstGeom prst="rect">
            <a:avLst/>
          </a:prstGeom>
        </p:spPr>
        <p:txBody>
          <a:bodyPr wrap="square" lIns="0" tIns="0" rIns="0" bIns="0">
            <a:spAutoFit/>
          </a:bodyPr>
          <a:lstStyle>
            <a:lvl1pPr>
              <a:defRPr sz="7200" b="0" i="0">
                <a:solidFill>
                  <a:srgbClr val="03534E"/>
                </a:solidFill>
                <a:latin typeface="Tahoma"/>
                <a:ea typeface="+mj-ea"/>
                <a:cs typeface="Tahom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110" normalizeH="0" baseline="0" noProof="0">
                <a:ln>
                  <a:noFill/>
                </a:ln>
                <a:solidFill>
                  <a:srgbClr val="ABABFB"/>
                </a:solidFill>
                <a:effectLst/>
                <a:uLnTx/>
                <a:uFillTx/>
                <a:latin typeface="Neurial grotesk" panose="00000500000000000000" pitchFamily="50" charset="0"/>
                <a:ea typeface="+mj-ea"/>
                <a:cs typeface="Tahoma"/>
              </a:rPr>
              <a:t>DHC Market Outlook 2024: Trends and Prospects</a:t>
            </a:r>
            <a:endParaRPr kumimoji="0" lang="x-none" sz="3600" b="1" i="0" u="none" strike="noStrike" kern="0" cap="none" spc="110" normalizeH="0" baseline="0" noProof="0">
              <a:ln>
                <a:noFill/>
              </a:ln>
              <a:solidFill>
                <a:srgbClr val="ABABFB"/>
              </a:solidFill>
              <a:effectLst/>
              <a:uLnTx/>
              <a:uFillTx/>
              <a:latin typeface="Neurial grotesk" panose="00000500000000000000" pitchFamily="50" charset="0"/>
              <a:ea typeface="+mj-ea"/>
              <a:cs typeface="Tahoma"/>
            </a:endParaRPr>
          </a:p>
        </p:txBody>
      </p:sp>
      <p:sp>
        <p:nvSpPr>
          <p:cNvPr id="11" name="Subtitle 2">
            <a:extLst>
              <a:ext uri="{FF2B5EF4-FFF2-40B4-BE49-F238E27FC236}">
                <a16:creationId xmlns:a16="http://schemas.microsoft.com/office/drawing/2014/main" xmlns="" id="{6CA23A46-BFE6-290A-7C9F-A6551BD7BC16}"/>
              </a:ext>
            </a:extLst>
          </p:cNvPr>
          <p:cNvSpPr txBox="1">
            <a:spLocks/>
          </p:cNvSpPr>
          <p:nvPr/>
        </p:nvSpPr>
        <p:spPr>
          <a:xfrm>
            <a:off x="762000" y="3154253"/>
            <a:ext cx="7467600" cy="56628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marR="0" lvl="0" indent="-342900" algn="just" defTabSz="26670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Reference year (2022): the energy crisis year</a:t>
            </a:r>
          </a:p>
          <a:p>
            <a:pPr marL="457200" marR="0" lvl="0" indent="-457200" algn="just" defTabSz="26670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DH proved resilient in a difficult situation,</a:t>
            </a:r>
          </a:p>
          <a:p>
            <a:pPr marL="357188" marR="0" lvl="0" indent="-357188" algn="just" defTabSz="266700" eaLnBrk="1" fontAlgn="auto" latinLnBrk="0" hangingPunct="1">
              <a:lnSpc>
                <a:spcPct val="150000"/>
              </a:lnSpc>
              <a:spcBef>
                <a:spcPts val="0"/>
              </a:spcBef>
              <a:spcAft>
                <a:spcPts val="800"/>
              </a:spcAft>
              <a:buClrTx/>
              <a:buSzTx/>
              <a:buFontTx/>
              <a:buNone/>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     with short-term priorities to ensure security of supply  and deal with increasing fuel prices </a:t>
            </a:r>
          </a:p>
          <a:p>
            <a:pPr marL="342900" marR="0" lvl="0" indent="-342900" algn="just" defTabSz="91440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Share of renewable sources: 39% (+0.2% y-t-y)</a:t>
            </a:r>
          </a:p>
          <a:p>
            <a:pPr marL="342900" marR="0" lvl="0" indent="-342900" algn="just" defTabSz="91440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Share of renewable and waste heat (industry, flue gas): 42.6% </a:t>
            </a:r>
          </a:p>
          <a:p>
            <a:pPr marL="342900" marR="0" lvl="0" indent="-342900" algn="just" defTabSz="91440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New </a:t>
            </a:r>
            <a:r>
              <a:rPr kumimoji="0" lang="en-US" sz="19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RES</a:t>
            </a:r>
            <a:r>
              <a:rPr kumimoji="0" lang="en-US"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rPr>
              <a:t> projects announced recently to materialize later in data</a:t>
            </a:r>
            <a:endParaRPr kumimoji="0" lang="x-none" sz="2000" b="1" i="0" u="none" strike="noStrike" kern="0" cap="none" spc="110" normalizeH="0" baseline="0" noProof="0" dirty="0">
              <a:ln>
                <a:noFill/>
              </a:ln>
              <a:solidFill>
                <a:srgbClr val="ABABFB"/>
              </a:solidFill>
              <a:effectLst/>
              <a:uLnTx/>
              <a:uFillTx/>
              <a:latin typeface="Neurial grotesk" panose="00000500000000000000" pitchFamily="50" charset="0"/>
              <a:ea typeface="+mn-ea"/>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7512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B6136FA-A482-5BBD-AA79-0E9F58170A30}"/>
              </a:ext>
            </a:extLst>
          </p:cNvPr>
          <p:cNvSpPr>
            <a:spLocks noGrp="1"/>
          </p:cNvSpPr>
          <p:nvPr>
            <p:ph type="body" idx="1"/>
          </p:nvPr>
        </p:nvSpPr>
        <p:spPr>
          <a:xfrm>
            <a:off x="304800" y="1838593"/>
            <a:ext cx="6019800" cy="7478970"/>
          </a:xfrm>
        </p:spPr>
        <p:txBody>
          <a:bodyPr/>
          <a:lstStyle/>
          <a:p>
            <a:pPr marL="285750" indent="-285750">
              <a:lnSpc>
                <a:spcPct val="150000"/>
              </a:lnSpc>
              <a:buFont typeface="Arial" panose="020B0604020202020204" pitchFamily="34" charset="0"/>
              <a:buChar char="•"/>
            </a:pPr>
            <a:r>
              <a:rPr lang="en-US" sz="1800" b="1" spc="110" dirty="0">
                <a:solidFill>
                  <a:srgbClr val="ABABFB"/>
                </a:solidFill>
                <a:latin typeface="Neurial grotesk" panose="00000500000000000000" pitchFamily="50" charset="0"/>
              </a:rPr>
              <a:t>Energy crisis as catalyst for new measures to launch new growth cycle for DH</a:t>
            </a:r>
          </a:p>
          <a:p>
            <a:pPr marL="285750" indent="-285750">
              <a:buFont typeface="Wingdings" panose="05000000000000000000" pitchFamily="2" charset="2"/>
              <a:buChar char="ü"/>
            </a:pPr>
            <a:endParaRPr lang="en-US" sz="1800" b="1" spc="110" dirty="0">
              <a:solidFill>
                <a:srgbClr val="ABABFB"/>
              </a:solidFill>
              <a:latin typeface="Neurial grotesk" panose="00000500000000000000" pitchFamily="50" charset="0"/>
            </a:endParaRPr>
          </a:p>
          <a:p>
            <a:pPr marL="539750" indent="-285750">
              <a:buFont typeface="Wingdings" panose="05000000000000000000" pitchFamily="2" charset="2"/>
              <a:buChar char="§"/>
            </a:pPr>
            <a:r>
              <a:rPr lang="en-US" sz="1750" b="1" spc="110" dirty="0">
                <a:solidFill>
                  <a:srgbClr val="ABABFB"/>
                </a:solidFill>
                <a:latin typeface="Neurial grotesk" panose="00000500000000000000" pitchFamily="50" charset="0"/>
              </a:rPr>
              <a:t>Germany – BEW (</a:t>
            </a:r>
            <a:r>
              <a:rPr lang="en" sz="1750" b="1" spc="110" dirty="0">
                <a:solidFill>
                  <a:srgbClr val="ABABFB"/>
                </a:solidFill>
                <a:latin typeface="Neurial grotesk" panose="00000500000000000000" pitchFamily="50" charset="0"/>
              </a:rPr>
              <a:t>€ </a:t>
            </a:r>
            <a:r>
              <a:rPr lang="en-US" sz="1750" b="1" spc="110" dirty="0">
                <a:solidFill>
                  <a:srgbClr val="ABABFB"/>
                </a:solidFill>
                <a:latin typeface="Neurial grotesk" panose="00000500000000000000" pitchFamily="50" charset="0"/>
              </a:rPr>
              <a:t>3bn 2022-26) </a:t>
            </a:r>
          </a:p>
          <a:p>
            <a:pPr marL="539750" indent="-285750">
              <a:buFont typeface="Wingdings" panose="05000000000000000000" pitchFamily="2" charset="2"/>
              <a:buChar char="§"/>
            </a:pPr>
            <a:endParaRPr lang="en-US" sz="1750" b="1" spc="110" dirty="0">
              <a:solidFill>
                <a:srgbClr val="ABABFB"/>
              </a:solidFill>
              <a:latin typeface="Neurial grotesk" panose="00000500000000000000" pitchFamily="50" charset="0"/>
            </a:endParaRPr>
          </a:p>
          <a:p>
            <a:pPr marL="539750" indent="-285750">
              <a:buFont typeface="Wingdings" panose="05000000000000000000" pitchFamily="2" charset="2"/>
              <a:buChar char="§"/>
            </a:pPr>
            <a:r>
              <a:rPr lang="en-US" sz="1750" b="1" spc="110" dirty="0">
                <a:solidFill>
                  <a:srgbClr val="ABABFB"/>
                </a:solidFill>
                <a:latin typeface="Neurial grotesk" panose="00000500000000000000" pitchFamily="50" charset="0"/>
              </a:rPr>
              <a:t>France – Heat fund (</a:t>
            </a:r>
            <a:r>
              <a:rPr lang="en" sz="1750" b="1" spc="110" dirty="0">
                <a:solidFill>
                  <a:srgbClr val="ABABFB"/>
                </a:solidFill>
                <a:latin typeface="Neurial grotesk" panose="00000500000000000000" pitchFamily="50" charset="0"/>
              </a:rPr>
              <a:t>€ 850</a:t>
            </a:r>
            <a:r>
              <a:rPr lang="en-US" sz="1750" b="1" spc="110" dirty="0">
                <a:solidFill>
                  <a:srgbClr val="ABABFB"/>
                </a:solidFill>
                <a:latin typeface="Neurial grotesk" panose="00000500000000000000" pitchFamily="50" charset="0"/>
              </a:rPr>
              <a:t>mill. in 2024)</a:t>
            </a:r>
          </a:p>
          <a:p>
            <a:pPr marL="539750" indent="-285750">
              <a:buFont typeface="Wingdings" panose="05000000000000000000" pitchFamily="2" charset="2"/>
              <a:buChar char="§"/>
            </a:pPr>
            <a:endParaRPr lang="en-US" sz="1750" b="1" spc="110" dirty="0">
              <a:solidFill>
                <a:srgbClr val="ABABFB"/>
              </a:solidFill>
              <a:latin typeface="Neurial grotesk" panose="00000500000000000000" pitchFamily="50" charset="0"/>
            </a:endParaRPr>
          </a:p>
          <a:p>
            <a:pPr marL="539750" indent="-285750">
              <a:buFont typeface="Wingdings" panose="05000000000000000000" pitchFamily="2" charset="2"/>
              <a:buChar char="§"/>
            </a:pPr>
            <a:r>
              <a:rPr lang="en-US" sz="1750" b="1" spc="110" dirty="0">
                <a:solidFill>
                  <a:srgbClr val="ABABFB"/>
                </a:solidFill>
                <a:latin typeface="Neurial grotesk" panose="00000500000000000000" pitchFamily="50" charset="0"/>
              </a:rPr>
              <a:t>Austria – DH </a:t>
            </a:r>
            <a:r>
              <a:rPr lang="en-US" sz="1750" b="1" spc="110" dirty="0" err="1">
                <a:solidFill>
                  <a:srgbClr val="ABABFB"/>
                </a:solidFill>
                <a:latin typeface="Neurial grotesk" panose="00000500000000000000" pitchFamily="50" charset="0"/>
              </a:rPr>
              <a:t>decarbonisation</a:t>
            </a:r>
            <a:r>
              <a:rPr lang="en-US" sz="1750" b="1" spc="110" dirty="0">
                <a:solidFill>
                  <a:srgbClr val="ABABFB"/>
                </a:solidFill>
                <a:latin typeface="Neurial grotesk" panose="00000500000000000000" pitchFamily="50" charset="0"/>
              </a:rPr>
              <a:t> (</a:t>
            </a:r>
            <a:r>
              <a:rPr lang="en" sz="1750" b="1" spc="110" dirty="0">
                <a:solidFill>
                  <a:srgbClr val="ABABFB"/>
                </a:solidFill>
                <a:latin typeface="Neurial grotesk" panose="00000500000000000000" pitchFamily="50" charset="0"/>
              </a:rPr>
              <a:t>€ </a:t>
            </a:r>
            <a:r>
              <a:rPr lang="en-US" sz="1750" b="1" spc="110" dirty="0">
                <a:solidFill>
                  <a:srgbClr val="ABABFB"/>
                </a:solidFill>
                <a:latin typeface="Neurial grotesk" panose="00000500000000000000" pitchFamily="50" charset="0"/>
              </a:rPr>
              <a:t>557mill. 2023-2030)</a:t>
            </a:r>
          </a:p>
          <a:p>
            <a:pPr marL="539750" indent="-285750">
              <a:buFont typeface="Wingdings" panose="05000000000000000000" pitchFamily="2" charset="2"/>
              <a:buChar char="§"/>
            </a:pPr>
            <a:endParaRPr lang="en-US" sz="1750" b="1" spc="110" dirty="0">
              <a:solidFill>
                <a:srgbClr val="ABABFB"/>
              </a:solidFill>
              <a:latin typeface="Neurial grotesk" panose="00000500000000000000" pitchFamily="50" charset="0"/>
            </a:endParaRPr>
          </a:p>
          <a:p>
            <a:pPr marL="539750" indent="-285750">
              <a:buFont typeface="Wingdings" panose="05000000000000000000" pitchFamily="2" charset="2"/>
              <a:buChar char="§"/>
            </a:pPr>
            <a:r>
              <a:rPr lang="en-US" sz="1750" b="1" spc="110" dirty="0">
                <a:solidFill>
                  <a:srgbClr val="ABABFB"/>
                </a:solidFill>
                <a:latin typeface="Neurial grotesk" panose="00000500000000000000" pitchFamily="50" charset="0"/>
              </a:rPr>
              <a:t>Czech Republic – </a:t>
            </a:r>
            <a:r>
              <a:rPr lang="en-US" sz="1750" b="1" spc="110" dirty="0" err="1">
                <a:solidFill>
                  <a:srgbClr val="ABABFB"/>
                </a:solidFill>
                <a:latin typeface="Neurial grotesk" panose="00000500000000000000" pitchFamily="50" charset="0"/>
              </a:rPr>
              <a:t>modernisation</a:t>
            </a:r>
            <a:r>
              <a:rPr lang="en-US" sz="1750" b="1" spc="110" dirty="0">
                <a:solidFill>
                  <a:srgbClr val="ABABFB"/>
                </a:solidFill>
                <a:latin typeface="Neurial grotesk" panose="00000500000000000000" pitchFamily="50" charset="0"/>
              </a:rPr>
              <a:t> fund (€1.2bn 2022-2026)</a:t>
            </a:r>
          </a:p>
          <a:p>
            <a:pPr marL="285750" indent="-285750">
              <a:buFont typeface="Wingdings" panose="05000000000000000000" pitchFamily="2" charset="2"/>
              <a:buChar char="ü"/>
            </a:pPr>
            <a:endParaRPr lang="en-US" sz="1800" b="1" spc="110" dirty="0">
              <a:solidFill>
                <a:srgbClr val="ABABFB"/>
              </a:solidFill>
              <a:latin typeface="Neurial grotesk" panose="00000500000000000000" pitchFamily="50" charset="0"/>
            </a:endParaRPr>
          </a:p>
          <a:p>
            <a:pPr marL="285750" indent="-285750">
              <a:lnSpc>
                <a:spcPct val="150000"/>
              </a:lnSpc>
              <a:buFont typeface="Arial" panose="020B0604020202020204" pitchFamily="34" charset="0"/>
              <a:buChar char="•"/>
            </a:pPr>
            <a:r>
              <a:rPr lang="en-US" sz="1800" b="1" spc="110" dirty="0">
                <a:solidFill>
                  <a:srgbClr val="ABABFB"/>
                </a:solidFill>
                <a:latin typeface="Neurial grotesk" panose="00000500000000000000" pitchFamily="50" charset="0"/>
              </a:rPr>
              <a:t>15 Member States calling for acceleration of heat transition with more district heating (May 2024)</a:t>
            </a:r>
          </a:p>
          <a:p>
            <a:pPr marL="285750" indent="-285750">
              <a:buFont typeface="Wingdings" panose="05000000000000000000" pitchFamily="2" charset="2"/>
              <a:buChar char="ü"/>
            </a:pPr>
            <a:endParaRPr lang="en-US" sz="1800" b="1" spc="110" dirty="0">
              <a:solidFill>
                <a:srgbClr val="ABABFB"/>
              </a:solidFill>
              <a:latin typeface="Neurial grotesk" panose="00000500000000000000" pitchFamily="50" charset="0"/>
            </a:endParaRPr>
          </a:p>
          <a:p>
            <a:pPr marL="342900" indent="-342900">
              <a:lnSpc>
                <a:spcPct val="150000"/>
              </a:lnSpc>
              <a:buFont typeface="Arial" panose="020B0604020202020204" pitchFamily="34" charset="0"/>
              <a:buChar char="•"/>
            </a:pPr>
            <a:r>
              <a:rPr lang="en-US" sz="1900" b="1" spc="110" dirty="0">
                <a:solidFill>
                  <a:srgbClr val="00B050"/>
                </a:solidFill>
                <a:latin typeface="Neurial grotesk" panose="00000500000000000000" pitchFamily="50" charset="0"/>
              </a:rPr>
              <a:t>Based on government objectives and forecast by associations: + 8 million households connected by 2030</a:t>
            </a:r>
          </a:p>
          <a:p>
            <a:endParaRPr lang="en-US" sz="1800" dirty="0">
              <a:solidFill>
                <a:schemeClr val="bg1"/>
              </a:solidFill>
              <a:latin typeface="Neurial grotesk" panose="00000500000000000000" pitchFamily="50" charset="0"/>
            </a:endParaRPr>
          </a:p>
          <a:p>
            <a:endParaRPr lang="en-US" sz="1800" dirty="0">
              <a:solidFill>
                <a:schemeClr val="bg1"/>
              </a:solidFill>
              <a:latin typeface="Neurial grotesk" panose="00000500000000000000" pitchFamily="50" charset="0"/>
            </a:endParaRPr>
          </a:p>
          <a:p>
            <a:endParaRPr lang="x-none" sz="1800" dirty="0">
              <a:solidFill>
                <a:schemeClr val="bg1"/>
              </a:solidFill>
              <a:latin typeface="Neurial grotesk" panose="00000500000000000000" pitchFamily="50" charset="0"/>
            </a:endParaRPr>
          </a:p>
        </p:txBody>
      </p:sp>
      <p:graphicFrame>
        <p:nvGraphicFramePr>
          <p:cNvPr id="7" name="Content Placeholder 3">
            <a:extLst>
              <a:ext uri="{FF2B5EF4-FFF2-40B4-BE49-F238E27FC236}">
                <a16:creationId xmlns:a16="http://schemas.microsoft.com/office/drawing/2014/main" xmlns="" id="{D51EB15A-1522-C56E-DD08-45992D5AF545}"/>
              </a:ext>
            </a:extLst>
          </p:cNvPr>
          <p:cNvGraphicFramePr>
            <a:graphicFrameLocks noGrp="1"/>
          </p:cNvGraphicFramePr>
          <p:nvPr>
            <p:ph idx="1"/>
            <p:extLst>
              <p:ext uri="{D42A27DB-BD31-4B8C-83A1-F6EECF244321}">
                <p14:modId xmlns:p14="http://schemas.microsoft.com/office/powerpoint/2010/main" val="332809987"/>
              </p:ext>
            </p:extLst>
          </p:nvPr>
        </p:nvGraphicFramePr>
        <p:xfrm>
          <a:off x="6515100" y="2628900"/>
          <a:ext cx="114300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4A39BF60-E64E-B6B2-B4B0-36179CB1CAFC}"/>
              </a:ext>
            </a:extLst>
          </p:cNvPr>
          <p:cNvSpPr txBox="1"/>
          <p:nvPr/>
        </p:nvSpPr>
        <p:spPr>
          <a:xfrm>
            <a:off x="2895600" y="428446"/>
            <a:ext cx="13563600" cy="1200329"/>
          </a:xfrm>
          <a:prstGeom prst="rect">
            <a:avLst/>
          </a:prstGeom>
          <a:noFill/>
        </p:spPr>
        <p:txBody>
          <a:bodyPr wrap="square">
            <a:spAutoFit/>
          </a:bodyPr>
          <a:lstStyle>
            <a:defPPr>
              <a:defRPr kern="0"/>
            </a:defPPr>
            <a:lvl1pPr algn="ctr">
              <a:defRPr sz="2800" b="1" spc="110">
                <a:solidFill>
                  <a:srgbClr val="ABABFB"/>
                </a:solidFill>
                <a:latin typeface="Neurial grotesk" panose="00000500000000000000" pitchFamily="50" charset="0"/>
                <a:ea typeface="+mn-ea"/>
                <a:cs typeface="Tahom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110" normalizeH="0" baseline="0" noProof="0">
                <a:ln>
                  <a:noFill/>
                </a:ln>
                <a:solidFill>
                  <a:srgbClr val="ABABFB"/>
                </a:solidFill>
                <a:effectLst/>
                <a:uLnTx/>
                <a:uFillTx/>
                <a:latin typeface="Neurial grotesk" panose="00000500000000000000" pitchFamily="50" charset="0"/>
                <a:ea typeface="+mn-ea"/>
                <a:cs typeface="Tahoma"/>
              </a:rPr>
              <a:t>DHC Market Outlook 2024: Trends and Prospects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110" normalizeH="0" baseline="0" noProof="0">
                <a:ln>
                  <a:noFill/>
                </a:ln>
                <a:solidFill>
                  <a:srgbClr val="ABABFB"/>
                </a:solidFill>
                <a:effectLst/>
                <a:uLnTx/>
                <a:uFillTx/>
                <a:latin typeface="Neurial grotesk" panose="00000500000000000000" pitchFamily="50" charset="0"/>
                <a:ea typeface="+mn-ea"/>
                <a:cs typeface="Tahoma"/>
              </a:rPr>
              <a:t>District heating: ready to grow!</a:t>
            </a:r>
            <a:endParaRPr kumimoji="0" lang="x-none" sz="3600" b="1" i="0" u="none" strike="noStrike" kern="0" cap="none" spc="110" normalizeH="0" baseline="0" noProof="0">
              <a:ln>
                <a:noFill/>
              </a:ln>
              <a:solidFill>
                <a:srgbClr val="ABABFB"/>
              </a:solidFill>
              <a:effectLst/>
              <a:uLnTx/>
              <a:uFillTx/>
              <a:latin typeface="Neurial grotesk" panose="00000500000000000000" pitchFamily="50" charset="0"/>
              <a:ea typeface="+mn-ea"/>
              <a:cs typeface="Tahoma"/>
            </a:endParaRPr>
          </a:p>
        </p:txBody>
      </p:sp>
    </p:spTree>
    <p:extLst>
      <p:ext uri="{BB962C8B-B14F-4D97-AF65-F5344CB8AC3E}">
        <p14:creationId xmlns:p14="http://schemas.microsoft.com/office/powerpoint/2010/main" val="315023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34175"/>
            <a:chOff x="0" y="0"/>
            <a:chExt cx="24384000" cy="1378900"/>
          </a:xfrm>
        </p:grpSpPr>
        <p:grpSp>
          <p:nvGrpSpPr>
            <p:cNvPr id="3" name="Group 3"/>
            <p:cNvGrpSpPr/>
            <p:nvPr/>
          </p:nvGrpSpPr>
          <p:grpSpPr>
            <a:xfrm>
              <a:off x="0" y="0"/>
              <a:ext cx="24384000" cy="1378900"/>
              <a:chOff x="0" y="0"/>
              <a:chExt cx="4816593" cy="272375"/>
            </a:xfrm>
          </p:grpSpPr>
          <p:sp>
            <p:nvSpPr>
              <p:cNvPr id="4" name="Freeform 4"/>
              <p:cNvSpPr/>
              <p:nvPr/>
            </p:nvSpPr>
            <p:spPr>
              <a:xfrm>
                <a:off x="0" y="0"/>
                <a:ext cx="4816592" cy="272375"/>
              </a:xfrm>
              <a:custGeom>
                <a:avLst/>
                <a:gdLst/>
                <a:ahLst/>
                <a:cxnLst/>
                <a:rect l="l" t="t" r="r" b="b"/>
                <a:pathLst>
                  <a:path w="4816592" h="272375">
                    <a:moveTo>
                      <a:pt x="0" y="0"/>
                    </a:moveTo>
                    <a:lnTo>
                      <a:pt x="4816592" y="0"/>
                    </a:lnTo>
                    <a:lnTo>
                      <a:pt x="4816592" y="272375"/>
                    </a:lnTo>
                    <a:lnTo>
                      <a:pt x="0" y="272375"/>
                    </a:lnTo>
                    <a:close/>
                  </a:path>
                </a:pathLst>
              </a:custGeom>
              <a:solidFill>
                <a:srgbClr val="8E023B"/>
              </a:solidFill>
            </p:spPr>
            <p:txBody>
              <a:bodyPr/>
              <a:lstStyle/>
              <a:p>
                <a:endParaRPr lang="en-GB"/>
              </a:p>
            </p:txBody>
          </p:sp>
          <p:sp>
            <p:nvSpPr>
              <p:cNvPr id="5" name="TextBox 5"/>
              <p:cNvSpPr txBox="1"/>
              <p:nvPr/>
            </p:nvSpPr>
            <p:spPr>
              <a:xfrm>
                <a:off x="0" y="-57150"/>
                <a:ext cx="4816593" cy="32952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439310" y="302311"/>
              <a:ext cx="5217380" cy="707603"/>
            </a:xfrm>
            <a:prstGeom prst="rect">
              <a:avLst/>
            </a:prstGeom>
          </p:spPr>
          <p:txBody>
            <a:bodyPr lIns="0" tIns="0" rIns="0" bIns="0" rtlCol="0" anchor="t">
              <a:spAutoFit/>
            </a:bodyPr>
            <a:lstStyle/>
            <a:p>
              <a:pPr marL="0" lvl="0" indent="0">
                <a:lnSpc>
                  <a:spcPts val="4479"/>
                </a:lnSpc>
                <a:spcBef>
                  <a:spcPct val="0"/>
                </a:spcBef>
              </a:pPr>
              <a:r>
                <a:rPr lang="en-US" sz="3199">
                  <a:solidFill>
                    <a:srgbClr val="FC9F0B"/>
                  </a:solidFill>
                  <a:latin typeface="Neurial Grotesk 2"/>
                </a:rPr>
                <a:t>DHC+</a:t>
              </a:r>
            </a:p>
          </p:txBody>
        </p:sp>
      </p:grpSp>
      <p:sp>
        <p:nvSpPr>
          <p:cNvPr id="7" name="Freeform 7"/>
          <p:cNvSpPr/>
          <p:nvPr/>
        </p:nvSpPr>
        <p:spPr>
          <a:xfrm>
            <a:off x="14758118" y="9460471"/>
            <a:ext cx="3224751" cy="629834"/>
          </a:xfrm>
          <a:custGeom>
            <a:avLst/>
            <a:gdLst/>
            <a:ahLst/>
            <a:cxnLst/>
            <a:rect l="l" t="t" r="r" b="b"/>
            <a:pathLst>
              <a:path w="3224751" h="629834">
                <a:moveTo>
                  <a:pt x="0" y="0"/>
                </a:moveTo>
                <a:lnTo>
                  <a:pt x="3224751" y="0"/>
                </a:lnTo>
                <a:lnTo>
                  <a:pt x="3224751" y="629834"/>
                </a:lnTo>
                <a:lnTo>
                  <a:pt x="0" y="629834"/>
                </a:lnTo>
                <a:lnTo>
                  <a:pt x="0" y="0"/>
                </a:lnTo>
                <a:close/>
              </a:path>
            </a:pathLst>
          </a:custGeom>
          <a:blipFill>
            <a:blip r:embed="rId2"/>
            <a:stretch>
              <a:fillRect/>
            </a:stretch>
          </a:blipFill>
        </p:spPr>
        <p:txBody>
          <a:bodyPr/>
          <a:lstStyle/>
          <a:p>
            <a:endParaRPr lang="en-GB"/>
          </a:p>
        </p:txBody>
      </p:sp>
      <p:grpSp>
        <p:nvGrpSpPr>
          <p:cNvPr id="8" name="Group 8"/>
          <p:cNvGrpSpPr/>
          <p:nvPr/>
        </p:nvGrpSpPr>
        <p:grpSpPr>
          <a:xfrm>
            <a:off x="0" y="9258300"/>
            <a:ext cx="18288000" cy="1028700"/>
            <a:chOff x="0" y="0"/>
            <a:chExt cx="24384000" cy="1371600"/>
          </a:xfrm>
        </p:grpSpPr>
        <p:grpSp>
          <p:nvGrpSpPr>
            <p:cNvPr id="9" name="Group 9"/>
            <p:cNvGrpSpPr/>
            <p:nvPr/>
          </p:nvGrpSpPr>
          <p:grpSpPr>
            <a:xfrm>
              <a:off x="0" y="0"/>
              <a:ext cx="24384000" cy="1371600"/>
              <a:chOff x="0" y="0"/>
              <a:chExt cx="4816593" cy="270933"/>
            </a:xfrm>
          </p:grpSpPr>
          <p:sp>
            <p:nvSpPr>
              <p:cNvPr id="10" name="Freeform 1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1" name="TextBox 11"/>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3" name="TextBox 13"/>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14" name="Freeform 14"/>
          <p:cNvSpPr/>
          <p:nvPr/>
        </p:nvSpPr>
        <p:spPr>
          <a:xfrm>
            <a:off x="952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1000"/>
            </a:blip>
            <a:stretch>
              <a:fillRect t="-8148" b="-8148"/>
            </a:stretch>
          </a:blipFill>
        </p:spPr>
        <p:txBody>
          <a:bodyPr/>
          <a:lstStyle/>
          <a:p>
            <a:endParaRPr lang="en-GB"/>
          </a:p>
        </p:txBody>
      </p:sp>
      <p:grpSp>
        <p:nvGrpSpPr>
          <p:cNvPr id="15" name="Group 15"/>
          <p:cNvGrpSpPr/>
          <p:nvPr/>
        </p:nvGrpSpPr>
        <p:grpSpPr>
          <a:xfrm>
            <a:off x="0" y="9263775"/>
            <a:ext cx="18288000" cy="1028700"/>
            <a:chOff x="0" y="0"/>
            <a:chExt cx="24384000" cy="1371600"/>
          </a:xfrm>
        </p:grpSpPr>
        <p:grpSp>
          <p:nvGrpSpPr>
            <p:cNvPr id="16" name="Group 16"/>
            <p:cNvGrpSpPr/>
            <p:nvPr/>
          </p:nvGrpSpPr>
          <p:grpSpPr>
            <a:xfrm>
              <a:off x="0" y="0"/>
              <a:ext cx="24384000" cy="13716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20" name="TextBox 20"/>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21" name="Freeform 21"/>
          <p:cNvSpPr/>
          <p:nvPr/>
        </p:nvSpPr>
        <p:spPr>
          <a:xfrm>
            <a:off x="7492582" y="5907243"/>
            <a:ext cx="2721649" cy="2711752"/>
          </a:xfrm>
          <a:custGeom>
            <a:avLst/>
            <a:gdLst/>
            <a:ahLst/>
            <a:cxnLst/>
            <a:rect l="l" t="t" r="r" b="b"/>
            <a:pathLst>
              <a:path w="2721649" h="2711752">
                <a:moveTo>
                  <a:pt x="0" y="0"/>
                </a:moveTo>
                <a:lnTo>
                  <a:pt x="2721649" y="0"/>
                </a:lnTo>
                <a:lnTo>
                  <a:pt x="2721649" y="2711752"/>
                </a:lnTo>
                <a:lnTo>
                  <a:pt x="0" y="2711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22" name="TextBox 22"/>
          <p:cNvSpPr txBox="1"/>
          <p:nvPr/>
        </p:nvSpPr>
        <p:spPr>
          <a:xfrm>
            <a:off x="1346254" y="2175605"/>
            <a:ext cx="15614543" cy="1087757"/>
          </a:xfrm>
          <a:prstGeom prst="rect">
            <a:avLst/>
          </a:prstGeom>
        </p:spPr>
        <p:txBody>
          <a:bodyPr lIns="0" tIns="0" rIns="0" bIns="0" rtlCol="0" anchor="t">
            <a:spAutoFit/>
          </a:bodyPr>
          <a:lstStyle/>
          <a:p>
            <a:pPr algn="ctr">
              <a:lnSpc>
                <a:spcPts val="8819"/>
              </a:lnSpc>
            </a:pPr>
            <a:r>
              <a:rPr lang="en-US" sz="6299">
                <a:solidFill>
                  <a:srgbClr val="03544F"/>
                </a:solidFill>
                <a:latin typeface="Neurial Grotesk 3"/>
              </a:rPr>
              <a:t>What now?</a:t>
            </a:r>
          </a:p>
        </p:txBody>
      </p:sp>
    </p:spTree>
    <p:extLst>
      <p:ext uri="{BB962C8B-B14F-4D97-AF65-F5344CB8AC3E}">
        <p14:creationId xmlns:p14="http://schemas.microsoft.com/office/powerpoint/2010/main" val="1096643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2F0"/>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3544F"/>
              </a:solidFill>
            </p:spPr>
            <p:txBody>
              <a:bodyPr/>
              <a:lstStyle/>
              <a:p>
                <a:endParaRPr lang="en-GB"/>
              </a:p>
            </p:txBody>
          </p:sp>
          <p:sp>
            <p:nvSpPr>
              <p:cNvPr id="5" name="TextBox 5"/>
              <p:cNvSpPr txBox="1"/>
              <p:nvPr/>
            </p:nvSpPr>
            <p:spPr>
              <a:xfrm>
                <a:off x="0" y="-57150"/>
                <a:ext cx="4816593" cy="328083"/>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56519" y="249937"/>
              <a:ext cx="2615180" cy="871727"/>
            </a:xfrm>
            <a:custGeom>
              <a:avLst/>
              <a:gdLst/>
              <a:ahLst/>
              <a:cxnLst/>
              <a:rect l="l" t="t" r="r" b="b"/>
              <a:pathLst>
                <a:path w="2615180" h="871727">
                  <a:moveTo>
                    <a:pt x="0" y="0"/>
                  </a:moveTo>
                  <a:lnTo>
                    <a:pt x="2615180" y="0"/>
                  </a:lnTo>
                  <a:lnTo>
                    <a:pt x="2615180" y="871726"/>
                  </a:lnTo>
                  <a:lnTo>
                    <a:pt x="0" y="871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7" name="TextBox 7"/>
            <p:cNvSpPr txBox="1"/>
            <p:nvPr/>
          </p:nvSpPr>
          <p:spPr>
            <a:xfrm>
              <a:off x="18970128" y="427567"/>
              <a:ext cx="4915760" cy="459317"/>
            </a:xfrm>
            <a:prstGeom prst="rect">
              <a:avLst/>
            </a:prstGeom>
          </p:spPr>
          <p:txBody>
            <a:bodyPr lIns="0" tIns="0" rIns="0" bIns="0" rtlCol="0" anchor="t">
              <a:spAutoFit/>
            </a:bodyPr>
            <a:lstStyle/>
            <a:p>
              <a:pPr marL="0" lvl="0" indent="0">
                <a:lnSpc>
                  <a:spcPts val="2800"/>
                </a:lnSpc>
                <a:spcBef>
                  <a:spcPct val="0"/>
                </a:spcBef>
              </a:pPr>
              <a:r>
                <a:rPr lang="en-US" sz="2000">
                  <a:solidFill>
                    <a:srgbClr val="C8FA64"/>
                  </a:solidFill>
                  <a:latin typeface="Neurial Grotesk 1"/>
                </a:rPr>
                <a:t>The Heating &amp; Cooling Network</a:t>
              </a:r>
            </a:p>
          </p:txBody>
        </p:sp>
      </p:grpSp>
      <p:sp>
        <p:nvSpPr>
          <p:cNvPr id="8" name="Freeform 8"/>
          <p:cNvSpPr/>
          <p:nvPr/>
        </p:nvSpPr>
        <p:spPr>
          <a:xfrm>
            <a:off x="9691477" y="2302470"/>
            <a:ext cx="2198009" cy="2165039"/>
          </a:xfrm>
          <a:custGeom>
            <a:avLst/>
            <a:gdLst/>
            <a:ahLst/>
            <a:cxnLst/>
            <a:rect l="l" t="t" r="r" b="b"/>
            <a:pathLst>
              <a:path w="2198009" h="2165039">
                <a:moveTo>
                  <a:pt x="0" y="0"/>
                </a:moveTo>
                <a:lnTo>
                  <a:pt x="2198009" y="0"/>
                </a:lnTo>
                <a:lnTo>
                  <a:pt x="2198009" y="2165039"/>
                </a:lnTo>
                <a:lnTo>
                  <a:pt x="0" y="21650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9" name="Freeform 9"/>
          <p:cNvSpPr/>
          <p:nvPr/>
        </p:nvSpPr>
        <p:spPr>
          <a:xfrm>
            <a:off x="1324362" y="3650428"/>
            <a:ext cx="1782006" cy="1782006"/>
          </a:xfrm>
          <a:custGeom>
            <a:avLst/>
            <a:gdLst/>
            <a:ahLst/>
            <a:cxnLst/>
            <a:rect l="l" t="t" r="r" b="b"/>
            <a:pathLst>
              <a:path w="1782006" h="1782006">
                <a:moveTo>
                  <a:pt x="0" y="0"/>
                </a:moveTo>
                <a:lnTo>
                  <a:pt x="1782005" y="0"/>
                </a:lnTo>
                <a:lnTo>
                  <a:pt x="1782005" y="1782005"/>
                </a:lnTo>
                <a:lnTo>
                  <a:pt x="0" y="17820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pSp>
        <p:nvGrpSpPr>
          <p:cNvPr id="10" name="Group 10"/>
          <p:cNvGrpSpPr/>
          <p:nvPr/>
        </p:nvGrpSpPr>
        <p:grpSpPr>
          <a:xfrm>
            <a:off x="4858756" y="3990635"/>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C8FA64"/>
            </a:solidFill>
          </p:spPr>
          <p:txBody>
            <a:bodyPr/>
            <a:lstStyle/>
            <a:p>
              <a:endParaRPr lang="en-GB"/>
            </a:p>
          </p:txBody>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3919"/>
                </a:lnSpc>
              </a:pPr>
              <a:r>
                <a:rPr lang="en-US" sz="2799" dirty="0">
                  <a:solidFill>
                    <a:srgbClr val="03544F"/>
                  </a:solidFill>
                  <a:latin typeface="Neurial Grotesk 1"/>
                </a:rPr>
                <a:t>What are the sectors with highest untapped CO</a:t>
              </a:r>
              <a:r>
                <a:rPr lang="en-US" sz="2799" baseline="-25000" dirty="0">
                  <a:solidFill>
                    <a:srgbClr val="03544F"/>
                  </a:solidFill>
                  <a:latin typeface="Neurial Grotesk 1"/>
                </a:rPr>
                <a:t>2 </a:t>
              </a:r>
              <a:r>
                <a:rPr lang="en-US" sz="2799" dirty="0">
                  <a:solidFill>
                    <a:srgbClr val="03544F"/>
                  </a:solidFill>
                  <a:latin typeface="Neurial Grotesk 1"/>
                </a:rPr>
                <a:t>abatement potential?</a:t>
              </a:r>
            </a:p>
          </p:txBody>
        </p:sp>
      </p:grpSp>
      <p:grpSp>
        <p:nvGrpSpPr>
          <p:cNvPr id="13" name="Group 13"/>
          <p:cNvGrpSpPr/>
          <p:nvPr/>
        </p:nvGrpSpPr>
        <p:grpSpPr>
          <a:xfrm>
            <a:off x="419001" y="4770527"/>
            <a:ext cx="3592727" cy="3682771"/>
            <a:chOff x="0" y="0"/>
            <a:chExt cx="946233" cy="969948"/>
          </a:xfrm>
        </p:grpSpPr>
        <p:sp>
          <p:nvSpPr>
            <p:cNvPr id="14" name="Freeform 14"/>
            <p:cNvSpPr/>
            <p:nvPr/>
          </p:nvSpPr>
          <p:spPr>
            <a:xfrm>
              <a:off x="0" y="0"/>
              <a:ext cx="946233" cy="969948"/>
            </a:xfrm>
            <a:custGeom>
              <a:avLst/>
              <a:gdLst/>
              <a:ahLst/>
              <a:cxnLst/>
              <a:rect l="l" t="t" r="r" b="b"/>
              <a:pathLst>
                <a:path w="946233" h="969948">
                  <a:moveTo>
                    <a:pt x="109899" y="0"/>
                  </a:moveTo>
                  <a:lnTo>
                    <a:pt x="836334" y="0"/>
                  </a:lnTo>
                  <a:cubicBezTo>
                    <a:pt x="897029" y="0"/>
                    <a:pt x="946233" y="49204"/>
                    <a:pt x="946233" y="109899"/>
                  </a:cubicBezTo>
                  <a:lnTo>
                    <a:pt x="946233" y="860049"/>
                  </a:lnTo>
                  <a:cubicBezTo>
                    <a:pt x="946233" y="889196"/>
                    <a:pt x="934654" y="917149"/>
                    <a:pt x="914044" y="937759"/>
                  </a:cubicBezTo>
                  <a:cubicBezTo>
                    <a:pt x="893434" y="958369"/>
                    <a:pt x="865481" y="969948"/>
                    <a:pt x="836334" y="969948"/>
                  </a:cubicBezTo>
                  <a:lnTo>
                    <a:pt x="109899" y="969948"/>
                  </a:lnTo>
                  <a:cubicBezTo>
                    <a:pt x="80752" y="969948"/>
                    <a:pt x="52799" y="958369"/>
                    <a:pt x="32189" y="937759"/>
                  </a:cubicBezTo>
                  <a:cubicBezTo>
                    <a:pt x="11579" y="917149"/>
                    <a:pt x="0" y="889196"/>
                    <a:pt x="0" y="860049"/>
                  </a:cubicBezTo>
                  <a:lnTo>
                    <a:pt x="0" y="109899"/>
                  </a:lnTo>
                  <a:cubicBezTo>
                    <a:pt x="0" y="80752"/>
                    <a:pt x="11579" y="52799"/>
                    <a:pt x="32189" y="32189"/>
                  </a:cubicBezTo>
                  <a:cubicBezTo>
                    <a:pt x="52799" y="11579"/>
                    <a:pt x="80752" y="0"/>
                    <a:pt x="109899" y="0"/>
                  </a:cubicBezTo>
                  <a:close/>
                </a:path>
              </a:pathLst>
            </a:custGeom>
            <a:solidFill>
              <a:srgbClr val="000000">
                <a:alpha val="0"/>
              </a:srgbClr>
            </a:solidFill>
          </p:spPr>
          <p:txBody>
            <a:bodyPr/>
            <a:lstStyle/>
            <a:p>
              <a:endParaRPr lang="en-GB"/>
            </a:p>
          </p:txBody>
        </p:sp>
        <p:sp>
          <p:nvSpPr>
            <p:cNvPr id="15" name="TextBox 15"/>
            <p:cNvSpPr txBox="1"/>
            <p:nvPr/>
          </p:nvSpPr>
          <p:spPr>
            <a:xfrm>
              <a:off x="0" y="-66675"/>
              <a:ext cx="946233" cy="1036623"/>
            </a:xfrm>
            <a:prstGeom prst="rect">
              <a:avLst/>
            </a:prstGeom>
          </p:spPr>
          <p:txBody>
            <a:bodyPr lIns="50800" tIns="50800" rIns="50800" bIns="50800" rtlCol="0" anchor="ctr"/>
            <a:lstStyle/>
            <a:p>
              <a:pPr algn="ctr">
                <a:lnSpc>
                  <a:spcPts val="3919"/>
                </a:lnSpc>
              </a:pPr>
              <a:r>
                <a:rPr lang="en-US" sz="2799">
                  <a:solidFill>
                    <a:srgbClr val="03544F"/>
                  </a:solidFill>
                  <a:latin typeface="Neurial Grotesk 3"/>
                </a:rPr>
                <a:t>Reduce GHG emissions by 90% in 2040, compared to 1990 levels</a:t>
              </a:r>
            </a:p>
          </p:txBody>
        </p:sp>
      </p:grpSp>
      <p:grpSp>
        <p:nvGrpSpPr>
          <p:cNvPr id="16" name="Group 16"/>
          <p:cNvGrpSpPr/>
          <p:nvPr/>
        </p:nvGrpSpPr>
        <p:grpSpPr>
          <a:xfrm>
            <a:off x="3441873" y="4754405"/>
            <a:ext cx="1184646" cy="1184646"/>
            <a:chOff x="0" y="0"/>
            <a:chExt cx="812800" cy="812800"/>
          </a:xfrm>
        </p:grpSpPr>
        <p:sp>
          <p:nvSpPr>
            <p:cNvPr id="17" name="Freeform 1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3544F"/>
            </a:solidFill>
          </p:spPr>
          <p:txBody>
            <a:bodyPr/>
            <a:lstStyle/>
            <a:p>
              <a:endParaRPr lang="en-GB"/>
            </a:p>
          </p:txBody>
        </p:sp>
        <p:sp>
          <p:nvSpPr>
            <p:cNvPr id="18" name="TextBox 18"/>
            <p:cNvSpPr txBox="1"/>
            <p:nvPr/>
          </p:nvSpPr>
          <p:spPr>
            <a:xfrm>
              <a:off x="0" y="146050"/>
              <a:ext cx="711200" cy="463550"/>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1889486" y="1822047"/>
            <a:ext cx="5809164" cy="3711638"/>
            <a:chOff x="0" y="0"/>
            <a:chExt cx="1529986" cy="977551"/>
          </a:xfrm>
        </p:grpSpPr>
        <p:sp>
          <p:nvSpPr>
            <p:cNvPr id="20" name="Freeform 20"/>
            <p:cNvSpPr/>
            <p:nvPr/>
          </p:nvSpPr>
          <p:spPr>
            <a:xfrm>
              <a:off x="0" y="0"/>
              <a:ext cx="1529986" cy="977551"/>
            </a:xfrm>
            <a:custGeom>
              <a:avLst/>
              <a:gdLst/>
              <a:ahLst/>
              <a:cxnLst/>
              <a:rect l="l" t="t" r="r" b="b"/>
              <a:pathLst>
                <a:path w="1529986" h="977551">
                  <a:moveTo>
                    <a:pt x="67968" y="0"/>
                  </a:moveTo>
                  <a:lnTo>
                    <a:pt x="1462018" y="0"/>
                  </a:lnTo>
                  <a:cubicBezTo>
                    <a:pt x="1480044" y="0"/>
                    <a:pt x="1497332" y="7161"/>
                    <a:pt x="1510078" y="19907"/>
                  </a:cubicBezTo>
                  <a:cubicBezTo>
                    <a:pt x="1522825" y="32654"/>
                    <a:pt x="1529986" y="49942"/>
                    <a:pt x="1529986" y="67968"/>
                  </a:cubicBezTo>
                  <a:lnTo>
                    <a:pt x="1529986" y="909583"/>
                  </a:lnTo>
                  <a:cubicBezTo>
                    <a:pt x="1529986" y="947120"/>
                    <a:pt x="1499555" y="977551"/>
                    <a:pt x="1462018" y="977551"/>
                  </a:cubicBezTo>
                  <a:lnTo>
                    <a:pt x="67968" y="977551"/>
                  </a:lnTo>
                  <a:cubicBezTo>
                    <a:pt x="49942" y="977551"/>
                    <a:pt x="32654" y="970390"/>
                    <a:pt x="19907" y="957643"/>
                  </a:cubicBezTo>
                  <a:cubicBezTo>
                    <a:pt x="7161" y="944897"/>
                    <a:pt x="0" y="927609"/>
                    <a:pt x="0" y="909583"/>
                  </a:cubicBezTo>
                  <a:lnTo>
                    <a:pt x="0" y="67968"/>
                  </a:lnTo>
                  <a:cubicBezTo>
                    <a:pt x="0" y="30430"/>
                    <a:pt x="30430" y="0"/>
                    <a:pt x="67968" y="0"/>
                  </a:cubicBezTo>
                  <a:close/>
                </a:path>
              </a:pathLst>
            </a:custGeom>
            <a:solidFill>
              <a:srgbClr val="000000">
                <a:alpha val="0"/>
              </a:srgbClr>
            </a:solidFill>
          </p:spPr>
          <p:txBody>
            <a:bodyPr/>
            <a:lstStyle/>
            <a:p>
              <a:endParaRPr lang="en-GB"/>
            </a:p>
          </p:txBody>
        </p:sp>
        <p:sp>
          <p:nvSpPr>
            <p:cNvPr id="21" name="TextBox 21"/>
            <p:cNvSpPr txBox="1"/>
            <p:nvPr/>
          </p:nvSpPr>
          <p:spPr>
            <a:xfrm>
              <a:off x="0" y="-66675"/>
              <a:ext cx="1529986" cy="1044226"/>
            </a:xfrm>
            <a:prstGeom prst="rect">
              <a:avLst/>
            </a:prstGeom>
          </p:spPr>
          <p:txBody>
            <a:bodyPr lIns="50800" tIns="50800" rIns="50800" bIns="50800" rtlCol="0" anchor="ctr"/>
            <a:lstStyle/>
            <a:p>
              <a:pPr marL="626106" lvl="1" indent="-313053">
                <a:lnSpc>
                  <a:spcPts val="4059"/>
                </a:lnSpc>
                <a:buFont typeface="Arial"/>
                <a:buChar char="•"/>
              </a:pPr>
              <a:r>
                <a:rPr lang="en-US" sz="2899">
                  <a:solidFill>
                    <a:srgbClr val="03544F"/>
                  </a:solidFill>
                  <a:latin typeface="Neurial Grotesk 1"/>
                </a:rPr>
                <a:t>42% EU energy demand</a:t>
              </a:r>
            </a:p>
            <a:p>
              <a:pPr marL="626106" lvl="1" indent="-313053">
                <a:lnSpc>
                  <a:spcPts val="4059"/>
                </a:lnSpc>
                <a:buFont typeface="Arial"/>
                <a:buChar char="•"/>
              </a:pPr>
              <a:r>
                <a:rPr lang="en-US" sz="2899">
                  <a:solidFill>
                    <a:srgbClr val="03544F"/>
                  </a:solidFill>
                  <a:latin typeface="Neurial Grotesk 1"/>
                </a:rPr>
                <a:t>35% energy-related GHG emissions</a:t>
              </a:r>
            </a:p>
            <a:p>
              <a:pPr marL="626106" lvl="1" indent="-313053">
                <a:lnSpc>
                  <a:spcPts val="4059"/>
                </a:lnSpc>
                <a:buFont typeface="Arial"/>
                <a:buChar char="•"/>
              </a:pPr>
              <a:r>
                <a:rPr lang="en-US" sz="2899">
                  <a:solidFill>
                    <a:srgbClr val="03544F"/>
                  </a:solidFill>
                  <a:latin typeface="Neurial Grotesk 1"/>
                </a:rPr>
                <a:t>80% energy demand for heating &amp; cooling</a:t>
              </a:r>
            </a:p>
            <a:p>
              <a:pPr marL="626106" lvl="1" indent="-313053">
                <a:lnSpc>
                  <a:spcPts val="4059"/>
                </a:lnSpc>
                <a:buFont typeface="Arial"/>
                <a:buChar char="•"/>
              </a:pPr>
              <a:r>
                <a:rPr lang="en-US" sz="2899">
                  <a:solidFill>
                    <a:srgbClr val="03544F"/>
                  </a:solidFill>
                  <a:latin typeface="Neurial Grotesk 1"/>
                </a:rPr>
                <a:t>75% coming from fossil fuels</a:t>
              </a:r>
            </a:p>
          </p:txBody>
        </p:sp>
      </p:grpSp>
      <p:sp>
        <p:nvSpPr>
          <p:cNvPr id="22" name="Freeform 22"/>
          <p:cNvSpPr/>
          <p:nvPr/>
        </p:nvSpPr>
        <p:spPr>
          <a:xfrm>
            <a:off x="8437089" y="3445591"/>
            <a:ext cx="762155" cy="4176189"/>
          </a:xfrm>
          <a:custGeom>
            <a:avLst/>
            <a:gdLst/>
            <a:ahLst/>
            <a:cxnLst/>
            <a:rect l="l" t="t" r="r" b="b"/>
            <a:pathLst>
              <a:path w="762155" h="4176189">
                <a:moveTo>
                  <a:pt x="0" y="0"/>
                </a:moveTo>
                <a:lnTo>
                  <a:pt x="762155" y="0"/>
                </a:lnTo>
                <a:lnTo>
                  <a:pt x="762155" y="4176189"/>
                </a:lnTo>
                <a:lnTo>
                  <a:pt x="0" y="41761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23" name="Freeform 23"/>
          <p:cNvSpPr/>
          <p:nvPr/>
        </p:nvSpPr>
        <p:spPr>
          <a:xfrm>
            <a:off x="9427844" y="5752760"/>
            <a:ext cx="2818754" cy="1873697"/>
          </a:xfrm>
          <a:custGeom>
            <a:avLst/>
            <a:gdLst/>
            <a:ahLst/>
            <a:cxnLst/>
            <a:rect l="l" t="t" r="r" b="b"/>
            <a:pathLst>
              <a:path w="2818754" h="1873697">
                <a:moveTo>
                  <a:pt x="0" y="0"/>
                </a:moveTo>
                <a:lnTo>
                  <a:pt x="2818754" y="0"/>
                </a:lnTo>
                <a:lnTo>
                  <a:pt x="2818754" y="1873697"/>
                </a:lnTo>
                <a:lnTo>
                  <a:pt x="0" y="1873697"/>
                </a:lnTo>
                <a:lnTo>
                  <a:pt x="0" y="0"/>
                </a:lnTo>
                <a:close/>
              </a:path>
            </a:pathLst>
          </a:custGeom>
          <a:blipFill>
            <a:blip r:embed="rId10">
              <a:extLst>
                <a:ext uri="{96DAC541-7B7A-43D3-8B79-37D633B846F1}">
                  <asvg:svgBlip xmlns:asvg="http://schemas.microsoft.com/office/drawing/2016/SVG/main" xmlns="" r:embed="rId11"/>
                </a:ext>
              </a:extLst>
            </a:blip>
            <a:stretch>
              <a:fillRect l="-4706" r="-8157" b="-3572"/>
            </a:stretch>
          </a:blipFill>
        </p:spPr>
        <p:txBody>
          <a:bodyPr/>
          <a:lstStyle/>
          <a:p>
            <a:endParaRPr lang="en-GB"/>
          </a:p>
        </p:txBody>
      </p:sp>
      <p:sp>
        <p:nvSpPr>
          <p:cNvPr id="24" name="TextBox 24"/>
          <p:cNvSpPr txBox="1"/>
          <p:nvPr/>
        </p:nvSpPr>
        <p:spPr>
          <a:xfrm>
            <a:off x="1639220" y="437784"/>
            <a:ext cx="15009559" cy="1259967"/>
          </a:xfrm>
          <a:prstGeom prst="rect">
            <a:avLst/>
          </a:prstGeom>
        </p:spPr>
        <p:txBody>
          <a:bodyPr lIns="0" tIns="0" rIns="0" bIns="0" rtlCol="0" anchor="t">
            <a:spAutoFit/>
          </a:bodyPr>
          <a:lstStyle/>
          <a:p>
            <a:pPr algn="ctr">
              <a:lnSpc>
                <a:spcPts val="4913"/>
              </a:lnSpc>
            </a:pPr>
            <a:r>
              <a:rPr lang="en-GB" sz="4549" dirty="0">
                <a:solidFill>
                  <a:srgbClr val="03544F"/>
                </a:solidFill>
                <a:latin typeface="Neurial Grotesk 1"/>
              </a:rPr>
              <a:t>Heating and cooling decarbonisation needed to be on track for 2040</a:t>
            </a:r>
          </a:p>
        </p:txBody>
      </p:sp>
      <p:sp>
        <p:nvSpPr>
          <p:cNvPr id="25" name="TextBox 25"/>
          <p:cNvSpPr txBox="1"/>
          <p:nvPr/>
        </p:nvSpPr>
        <p:spPr>
          <a:xfrm>
            <a:off x="9809159" y="4610100"/>
            <a:ext cx="1789261" cy="480901"/>
          </a:xfrm>
          <a:prstGeom prst="rect">
            <a:avLst/>
          </a:prstGeom>
        </p:spPr>
        <p:txBody>
          <a:bodyPr wrap="square" lIns="0" tIns="0" rIns="0" bIns="0" rtlCol="0" anchor="t">
            <a:spAutoFit/>
          </a:bodyPr>
          <a:lstStyle/>
          <a:p>
            <a:pPr algn="ctr">
              <a:lnSpc>
                <a:spcPts val="4200"/>
              </a:lnSpc>
            </a:pPr>
            <a:r>
              <a:rPr lang="en-US" sz="3000" dirty="0">
                <a:solidFill>
                  <a:srgbClr val="03544F"/>
                </a:solidFill>
                <a:latin typeface="Neurial Grotesk 1"/>
              </a:rPr>
              <a:t>Buildings</a:t>
            </a:r>
          </a:p>
        </p:txBody>
      </p:sp>
      <p:sp>
        <p:nvSpPr>
          <p:cNvPr id="26" name="TextBox 26"/>
          <p:cNvSpPr txBox="1"/>
          <p:nvPr/>
        </p:nvSpPr>
        <p:spPr>
          <a:xfrm>
            <a:off x="9982200" y="7769332"/>
            <a:ext cx="1525733" cy="480901"/>
          </a:xfrm>
          <a:prstGeom prst="rect">
            <a:avLst/>
          </a:prstGeom>
        </p:spPr>
        <p:txBody>
          <a:bodyPr wrap="square" lIns="0" tIns="0" rIns="0" bIns="0" rtlCol="0" anchor="t">
            <a:spAutoFit/>
          </a:bodyPr>
          <a:lstStyle/>
          <a:p>
            <a:pPr algn="ctr">
              <a:lnSpc>
                <a:spcPts val="4200"/>
              </a:lnSpc>
            </a:pPr>
            <a:r>
              <a:rPr lang="en-US" sz="3000" dirty="0">
                <a:solidFill>
                  <a:srgbClr val="03544F"/>
                </a:solidFill>
                <a:latin typeface="Neurial Grotesk 1"/>
              </a:rPr>
              <a:t>Industry</a:t>
            </a:r>
          </a:p>
        </p:txBody>
      </p:sp>
      <p:grpSp>
        <p:nvGrpSpPr>
          <p:cNvPr id="27" name="Group 27"/>
          <p:cNvGrpSpPr/>
          <p:nvPr/>
        </p:nvGrpSpPr>
        <p:grpSpPr>
          <a:xfrm>
            <a:off x="12003233" y="5432433"/>
            <a:ext cx="5663868" cy="3711638"/>
            <a:chOff x="0" y="0"/>
            <a:chExt cx="1491718" cy="977551"/>
          </a:xfrm>
        </p:grpSpPr>
        <p:sp>
          <p:nvSpPr>
            <p:cNvPr id="28" name="Freeform 28"/>
            <p:cNvSpPr/>
            <p:nvPr/>
          </p:nvSpPr>
          <p:spPr>
            <a:xfrm>
              <a:off x="0" y="0"/>
              <a:ext cx="1491718" cy="977551"/>
            </a:xfrm>
            <a:custGeom>
              <a:avLst/>
              <a:gdLst/>
              <a:ahLst/>
              <a:cxnLst/>
              <a:rect l="l" t="t" r="r" b="b"/>
              <a:pathLst>
                <a:path w="1491718" h="977551">
                  <a:moveTo>
                    <a:pt x="69712" y="0"/>
                  </a:moveTo>
                  <a:lnTo>
                    <a:pt x="1422007" y="0"/>
                  </a:lnTo>
                  <a:cubicBezTo>
                    <a:pt x="1440495" y="0"/>
                    <a:pt x="1458227" y="7345"/>
                    <a:pt x="1471300" y="20418"/>
                  </a:cubicBezTo>
                  <a:cubicBezTo>
                    <a:pt x="1484374" y="33492"/>
                    <a:pt x="1491718" y="51223"/>
                    <a:pt x="1491718" y="69712"/>
                  </a:cubicBezTo>
                  <a:lnTo>
                    <a:pt x="1491718" y="907839"/>
                  </a:lnTo>
                  <a:cubicBezTo>
                    <a:pt x="1491718" y="926328"/>
                    <a:pt x="1484374" y="944059"/>
                    <a:pt x="1471300" y="957133"/>
                  </a:cubicBezTo>
                  <a:cubicBezTo>
                    <a:pt x="1458227" y="970206"/>
                    <a:pt x="1440495" y="977551"/>
                    <a:pt x="1422007" y="977551"/>
                  </a:cubicBezTo>
                  <a:lnTo>
                    <a:pt x="69712" y="977551"/>
                  </a:lnTo>
                  <a:cubicBezTo>
                    <a:pt x="51223" y="977551"/>
                    <a:pt x="33492" y="970206"/>
                    <a:pt x="20418" y="957133"/>
                  </a:cubicBezTo>
                  <a:cubicBezTo>
                    <a:pt x="7345" y="944059"/>
                    <a:pt x="0" y="926328"/>
                    <a:pt x="0" y="907839"/>
                  </a:cubicBezTo>
                  <a:lnTo>
                    <a:pt x="0" y="69712"/>
                  </a:lnTo>
                  <a:cubicBezTo>
                    <a:pt x="0" y="51223"/>
                    <a:pt x="7345" y="33492"/>
                    <a:pt x="20418" y="20418"/>
                  </a:cubicBezTo>
                  <a:cubicBezTo>
                    <a:pt x="33492" y="7345"/>
                    <a:pt x="51223" y="0"/>
                    <a:pt x="69712" y="0"/>
                  </a:cubicBezTo>
                  <a:close/>
                </a:path>
              </a:pathLst>
            </a:custGeom>
            <a:solidFill>
              <a:srgbClr val="000000">
                <a:alpha val="0"/>
              </a:srgbClr>
            </a:solidFill>
          </p:spPr>
          <p:txBody>
            <a:bodyPr/>
            <a:lstStyle/>
            <a:p>
              <a:endParaRPr lang="en-GB"/>
            </a:p>
          </p:txBody>
        </p:sp>
        <p:sp>
          <p:nvSpPr>
            <p:cNvPr id="29" name="TextBox 29"/>
            <p:cNvSpPr txBox="1"/>
            <p:nvPr/>
          </p:nvSpPr>
          <p:spPr>
            <a:xfrm>
              <a:off x="0" y="-66675"/>
              <a:ext cx="1491718" cy="1044226"/>
            </a:xfrm>
            <a:prstGeom prst="rect">
              <a:avLst/>
            </a:prstGeom>
          </p:spPr>
          <p:txBody>
            <a:bodyPr lIns="50800" tIns="50800" rIns="50800" bIns="50800" rtlCol="0" anchor="ctr"/>
            <a:lstStyle/>
            <a:p>
              <a:pPr marL="626106" lvl="1" indent="-313053">
                <a:lnSpc>
                  <a:spcPts val="4059"/>
                </a:lnSpc>
                <a:buFont typeface="Arial"/>
                <a:buChar char="•"/>
              </a:pPr>
              <a:r>
                <a:rPr lang="en-US" sz="2899">
                  <a:solidFill>
                    <a:srgbClr val="03544F"/>
                  </a:solidFill>
                  <a:latin typeface="Neurial Grotesk 1"/>
                </a:rPr>
                <a:t>25,6% EU energy demand</a:t>
              </a:r>
            </a:p>
            <a:p>
              <a:pPr marL="626106" lvl="1" indent="-313053">
                <a:lnSpc>
                  <a:spcPts val="4059"/>
                </a:lnSpc>
                <a:buFont typeface="Arial"/>
                <a:buChar char="•"/>
              </a:pPr>
              <a:r>
                <a:rPr lang="en-US" sz="2899">
                  <a:solidFill>
                    <a:srgbClr val="03544F"/>
                  </a:solidFill>
                  <a:latin typeface="Neurial Grotesk 1"/>
                </a:rPr>
                <a:t>60% energy demand for heating &amp; cooling</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F867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F867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F867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1052</TotalTime>
  <Words>2890</Words>
  <Application>Microsoft Office PowerPoint</Application>
  <PresentationFormat>Custom</PresentationFormat>
  <Paragraphs>290</Paragraphs>
  <Slides>21</Slides>
  <Notes>11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Arial</vt:lpstr>
      <vt:lpstr>Neurial Grotesk 6</vt:lpstr>
      <vt:lpstr>Neurial Grotesk 3</vt:lpstr>
      <vt:lpstr>Symbol</vt:lpstr>
      <vt:lpstr>Neurial Grotesk</vt:lpstr>
      <vt:lpstr>Aptos</vt:lpstr>
      <vt:lpstr>Calibri</vt:lpstr>
      <vt:lpstr>Neurial Grotesk 5</vt:lpstr>
      <vt:lpstr>Neurial Grotesk 2</vt:lpstr>
      <vt:lpstr>Tahoma</vt:lpstr>
      <vt:lpstr>Times New Roman</vt:lpstr>
      <vt:lpstr>Wingdings</vt:lpstr>
      <vt:lpstr>Neurial Grotesk 4</vt:lpstr>
      <vt:lpstr>Neurial Grotesk 1</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DHC in Europe: a roadmap to decarbonisation</dc:title>
  <dc:creator>Crélida Mata</dc:creator>
  <cp:lastModifiedBy>Windows User</cp:lastModifiedBy>
  <cp:revision>7</cp:revision>
  <dcterms:created xsi:type="dcterms:W3CDTF">2006-08-16T00:00:00Z</dcterms:created>
  <dcterms:modified xsi:type="dcterms:W3CDTF">2024-06-20T08:16:17Z</dcterms:modified>
  <dc:identifier>DAGB1gOEWWk</dc:identifier>
</cp:coreProperties>
</file>