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2"/>
  </p:notesMasterIdLst>
  <p:sldIdLst>
    <p:sldId id="261" r:id="rId2"/>
    <p:sldId id="259" r:id="rId3"/>
    <p:sldId id="260" r:id="rId4"/>
    <p:sldId id="258" r:id="rId5"/>
    <p:sldId id="266" r:id="rId6"/>
    <p:sldId id="278" r:id="rId7"/>
    <p:sldId id="276" r:id="rId8"/>
    <p:sldId id="277" r:id="rId9"/>
    <p:sldId id="280" r:id="rId10"/>
    <p:sldId id="262" r:id="rId11"/>
    <p:sldId id="281" r:id="rId12"/>
    <p:sldId id="282" r:id="rId13"/>
    <p:sldId id="279" r:id="rId14"/>
    <p:sldId id="265" r:id="rId15"/>
    <p:sldId id="263" r:id="rId16"/>
    <p:sldId id="269" r:id="rId17"/>
    <p:sldId id="264" r:id="rId18"/>
    <p:sldId id="267" r:id="rId19"/>
    <p:sldId id="268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mira Markovic" initials="MM" lastIdx="5" clrIdx="0"/>
  <p:cmAuthor id="2" name="A7 21/2020 - Otrupčak Zoran" initials="A2OZ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AC9F"/>
    <a:srgbClr val="8EC14A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8027" autoAdjust="0"/>
    <p:restoredTop sz="93333" autoAdjust="0"/>
  </p:normalViewPr>
  <p:slideViewPr>
    <p:cSldViewPr snapToGrid="0">
      <p:cViewPr varScale="1">
        <p:scale>
          <a:sx n="110" d="100"/>
          <a:sy n="110" d="100"/>
        </p:scale>
        <p:origin x="12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B417-8B50-4C7D-823D-44F6A5FF6BF7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B10FF-544B-4BC5-B89D-E1E110B3E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6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B10FF-544B-4BC5-B89D-E1E110B3E1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2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2A6D-64F4-4230-A195-CE71626FE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584EA-CB4F-4235-A92C-4CB9C0B57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6D02A-F3DA-4DBF-B0C2-C6C1AE23B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4F7D6-75F8-4A7F-ABEA-E40A661C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053C1-B1F2-479B-9E96-28B55EDE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9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8EBF-E72D-4AA0-8227-37D01A96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AA63D-F41F-4EDB-8977-9922C6D6D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761F8-275A-4323-926B-BFE7352EC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20222-F880-4BC7-B9ED-4885CD5A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8D62A-BB3E-4A4A-BEB9-4F341C792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C68ECE-6BEB-4D0D-84B7-F7382428C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ACF5A-F041-4E3C-B9AC-2671B37FE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B10FF-7EBD-43E6-AE99-3DD699F1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B2E55-C668-440D-90E8-92BCC3465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24DFB-467C-4363-A677-5B1DA3E7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1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A112-75FE-4C96-AB47-041A7BB8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8FC3-2DE1-44A0-8D28-038A3C999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D504C-D870-4C6C-90B3-D40764CB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19AA9-55C2-4C47-B742-947574B8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8E95B-9831-4687-B2C9-4EA4B113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4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9FEE-2CDF-4CA4-8810-76D0C53D2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E8BF3-4CA5-4A49-A94F-366342312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A686D-4C8E-4FA6-A4EC-47FC1D70E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75DC8-DF1E-4C95-B99C-A9264FD8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D3765-F1F1-4D61-9D53-D55D1098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16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61863-C9EC-45BE-BDD3-9917BFFE0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A12E-F6ED-4180-B94C-9D3052E1E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6886B-1035-4CD2-A013-6D75430DA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80F61-C84B-4B38-B699-71F00608C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36BDF-2074-4B87-B811-D6F9B71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AD9DB-F8C3-4CEE-859E-2BDB1963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2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76EB-3149-4D2E-9378-0C485BBAA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17EC8-5E4D-49D7-911C-D5D54DCED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3FBAA-2B07-431B-A430-5FC101FAE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13B1C-D0B0-45B0-9A56-C77867B75F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D5ED4D-D4B8-4BC2-84BB-0AF50A7C7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4756CF-A1DF-452C-96FC-B4D4B4CF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C7414B-6A94-4F16-8E82-07457D97A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08533-28D6-473D-B57E-47238193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5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59F9-DB92-4E6C-8D15-757BA585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CBFD6-8BFF-4C4A-8A64-694A12EF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596566-2C9F-4BAA-B1A6-B3A2C334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5C71C-AD39-46B6-8E08-EC784A19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9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058559-484E-4983-A4D3-FABD3634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067F2-AC9F-4FFE-8975-B278F22BC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13A32-58D3-4AB6-8914-AE81D681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441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16AD-CDD8-47B3-92B5-23F9AF32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3826-0F32-4299-8579-54C8CEFC6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34C87-24E9-4428-A86E-149A30F90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5C160-C42F-469E-B18C-C175ED3A5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F57D5-354B-439A-89DC-A7F950B50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E362B-080C-4CA3-9514-E13D31C4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7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AE94-9654-4040-BBAB-825F28E16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939DB-9ACA-402A-AAA6-2CD383EBB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2421D-11C3-4879-87C4-F546E96C5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E7655-F9FA-413C-BBAD-AD59011B6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9CD9B-6127-4F1A-B008-51C26F4C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D5F90-A77D-4E4A-8607-B9EC4AB5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2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822A7C-36BD-4AF6-9434-C15F63035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B1743-8D41-49F9-B2AF-B8484601D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F8683-1490-4481-A069-438E0809F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5/30/2025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D29A6-C658-4D1B-827F-73D54DB4B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8670-7601-4D4A-AE00-B376ECCFF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0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7654" y="3134097"/>
            <a:ext cx="6253317" cy="1387103"/>
          </a:xfrm>
        </p:spPr>
        <p:txBody>
          <a:bodyPr>
            <a:normAutofit/>
          </a:bodyPr>
          <a:lstStyle/>
          <a:p>
            <a:pPr algn="l"/>
            <a:r>
              <a:rPr lang="sr-Latn-RS" sz="4400" b="1" dirty="0">
                <a:latin typeface="Roboto" panose="02000000000000000000" pitchFamily="2" charset="0"/>
                <a:ea typeface="Roboto" panose="02000000000000000000" pitchFamily="2" charset="0"/>
              </a:rPr>
              <a:t>ENERGY</a:t>
            </a:r>
            <a:br>
              <a:rPr lang="sr-Latn-RS" sz="44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sr-Latn-RS" sz="4400" b="1" dirty="0">
                <a:latin typeface="Roboto" panose="02000000000000000000" pitchFamily="2" charset="0"/>
                <a:ea typeface="Roboto" panose="02000000000000000000" pitchFamily="2" charset="0"/>
              </a:rPr>
              <a:t>CONSTRUCTIONS</a:t>
            </a:r>
            <a:endParaRPr lang="en-US" sz="4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7654" y="4930805"/>
            <a:ext cx="5204346" cy="543963"/>
          </a:xfrm>
        </p:spPr>
        <p:txBody>
          <a:bodyPr>
            <a:noAutofit/>
          </a:bodyPr>
          <a:lstStyle/>
          <a:p>
            <a:pPr algn="l"/>
            <a:r>
              <a:rPr lang="sr-Latn-RS" sz="4000" dirty="0">
                <a:solidFill>
                  <a:srgbClr val="2EAC9F"/>
                </a:solidFill>
              </a:rPr>
              <a:t>BIOMASA, OD ŠUME DO TOPLOG DOMA</a:t>
            </a:r>
            <a:endParaRPr lang="en-US" sz="4000" dirty="0">
              <a:solidFill>
                <a:srgbClr val="2EAC9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A0D132-966B-45EF-9951-C926986EC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r="56956"/>
          <a:stretch/>
        </p:blipFill>
        <p:spPr>
          <a:xfrm>
            <a:off x="0" y="1"/>
            <a:ext cx="69876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61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0AB728-A601-49D1-AC9F-E0E22D59E606}"/>
              </a:ext>
            </a:extLst>
          </p:cNvPr>
          <p:cNvSpPr/>
          <p:nvPr/>
        </p:nvSpPr>
        <p:spPr>
          <a:xfrm rot="19813450">
            <a:off x="6467415" y="3364943"/>
            <a:ext cx="8088329" cy="43708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4DF9ED-7C58-4EA3-BCDD-726A51DE9D21}"/>
              </a:ext>
            </a:extLst>
          </p:cNvPr>
          <p:cNvSpPr/>
          <p:nvPr/>
        </p:nvSpPr>
        <p:spPr>
          <a:xfrm rot="19800000">
            <a:off x="4860509" y="-1575037"/>
            <a:ext cx="8012095" cy="5231791"/>
          </a:xfrm>
          <a:prstGeom prst="rect">
            <a:avLst/>
          </a:prstGeom>
          <a:solidFill>
            <a:srgbClr val="8EC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52532-E762-48C2-83B0-EF1B7D82B856}"/>
              </a:ext>
            </a:extLst>
          </p:cNvPr>
          <p:cNvSpPr/>
          <p:nvPr/>
        </p:nvSpPr>
        <p:spPr>
          <a:xfrm>
            <a:off x="0" y="-32773"/>
            <a:ext cx="12192001" cy="6858003"/>
          </a:xfrm>
          <a:prstGeom prst="rect">
            <a:avLst/>
          </a:prstGeom>
          <a:solidFill>
            <a:srgbClr val="2EA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43DE39-3DD3-4150-B02A-B9FEF18741D3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95423E33-2886-4D52-9E79-667EE067368E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C197ACF6-4B3F-4CB9-8471-DA0DD875BD40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8EC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6342F688-6F00-4319-B6B7-A91F396F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041" y="-129759"/>
            <a:ext cx="8125523" cy="1678444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SNABDEVANJE DRVNOM SEČKOM – WOOD CHIPS DOO</a:t>
            </a:r>
            <a:endParaRPr lang="en-US" sz="4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kvir za tekst 8">
            <a:extLst>
              <a:ext uri="{FF2B5EF4-FFF2-40B4-BE49-F238E27FC236}">
                <a16:creationId xmlns:a16="http://schemas.microsoft.com/office/drawing/2014/main" id="{6B7EBA77-E1DB-7A3F-9058-1C76AA007779}"/>
              </a:ext>
            </a:extLst>
          </p:cNvPr>
          <p:cNvSpPr txBox="1"/>
          <p:nvPr/>
        </p:nvSpPr>
        <p:spPr>
          <a:xfrm>
            <a:off x="971550" y="1553592"/>
            <a:ext cx="9965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>
                    <a:lumMod val="95000"/>
                  </a:schemeClr>
                </a:solidFill>
              </a:rPr>
              <a:t>Osim proizvodnjom toplotne energije, bavimo se i proizvodnjom i distribucijom drvne sečke, u čemu smo takođe regionalni lider:</a:t>
            </a:r>
          </a:p>
          <a:p>
            <a:pPr marL="285750" indent="-285750">
              <a:buFontTx/>
              <a:buChar char="-"/>
            </a:pPr>
            <a:r>
              <a:rPr lang="sr-Latn-RS" dirty="0">
                <a:solidFill>
                  <a:schemeClr val="bg1">
                    <a:lumMod val="95000"/>
                  </a:schemeClr>
                </a:solidFill>
              </a:rPr>
              <a:t>Na godišnjem nivou isporučimo od 150.000 do 200.000 m</a:t>
            </a:r>
            <a:r>
              <a:rPr lang="sr-Latn-RS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³</a:t>
            </a:r>
            <a:r>
              <a:rPr lang="sr-Latn-RS" dirty="0">
                <a:solidFill>
                  <a:schemeClr val="bg1">
                    <a:lumMod val="95000"/>
                  </a:schemeClr>
                </a:solidFill>
              </a:rPr>
              <a:t> drvne sečke, različitog kvaliteta, u skladu sa zahtevima naših kupaca</a:t>
            </a:r>
          </a:p>
          <a:p>
            <a:pPr marL="285750" indent="-285750">
              <a:buFontTx/>
              <a:buChar char="-"/>
            </a:pPr>
            <a:r>
              <a:rPr lang="sr-Latn-RS" dirty="0">
                <a:solidFill>
                  <a:schemeClr val="bg1">
                    <a:lumMod val="95000"/>
                  </a:schemeClr>
                </a:solidFill>
              </a:rPr>
              <a:t>Kupci su u nama prepoznali pouzdanog partnera koji im osim isporuke pruža i tehničku podršku kako bi pronašli najefikasniju mešavinu.</a:t>
            </a:r>
            <a:endParaRPr lang="sr-Cyrl-R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461882D0-D8F5-61DC-33E1-508AAE480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3" y="3551551"/>
            <a:ext cx="9860736" cy="316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98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AE56B-46C5-6E6C-6030-459E92E6D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17E133-5F21-E17B-7FD5-FEA8FFD6CD09}"/>
              </a:ext>
            </a:extLst>
          </p:cNvPr>
          <p:cNvSpPr/>
          <p:nvPr/>
        </p:nvSpPr>
        <p:spPr>
          <a:xfrm rot="19813450">
            <a:off x="6467415" y="3364943"/>
            <a:ext cx="8088329" cy="43708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A2C09E-343D-FC02-427E-A8A602E3795C}"/>
              </a:ext>
            </a:extLst>
          </p:cNvPr>
          <p:cNvSpPr/>
          <p:nvPr/>
        </p:nvSpPr>
        <p:spPr>
          <a:xfrm rot="19800000">
            <a:off x="4860509" y="-1575037"/>
            <a:ext cx="8012095" cy="5231791"/>
          </a:xfrm>
          <a:prstGeom prst="rect">
            <a:avLst/>
          </a:prstGeom>
          <a:solidFill>
            <a:srgbClr val="8EC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8A0EFA-3851-2B49-AEA5-284621E9AA15}"/>
              </a:ext>
            </a:extLst>
          </p:cNvPr>
          <p:cNvSpPr/>
          <p:nvPr/>
        </p:nvSpPr>
        <p:spPr>
          <a:xfrm>
            <a:off x="0" y="-32773"/>
            <a:ext cx="12192001" cy="6858003"/>
          </a:xfrm>
          <a:prstGeom prst="rect">
            <a:avLst/>
          </a:prstGeom>
          <a:solidFill>
            <a:srgbClr val="2EA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en-GB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9BD96E-9A31-EE90-715F-3F583607C2E5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94499092-71B1-04DF-1EDE-B959F44CA6F0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13B10E0F-5F54-8944-5B47-6FC760C3B640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8EC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kvir za tekst 12">
            <a:extLst>
              <a:ext uri="{FF2B5EF4-FFF2-40B4-BE49-F238E27FC236}">
                <a16:creationId xmlns:a16="http://schemas.microsoft.com/office/drawing/2014/main" id="{BAA0AE6E-B6A5-114F-8590-C11277590BEC}"/>
              </a:ext>
            </a:extLst>
          </p:cNvPr>
          <p:cNvSpPr txBox="1"/>
          <p:nvPr/>
        </p:nvSpPr>
        <p:spPr>
          <a:xfrm>
            <a:off x="2133599" y="313899"/>
            <a:ext cx="903027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POSVEĆENOST KVALITETU, ZAŠTITI ŽIVOTNE SREDINE I BEZBEDNOSTI</a:t>
            </a:r>
          </a:p>
          <a:p>
            <a:endParaRPr lang="sr-Cyrl-RS" dirty="0"/>
          </a:p>
        </p:txBody>
      </p:sp>
      <p:sp>
        <p:nvSpPr>
          <p:cNvPr id="14" name="Okvir za tekst 13">
            <a:extLst>
              <a:ext uri="{FF2B5EF4-FFF2-40B4-BE49-F238E27FC236}">
                <a16:creationId xmlns:a16="http://schemas.microsoft.com/office/drawing/2014/main" id="{49645DC1-095D-E20A-C2D3-EB12B639283D}"/>
              </a:ext>
            </a:extLst>
          </p:cNvPr>
          <p:cNvSpPr txBox="1"/>
          <p:nvPr/>
        </p:nvSpPr>
        <p:spPr>
          <a:xfrm>
            <a:off x="1337481" y="1290259"/>
            <a:ext cx="1057701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400" dirty="0" err="1">
                <a:solidFill>
                  <a:schemeClr val="bg1"/>
                </a:solidFill>
              </a:rPr>
              <a:t>Naša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kompanija</a:t>
            </a:r>
            <a:r>
              <a:rPr lang="en-GB" sz="2400" dirty="0">
                <a:solidFill>
                  <a:schemeClr val="bg1"/>
                </a:solidFill>
              </a:rPr>
              <a:t> se </a:t>
            </a:r>
            <a:r>
              <a:rPr lang="en-GB" sz="2400" dirty="0" err="1">
                <a:solidFill>
                  <a:schemeClr val="bg1"/>
                </a:solidFill>
              </a:rPr>
              <a:t>vodi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najvišim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međunarodnim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standardima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što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potvrđuju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sledeći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sertifikati</a:t>
            </a:r>
            <a:r>
              <a:rPr lang="en-GB" sz="2400" dirty="0">
                <a:solidFill>
                  <a:schemeClr val="bg1"/>
                </a:solidFill>
              </a:rPr>
              <a:t>:</a:t>
            </a:r>
          </a:p>
          <a:p>
            <a:pPr>
              <a:buNone/>
            </a:pPr>
            <a:r>
              <a:rPr lang="sr-Cyrl-RS" sz="2400" dirty="0">
                <a:solidFill>
                  <a:schemeClr val="bg1"/>
                </a:solidFill>
              </a:rPr>
              <a:t>✅ </a:t>
            </a:r>
            <a:r>
              <a:rPr lang="en-GB" sz="2400" b="1" dirty="0">
                <a:solidFill>
                  <a:schemeClr val="bg1"/>
                </a:solidFill>
              </a:rPr>
              <a:t>ISO 9001</a:t>
            </a:r>
            <a:r>
              <a:rPr lang="en-GB" sz="2400" dirty="0">
                <a:solidFill>
                  <a:schemeClr val="bg1"/>
                </a:solidFill>
              </a:rPr>
              <a:t> – </a:t>
            </a:r>
            <a:r>
              <a:rPr lang="en-GB" sz="2400" dirty="0" err="1">
                <a:solidFill>
                  <a:schemeClr val="bg1"/>
                </a:solidFill>
              </a:rPr>
              <a:t>Sistem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menadžmenta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kvalitetom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sr-Cyrl-RS" sz="2400" dirty="0">
                <a:solidFill>
                  <a:schemeClr val="bg1"/>
                </a:solidFill>
              </a:rPr>
              <a:t>👉 </a:t>
            </a:r>
            <a:r>
              <a:rPr lang="en-GB" sz="2400" dirty="0" err="1">
                <a:solidFill>
                  <a:schemeClr val="bg1"/>
                </a:solidFill>
              </a:rPr>
              <a:t>Garancija</a:t>
            </a:r>
            <a:r>
              <a:rPr lang="en-GB" sz="2400" dirty="0">
                <a:solidFill>
                  <a:schemeClr val="bg1"/>
                </a:solidFill>
              </a:rPr>
              <a:t> da </a:t>
            </a:r>
            <a:r>
              <a:rPr lang="en-GB" sz="2400" dirty="0" err="1">
                <a:solidFill>
                  <a:schemeClr val="bg1"/>
                </a:solidFill>
              </a:rPr>
              <a:t>naši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procesi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dosledno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ispunjavaju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zahteve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klijenata</a:t>
            </a:r>
            <a:r>
              <a:rPr lang="en-GB" sz="2400" dirty="0">
                <a:solidFill>
                  <a:schemeClr val="bg1"/>
                </a:solidFill>
              </a:rPr>
              <a:t> i </a:t>
            </a:r>
            <a:r>
              <a:rPr lang="en-GB" sz="2400" dirty="0" err="1">
                <a:solidFill>
                  <a:schemeClr val="bg1"/>
                </a:solidFill>
              </a:rPr>
              <a:t>teže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stalnom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unapređenju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sr-Cyrl-RS" sz="2400" dirty="0">
                <a:solidFill>
                  <a:schemeClr val="bg1"/>
                </a:solidFill>
              </a:rPr>
              <a:t>✅ </a:t>
            </a:r>
            <a:r>
              <a:rPr lang="en-GB" sz="2400" b="1" dirty="0">
                <a:solidFill>
                  <a:schemeClr val="bg1"/>
                </a:solidFill>
              </a:rPr>
              <a:t>ISO 14001</a:t>
            </a:r>
            <a:r>
              <a:rPr lang="en-GB" sz="2400" dirty="0">
                <a:solidFill>
                  <a:schemeClr val="bg1"/>
                </a:solidFill>
              </a:rPr>
              <a:t> – </a:t>
            </a:r>
            <a:r>
              <a:rPr lang="en-GB" sz="2400" dirty="0" err="1">
                <a:solidFill>
                  <a:schemeClr val="bg1"/>
                </a:solidFill>
              </a:rPr>
              <a:t>Sistem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upravljanja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zaštitom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životne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sredine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sr-Cyrl-RS" sz="2400" dirty="0">
                <a:solidFill>
                  <a:schemeClr val="bg1"/>
                </a:solidFill>
              </a:rPr>
              <a:t>👉 </a:t>
            </a:r>
            <a:r>
              <a:rPr lang="en-GB" sz="2400" dirty="0" err="1">
                <a:solidFill>
                  <a:schemeClr val="bg1"/>
                </a:solidFill>
              </a:rPr>
              <a:t>Odgovorno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poslujemo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minimalnim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uticajem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okolinu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sr-Cyrl-RS" sz="2400" dirty="0">
                <a:solidFill>
                  <a:schemeClr val="bg1"/>
                </a:solidFill>
              </a:rPr>
              <a:t>✅ </a:t>
            </a:r>
            <a:r>
              <a:rPr lang="en-GB" sz="2400" b="1" dirty="0">
                <a:solidFill>
                  <a:schemeClr val="bg1"/>
                </a:solidFill>
              </a:rPr>
              <a:t>ISO 45001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i="1" dirty="0">
                <a:solidFill>
                  <a:schemeClr val="bg1"/>
                </a:solidFill>
              </a:rPr>
              <a:t>(</a:t>
            </a:r>
            <a:r>
              <a:rPr lang="en-GB" sz="2400" i="1" dirty="0" err="1">
                <a:solidFill>
                  <a:schemeClr val="bg1"/>
                </a:solidFill>
              </a:rPr>
              <a:t>naslednik</a:t>
            </a:r>
            <a:r>
              <a:rPr lang="en-GB" sz="2400" i="1" dirty="0">
                <a:solidFill>
                  <a:schemeClr val="bg1"/>
                </a:solidFill>
              </a:rPr>
              <a:t> OHSAS 18001)</a:t>
            </a:r>
            <a:r>
              <a:rPr lang="en-GB" sz="2400" dirty="0">
                <a:solidFill>
                  <a:schemeClr val="bg1"/>
                </a:solidFill>
              </a:rPr>
              <a:t> – </a:t>
            </a:r>
            <a:r>
              <a:rPr lang="en-GB" sz="2400" dirty="0" err="1">
                <a:solidFill>
                  <a:schemeClr val="bg1"/>
                </a:solidFill>
              </a:rPr>
              <a:t>Sistem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upravljanja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zdravljem</a:t>
            </a:r>
            <a:r>
              <a:rPr lang="en-GB" sz="2400" dirty="0">
                <a:solidFill>
                  <a:schemeClr val="bg1"/>
                </a:solidFill>
              </a:rPr>
              <a:t> i </a:t>
            </a:r>
            <a:r>
              <a:rPr lang="en-GB" sz="2400" dirty="0" err="1">
                <a:solidFill>
                  <a:schemeClr val="bg1"/>
                </a:solidFill>
              </a:rPr>
              <a:t>bezbednošću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radu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sr-Cyrl-RS" sz="2400" dirty="0">
                <a:solidFill>
                  <a:schemeClr val="bg1"/>
                </a:solidFill>
              </a:rPr>
              <a:t>👉 </a:t>
            </a:r>
            <a:r>
              <a:rPr lang="en-GB" sz="2400" dirty="0" err="1">
                <a:solidFill>
                  <a:schemeClr val="bg1"/>
                </a:solidFill>
              </a:rPr>
              <a:t>Brinemo</a:t>
            </a:r>
            <a:r>
              <a:rPr lang="en-GB" sz="2400" dirty="0">
                <a:solidFill>
                  <a:schemeClr val="bg1"/>
                </a:solidFill>
              </a:rPr>
              <a:t> o </a:t>
            </a:r>
            <a:r>
              <a:rPr lang="en-GB" sz="2400" dirty="0" err="1">
                <a:solidFill>
                  <a:schemeClr val="bg1"/>
                </a:solidFill>
              </a:rPr>
              <a:t>bezbednosti</a:t>
            </a:r>
            <a:r>
              <a:rPr lang="en-GB" sz="2400" dirty="0">
                <a:solidFill>
                  <a:schemeClr val="bg1"/>
                </a:solidFill>
              </a:rPr>
              <a:t> i </a:t>
            </a:r>
            <a:r>
              <a:rPr lang="en-GB" sz="2400" dirty="0" err="1">
                <a:solidFill>
                  <a:schemeClr val="bg1"/>
                </a:solidFill>
              </a:rPr>
              <a:t>zdravlju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naših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zaposlenih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kroz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preventivne</a:t>
            </a:r>
            <a:r>
              <a:rPr lang="en-GB" sz="2400" dirty="0">
                <a:solidFill>
                  <a:schemeClr val="bg1"/>
                </a:solidFill>
              </a:rPr>
              <a:t> mere i </a:t>
            </a:r>
            <a:r>
              <a:rPr lang="en-GB" sz="2400" dirty="0" err="1">
                <a:solidFill>
                  <a:schemeClr val="bg1"/>
                </a:solidFill>
              </a:rPr>
              <a:t>stalnu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obuku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r>
              <a:rPr lang="sr-Cyrl-RS" sz="2400" dirty="0">
                <a:solidFill>
                  <a:schemeClr val="bg1"/>
                </a:solidFill>
              </a:rPr>
              <a:t>✅ </a:t>
            </a:r>
            <a:r>
              <a:rPr lang="en-GB" sz="2400" b="1" dirty="0">
                <a:solidFill>
                  <a:schemeClr val="bg1"/>
                </a:solidFill>
              </a:rPr>
              <a:t>FSC® – Forest Stewardship Council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sr-Cyrl-RS" sz="2400" dirty="0">
                <a:solidFill>
                  <a:schemeClr val="bg1"/>
                </a:solidFill>
              </a:rPr>
              <a:t>👉 </a:t>
            </a:r>
            <a:r>
              <a:rPr lang="en-GB" sz="2400" dirty="0" err="1">
                <a:solidFill>
                  <a:schemeClr val="bg1"/>
                </a:solidFill>
              </a:rPr>
              <a:t>Koristimo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sirovine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iz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šuma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koje</a:t>
            </a:r>
            <a:r>
              <a:rPr lang="en-GB" sz="2400" dirty="0">
                <a:solidFill>
                  <a:schemeClr val="bg1"/>
                </a:solidFill>
              </a:rPr>
              <a:t> se </a:t>
            </a:r>
            <a:r>
              <a:rPr lang="en-GB" sz="2400" dirty="0" err="1">
                <a:solidFill>
                  <a:schemeClr val="bg1"/>
                </a:solidFill>
              </a:rPr>
              <a:t>odgovorno</a:t>
            </a:r>
            <a:r>
              <a:rPr lang="en-GB" sz="2400" dirty="0">
                <a:solidFill>
                  <a:schemeClr val="bg1"/>
                </a:solidFill>
              </a:rPr>
              <a:t> i </a:t>
            </a:r>
            <a:r>
              <a:rPr lang="en-GB" sz="2400" dirty="0" err="1">
                <a:solidFill>
                  <a:schemeClr val="bg1"/>
                </a:solidFill>
              </a:rPr>
              <a:t>održivo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gazduju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sa</a:t>
            </a:r>
            <a:r>
              <a:rPr lang="en-GB" sz="2400" dirty="0">
                <a:solidFill>
                  <a:schemeClr val="bg1"/>
                </a:solidFill>
              </a:rPr>
              <a:t> punim </a:t>
            </a:r>
            <a:r>
              <a:rPr lang="en-GB" sz="2400" dirty="0" err="1">
                <a:solidFill>
                  <a:schemeClr val="bg1"/>
                </a:solidFill>
              </a:rPr>
              <a:t>poštovanjem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prema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prirodi</a:t>
            </a:r>
            <a:r>
              <a:rPr lang="en-GB" sz="2400" dirty="0">
                <a:solidFill>
                  <a:schemeClr val="bg1"/>
                </a:solidFill>
              </a:rPr>
              <a:t> i </a:t>
            </a:r>
            <a:r>
              <a:rPr lang="en-GB" sz="2400" dirty="0" err="1">
                <a:solidFill>
                  <a:schemeClr val="bg1"/>
                </a:solidFill>
              </a:rPr>
              <a:t>lokalnim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zajednicama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416646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0BAE2-0F7C-74C5-9E33-6A54AC1A6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11AAA3-9154-F33C-8B10-A2ECD020DB0C}"/>
              </a:ext>
            </a:extLst>
          </p:cNvPr>
          <p:cNvSpPr/>
          <p:nvPr/>
        </p:nvSpPr>
        <p:spPr>
          <a:xfrm rot="19813450">
            <a:off x="6467415" y="3364943"/>
            <a:ext cx="8088329" cy="43708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265ECE-83DD-59BA-73C4-51AEC5AA6C68}"/>
              </a:ext>
            </a:extLst>
          </p:cNvPr>
          <p:cNvSpPr/>
          <p:nvPr/>
        </p:nvSpPr>
        <p:spPr>
          <a:xfrm rot="19800000">
            <a:off x="4860509" y="-1575037"/>
            <a:ext cx="8012095" cy="5231791"/>
          </a:xfrm>
          <a:prstGeom prst="rect">
            <a:avLst/>
          </a:prstGeom>
          <a:solidFill>
            <a:srgbClr val="8EC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D3998D-DEA7-F260-79B5-FC7E6D5506D2}"/>
              </a:ext>
            </a:extLst>
          </p:cNvPr>
          <p:cNvSpPr/>
          <p:nvPr/>
        </p:nvSpPr>
        <p:spPr>
          <a:xfrm>
            <a:off x="0" y="-32773"/>
            <a:ext cx="12192001" cy="6858003"/>
          </a:xfrm>
          <a:prstGeom prst="rect">
            <a:avLst/>
          </a:prstGeom>
          <a:solidFill>
            <a:srgbClr val="2EA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en-GB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CA40F8-F6E9-9976-1C4D-A82E65486961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68EB8F27-60CB-2E20-A0F4-19B96ED21B88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9AF86B08-88F8-D15B-6039-4D62C2153230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8EC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kvir za tekst 12">
            <a:extLst>
              <a:ext uri="{FF2B5EF4-FFF2-40B4-BE49-F238E27FC236}">
                <a16:creationId xmlns:a16="http://schemas.microsoft.com/office/drawing/2014/main" id="{4C583D2F-E16B-6FD5-EECD-36B1D2B9B04D}"/>
              </a:ext>
            </a:extLst>
          </p:cNvPr>
          <p:cNvSpPr txBox="1"/>
          <p:nvPr/>
        </p:nvSpPr>
        <p:spPr>
          <a:xfrm>
            <a:off x="2133599" y="313899"/>
            <a:ext cx="9030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ZAŠTO JE TO VAŽNO ZA NAŠE KLIJENTE I PARTNERE?</a:t>
            </a:r>
            <a:endParaRPr lang="sr-Cyrl-RS" sz="2400" dirty="0">
              <a:solidFill>
                <a:schemeClr val="bg1"/>
              </a:solidFill>
            </a:endParaRPr>
          </a:p>
        </p:txBody>
      </p:sp>
      <p:sp>
        <p:nvSpPr>
          <p:cNvPr id="14" name="Okvir za tekst 13">
            <a:extLst>
              <a:ext uri="{FF2B5EF4-FFF2-40B4-BE49-F238E27FC236}">
                <a16:creationId xmlns:a16="http://schemas.microsoft.com/office/drawing/2014/main" id="{F56A041F-739F-BDD0-D125-70177778CC46}"/>
              </a:ext>
            </a:extLst>
          </p:cNvPr>
          <p:cNvSpPr txBox="1"/>
          <p:nvPr/>
        </p:nvSpPr>
        <p:spPr>
          <a:xfrm>
            <a:off x="1337481" y="1290259"/>
            <a:ext cx="105770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r-Cyrl-RS" sz="3600" dirty="0">
                <a:solidFill>
                  <a:schemeClr val="bg1"/>
                </a:solidFill>
              </a:rPr>
              <a:t>🔹 </a:t>
            </a:r>
            <a:r>
              <a:rPr lang="en-GB" sz="3600" b="1" dirty="0" err="1">
                <a:solidFill>
                  <a:schemeClr val="bg1"/>
                </a:solidFill>
              </a:rPr>
              <a:t>Poverenje</a:t>
            </a:r>
            <a:r>
              <a:rPr lang="en-GB" sz="3600" dirty="0">
                <a:solidFill>
                  <a:schemeClr val="bg1"/>
                </a:solidFill>
              </a:rPr>
              <a:t> – </a:t>
            </a:r>
            <a:r>
              <a:rPr lang="en-GB" sz="3600" dirty="0" err="1">
                <a:solidFill>
                  <a:schemeClr val="bg1"/>
                </a:solidFill>
              </a:rPr>
              <a:t>Sertifikati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garantuju</a:t>
            </a:r>
            <a:r>
              <a:rPr lang="en-GB" sz="3600" dirty="0">
                <a:solidFill>
                  <a:schemeClr val="bg1"/>
                </a:solidFill>
              </a:rPr>
              <a:t> da </a:t>
            </a:r>
            <a:r>
              <a:rPr lang="en-GB" sz="3600" dirty="0" err="1">
                <a:solidFill>
                  <a:schemeClr val="bg1"/>
                </a:solidFill>
              </a:rPr>
              <a:t>poslujemo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transparentno</a:t>
            </a:r>
            <a:r>
              <a:rPr lang="en-GB" sz="3600" dirty="0">
                <a:solidFill>
                  <a:schemeClr val="bg1"/>
                </a:solidFill>
              </a:rPr>
              <a:t> i po </a:t>
            </a:r>
            <a:r>
              <a:rPr lang="en-GB" sz="3600" dirty="0" err="1">
                <a:solidFill>
                  <a:schemeClr val="bg1"/>
                </a:solidFill>
              </a:rPr>
              <a:t>proverenim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procedurama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sr-Cyrl-RS" sz="3600" dirty="0">
                <a:solidFill>
                  <a:schemeClr val="bg1"/>
                </a:solidFill>
              </a:rPr>
              <a:t>🔹 </a:t>
            </a:r>
            <a:r>
              <a:rPr lang="en-GB" sz="3600" b="1" dirty="0" err="1">
                <a:solidFill>
                  <a:schemeClr val="bg1"/>
                </a:solidFill>
              </a:rPr>
              <a:t>Kvalitet</a:t>
            </a:r>
            <a:r>
              <a:rPr lang="en-GB" sz="3600" dirty="0">
                <a:solidFill>
                  <a:schemeClr val="bg1"/>
                </a:solidFill>
              </a:rPr>
              <a:t> – </a:t>
            </a:r>
            <a:r>
              <a:rPr lang="en-GB" sz="3600" dirty="0" err="1">
                <a:solidFill>
                  <a:schemeClr val="bg1"/>
                </a:solidFill>
              </a:rPr>
              <a:t>Naši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proizvodi</a:t>
            </a:r>
            <a:r>
              <a:rPr lang="en-GB" sz="3600" dirty="0">
                <a:solidFill>
                  <a:schemeClr val="bg1"/>
                </a:solidFill>
              </a:rPr>
              <a:t> i </a:t>
            </a:r>
            <a:r>
              <a:rPr lang="en-GB" sz="3600" dirty="0" err="1">
                <a:solidFill>
                  <a:schemeClr val="bg1"/>
                </a:solidFill>
              </a:rPr>
              <a:t>usluge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imaju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konzistentan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kvalitet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sr-Cyrl-RS" sz="3600" dirty="0">
                <a:solidFill>
                  <a:schemeClr val="bg1"/>
                </a:solidFill>
              </a:rPr>
              <a:t>🔹 </a:t>
            </a:r>
            <a:r>
              <a:rPr lang="en-GB" sz="3600" b="1" dirty="0" err="1">
                <a:solidFill>
                  <a:schemeClr val="bg1"/>
                </a:solidFill>
              </a:rPr>
              <a:t>Održivost</a:t>
            </a:r>
            <a:r>
              <a:rPr lang="en-GB" sz="3600" dirty="0">
                <a:solidFill>
                  <a:schemeClr val="bg1"/>
                </a:solidFill>
              </a:rPr>
              <a:t> – </a:t>
            </a:r>
            <a:r>
              <a:rPr lang="en-GB" sz="3600" dirty="0" err="1">
                <a:solidFill>
                  <a:schemeClr val="bg1"/>
                </a:solidFill>
              </a:rPr>
              <a:t>Aktivno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doprinosimo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očuvanju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životne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sredine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sr-Cyrl-RS" sz="3600" dirty="0">
                <a:solidFill>
                  <a:schemeClr val="bg1"/>
                </a:solidFill>
              </a:rPr>
              <a:t>🔹 </a:t>
            </a:r>
            <a:r>
              <a:rPr lang="en-GB" sz="3600" b="1" dirty="0" err="1">
                <a:solidFill>
                  <a:schemeClr val="bg1"/>
                </a:solidFill>
              </a:rPr>
              <a:t>Bezbednost</a:t>
            </a:r>
            <a:r>
              <a:rPr lang="en-GB" sz="3600" dirty="0">
                <a:solidFill>
                  <a:schemeClr val="bg1"/>
                </a:solidFill>
              </a:rPr>
              <a:t> – </a:t>
            </a:r>
            <a:r>
              <a:rPr lang="en-GB" sz="3600" dirty="0" err="1">
                <a:solidFill>
                  <a:schemeClr val="bg1"/>
                </a:solidFill>
              </a:rPr>
              <a:t>Osiguravamo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bezbedno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radno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okruženje</a:t>
            </a:r>
            <a:r>
              <a:rPr lang="en-GB" sz="3600" dirty="0">
                <a:solidFill>
                  <a:schemeClr val="bg1"/>
                </a:solidFill>
              </a:rPr>
              <a:t> za </a:t>
            </a:r>
            <a:r>
              <a:rPr lang="en-GB" sz="3600" dirty="0" err="1">
                <a:solidFill>
                  <a:schemeClr val="bg1"/>
                </a:solidFill>
              </a:rPr>
              <a:t>sve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zaposlene</a:t>
            </a:r>
            <a:endParaRPr lang="sr-Cyrl-R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42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C7682-014D-5609-81F1-AE2E900A7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7A596C-3555-B563-D4B6-A7A0FE7E0BF0}"/>
              </a:ext>
            </a:extLst>
          </p:cNvPr>
          <p:cNvSpPr/>
          <p:nvPr/>
        </p:nvSpPr>
        <p:spPr>
          <a:xfrm rot="19813450">
            <a:off x="6467415" y="3364943"/>
            <a:ext cx="8088329" cy="43708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FF0F4D-6C83-2688-9258-545E4804B7C9}"/>
              </a:ext>
            </a:extLst>
          </p:cNvPr>
          <p:cNvSpPr/>
          <p:nvPr/>
        </p:nvSpPr>
        <p:spPr>
          <a:xfrm rot="19800000">
            <a:off x="4860509" y="-1575037"/>
            <a:ext cx="8012095" cy="5231791"/>
          </a:xfrm>
          <a:prstGeom prst="rect">
            <a:avLst/>
          </a:prstGeom>
          <a:solidFill>
            <a:srgbClr val="8EC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4AEA88-792E-AE8F-22B1-5C9F8A180967}"/>
              </a:ext>
            </a:extLst>
          </p:cNvPr>
          <p:cNvSpPr/>
          <p:nvPr/>
        </p:nvSpPr>
        <p:spPr>
          <a:xfrm>
            <a:off x="-1" y="-3"/>
            <a:ext cx="12192001" cy="6858003"/>
          </a:xfrm>
          <a:prstGeom prst="rect">
            <a:avLst/>
          </a:prstGeom>
          <a:solidFill>
            <a:srgbClr val="2EA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71DF8B-E233-AF5D-7BD9-45C411E1C595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96CBBA1D-9EAC-4ADB-C030-198487C84075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3E3D5957-D8D4-9B0D-B676-E9D705D4EA38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8EC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26F5B734-CA1F-525A-13A2-17D606D50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843" y="2589776"/>
            <a:ext cx="6004424" cy="167844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ZA</a:t>
            </a:r>
            <a:r>
              <a:rPr lang="sr-Latn-R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ŠTO JE BIOMASA</a:t>
            </a:r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b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za </a:t>
            </a:r>
            <a:r>
              <a:rPr lang="en-US" sz="48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moju</a:t>
            </a:r>
            <a:r>
              <a:rPr lang="en-U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op</a:t>
            </a:r>
            <a:r>
              <a:rPr lang="sr-Latn-RS" sz="4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štinu?</a:t>
            </a:r>
            <a:endParaRPr lang="en-US" sz="4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24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71FB-EE53-47A4-B37B-352424C1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2C9DD-A7B5-4554-8967-4EEA63254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F76E1-265F-4989-BAD6-23F7AE65C6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F9CED2-6956-402C-855F-B5A1805CFF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B3D10A-1FFA-4F0D-8B01-6C341A07D974}"/>
              </a:ext>
            </a:extLst>
          </p:cNvPr>
          <p:cNvSpPr txBox="1"/>
          <p:nvPr/>
        </p:nvSpPr>
        <p:spPr>
          <a:xfrm>
            <a:off x="844551" y="1329907"/>
            <a:ext cx="105155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720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rPr>
              <a:t>BIOMASA JE LOKALNO DOSTUPAN IZVOR ENERGIJE</a:t>
            </a:r>
            <a:endParaRPr lang="en-US" sz="72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744FE4-903B-4060-A927-E1B1FCB711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883" y="3429000"/>
            <a:ext cx="2875549" cy="339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33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F0A8B3-7F4F-465D-B97C-E3AA99F8E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31621"/>
            <a:ext cx="12191999" cy="7289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697DBF-B842-424B-9D18-FA725155C3ED}"/>
              </a:ext>
            </a:extLst>
          </p:cNvPr>
          <p:cNvSpPr txBox="1"/>
          <p:nvPr/>
        </p:nvSpPr>
        <p:spPr>
          <a:xfrm>
            <a:off x="7040245" y="4339907"/>
            <a:ext cx="4758055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 err="1"/>
              <a:t>Potencijal</a:t>
            </a:r>
            <a:r>
              <a:rPr lang="en-US" sz="1650" b="1" dirty="0"/>
              <a:t> </a:t>
            </a:r>
            <a:r>
              <a:rPr lang="en-US" sz="1650" b="1" dirty="0" err="1"/>
              <a:t>drvne</a:t>
            </a:r>
            <a:r>
              <a:rPr lang="en-US" sz="1650" b="1" dirty="0"/>
              <a:t> </a:t>
            </a:r>
            <a:r>
              <a:rPr lang="en-US" sz="1650" b="1" dirty="0" err="1"/>
              <a:t>biomase</a:t>
            </a:r>
            <a:r>
              <a:rPr lang="en-US" sz="1650" b="1" dirty="0"/>
              <a:t> </a:t>
            </a:r>
            <a:r>
              <a:rPr lang="en-US" sz="1650" dirty="0" err="1">
                <a:solidFill>
                  <a:schemeClr val="bg1"/>
                </a:solidFill>
              </a:rPr>
              <a:t>može</a:t>
            </a:r>
            <a:r>
              <a:rPr lang="en-US" sz="1650" dirty="0">
                <a:solidFill>
                  <a:schemeClr val="bg1"/>
                </a:solidFill>
              </a:rPr>
              <a:t> se </a:t>
            </a:r>
            <a:r>
              <a:rPr lang="en-US" sz="1650" dirty="0" err="1">
                <a:solidFill>
                  <a:schemeClr val="bg1"/>
                </a:solidFill>
              </a:rPr>
              <a:t>iskoristiti</a:t>
            </a:r>
            <a:r>
              <a:rPr lang="en-US" sz="1650" dirty="0">
                <a:solidFill>
                  <a:schemeClr val="bg1"/>
                </a:solidFill>
              </a:rPr>
              <a:t> za </a:t>
            </a:r>
            <a:r>
              <a:rPr lang="en-US" sz="1650" dirty="0" err="1">
                <a:solidFill>
                  <a:schemeClr val="bg1"/>
                </a:solidFill>
              </a:rPr>
              <a:t>izgradnju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b="1" dirty="0"/>
              <a:t>1000-1500 </a:t>
            </a:r>
            <a:r>
              <a:rPr lang="en-US" sz="1650" b="1" dirty="0" err="1"/>
              <a:t>megavata</a:t>
            </a:r>
            <a:r>
              <a:rPr lang="en-US" sz="1650" b="1" dirty="0"/>
              <a:t> </a:t>
            </a:r>
            <a:r>
              <a:rPr lang="en-US" sz="1650" dirty="0">
                <a:solidFill>
                  <a:schemeClr val="bg1"/>
                </a:solidFill>
              </a:rPr>
              <a:t>(MW) </a:t>
            </a:r>
            <a:r>
              <a:rPr lang="en-US" sz="1650" dirty="0" err="1">
                <a:solidFill>
                  <a:schemeClr val="bg1"/>
                </a:solidFill>
              </a:rPr>
              <a:t>snage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toplana</a:t>
            </a:r>
            <a:r>
              <a:rPr lang="en-US" sz="1650" dirty="0">
                <a:solidFill>
                  <a:schemeClr val="bg1"/>
                </a:solidFill>
              </a:rPr>
              <a:t> (u </a:t>
            </a:r>
            <a:r>
              <a:rPr lang="en-US" sz="1650" dirty="0" err="1">
                <a:solidFill>
                  <a:schemeClr val="bg1"/>
                </a:solidFill>
              </a:rPr>
              <a:t>Srbiji</a:t>
            </a:r>
            <a:r>
              <a:rPr lang="en-US" sz="1650" dirty="0">
                <a:solidFill>
                  <a:schemeClr val="bg1"/>
                </a:solidFill>
              </a:rPr>
              <a:t> je do </a:t>
            </a:r>
            <a:r>
              <a:rPr lang="en-US" sz="1650" dirty="0" err="1">
                <a:solidFill>
                  <a:schemeClr val="bg1"/>
                </a:solidFill>
              </a:rPr>
              <a:t>sada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izgrađeno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ili</a:t>
            </a:r>
            <a:r>
              <a:rPr lang="en-US" sz="1650" dirty="0">
                <a:solidFill>
                  <a:schemeClr val="bg1"/>
                </a:solidFill>
              </a:rPr>
              <a:t> je u </a:t>
            </a:r>
            <a:r>
              <a:rPr lang="en-US" sz="1650" dirty="0" err="1">
                <a:solidFill>
                  <a:schemeClr val="bg1"/>
                </a:solidFill>
              </a:rPr>
              <a:t>izgradnji</a:t>
            </a:r>
            <a:br>
              <a:rPr lang="sr-Latn-RS" sz="1650" dirty="0">
                <a:solidFill>
                  <a:schemeClr val="bg1"/>
                </a:solidFill>
              </a:rPr>
            </a:br>
            <a:r>
              <a:rPr lang="en-US" sz="1650" dirty="0" err="1">
                <a:solidFill>
                  <a:schemeClr val="bg1"/>
                </a:solidFill>
              </a:rPr>
              <a:t>oko</a:t>
            </a:r>
            <a:r>
              <a:rPr lang="en-US" sz="1650" dirty="0">
                <a:solidFill>
                  <a:schemeClr val="bg1"/>
                </a:solidFill>
              </a:rPr>
              <a:t> 80 MW).</a:t>
            </a:r>
          </a:p>
          <a:p>
            <a:r>
              <a:rPr lang="en-US" sz="1650" dirty="0" err="1">
                <a:solidFill>
                  <a:schemeClr val="bg1"/>
                </a:solidFill>
              </a:rPr>
              <a:t>Kada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govorimo</a:t>
            </a:r>
            <a:r>
              <a:rPr lang="en-US" sz="1650" dirty="0">
                <a:solidFill>
                  <a:schemeClr val="bg1"/>
                </a:solidFill>
              </a:rPr>
              <a:t> o </a:t>
            </a:r>
            <a:r>
              <a:rPr lang="en-US" sz="1650" dirty="0" err="1">
                <a:solidFill>
                  <a:schemeClr val="bg1"/>
                </a:solidFill>
              </a:rPr>
              <a:t>drvnoj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masi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tu</a:t>
            </a:r>
            <a:r>
              <a:rPr lang="en-US" sz="1650" dirty="0">
                <a:solidFill>
                  <a:schemeClr val="bg1"/>
                </a:solidFill>
              </a:rPr>
              <a:t> ne </a:t>
            </a:r>
            <a:r>
              <a:rPr lang="en-US" sz="1650" dirty="0" err="1">
                <a:solidFill>
                  <a:schemeClr val="bg1"/>
                </a:solidFill>
              </a:rPr>
              <a:t>mislimo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na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tehničko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drvo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koje</a:t>
            </a:r>
            <a:r>
              <a:rPr lang="en-US" sz="1650" dirty="0">
                <a:solidFill>
                  <a:schemeClr val="bg1"/>
                </a:solidFill>
              </a:rPr>
              <a:t> je </a:t>
            </a:r>
            <a:r>
              <a:rPr lang="en-US" sz="1650" dirty="0" err="1">
                <a:solidFill>
                  <a:schemeClr val="bg1"/>
                </a:solidFill>
              </a:rPr>
              <a:t>skupo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i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ima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svoje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tržiste</a:t>
            </a:r>
            <a:r>
              <a:rPr lang="en-US" sz="1650" dirty="0">
                <a:solidFill>
                  <a:schemeClr val="bg1"/>
                </a:solidFill>
              </a:rPr>
              <a:t>, </a:t>
            </a:r>
            <a:r>
              <a:rPr lang="en-US" sz="1650" dirty="0" err="1">
                <a:solidFill>
                  <a:schemeClr val="bg1"/>
                </a:solidFill>
              </a:rPr>
              <a:t>već</a:t>
            </a:r>
            <a:r>
              <a:rPr lang="en-US" sz="1650" dirty="0">
                <a:solidFill>
                  <a:schemeClr val="bg1"/>
                </a:solidFill>
              </a:rPr>
              <a:t> o </a:t>
            </a:r>
            <a:r>
              <a:rPr lang="en-US" sz="1650" dirty="0" err="1">
                <a:solidFill>
                  <a:schemeClr val="bg1"/>
                </a:solidFill>
              </a:rPr>
              <a:t>drvetu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koje</a:t>
            </a:r>
            <a:r>
              <a:rPr lang="en-US" sz="1650" dirty="0">
                <a:solidFill>
                  <a:schemeClr val="bg1"/>
                </a:solidFill>
              </a:rPr>
              <a:t> je </a:t>
            </a:r>
            <a:r>
              <a:rPr lang="en-US" sz="1650" dirty="0" err="1">
                <a:solidFill>
                  <a:schemeClr val="bg1"/>
                </a:solidFill>
              </a:rPr>
              <a:t>klasifikovano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kao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ogrevno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drvo</a:t>
            </a:r>
            <a:r>
              <a:rPr lang="en-US" sz="1650" dirty="0">
                <a:solidFill>
                  <a:schemeClr val="bg1"/>
                </a:solidFill>
              </a:rPr>
              <a:t>, </a:t>
            </a:r>
            <a:r>
              <a:rPr lang="en-US" sz="1650" dirty="0" err="1">
                <a:solidFill>
                  <a:schemeClr val="bg1"/>
                </a:solidFill>
              </a:rPr>
              <a:t>drvo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iz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sanitarnih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seča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i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drvni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ostaci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posle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seča</a:t>
            </a:r>
            <a:r>
              <a:rPr lang="en-US" sz="1650" dirty="0">
                <a:solidFill>
                  <a:schemeClr val="bg1"/>
                </a:solidFill>
              </a:rPr>
              <a:t>. </a:t>
            </a:r>
            <a:r>
              <a:rPr lang="en-US" sz="1650" dirty="0" err="1">
                <a:solidFill>
                  <a:schemeClr val="bg1"/>
                </a:solidFill>
              </a:rPr>
              <a:t>Takođe</a:t>
            </a:r>
            <a:r>
              <a:rPr lang="en-US" sz="1650" dirty="0">
                <a:solidFill>
                  <a:schemeClr val="bg1"/>
                </a:solidFill>
              </a:rPr>
              <a:t>, </a:t>
            </a:r>
            <a:r>
              <a:rPr lang="en-US" sz="1650" dirty="0" err="1">
                <a:solidFill>
                  <a:schemeClr val="bg1"/>
                </a:solidFill>
              </a:rPr>
              <a:t>tu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spadaju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i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drvni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ostaci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iz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prerade</a:t>
            </a:r>
            <a:r>
              <a:rPr lang="en-US" sz="1650" dirty="0">
                <a:solidFill>
                  <a:schemeClr val="bg1"/>
                </a:solidFill>
              </a:rPr>
              <a:t> </a:t>
            </a:r>
            <a:r>
              <a:rPr lang="en-US" sz="1650" dirty="0" err="1">
                <a:solidFill>
                  <a:schemeClr val="bg1"/>
                </a:solidFill>
              </a:rPr>
              <a:t>drveta</a:t>
            </a:r>
            <a:r>
              <a:rPr lang="en-US" sz="1650" dirty="0">
                <a:solidFill>
                  <a:schemeClr val="bg1"/>
                </a:solidFill>
              </a:rPr>
              <a:t> u </a:t>
            </a:r>
            <a:r>
              <a:rPr lang="en-US" sz="1650" dirty="0" err="1">
                <a:solidFill>
                  <a:schemeClr val="bg1"/>
                </a:solidFill>
              </a:rPr>
              <a:t>pilanama</a:t>
            </a:r>
            <a:r>
              <a:rPr lang="en-US" sz="165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D3C38-83EC-411F-A40A-71261F1B5EB8}"/>
              </a:ext>
            </a:extLst>
          </p:cNvPr>
          <p:cNvSpPr txBox="1"/>
          <p:nvPr/>
        </p:nvSpPr>
        <p:spPr>
          <a:xfrm>
            <a:off x="7040245" y="2589153"/>
            <a:ext cx="4991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Srbija</a:t>
            </a:r>
            <a:r>
              <a:rPr lang="en-US" sz="3200" b="1" dirty="0">
                <a:solidFill>
                  <a:schemeClr val="bg1"/>
                </a:solidFill>
              </a:rPr>
              <a:t> je </a:t>
            </a:r>
            <a:r>
              <a:rPr lang="en-US" sz="3200" b="1" dirty="0" err="1">
                <a:solidFill>
                  <a:schemeClr val="bg1"/>
                </a:solidFill>
              </a:rPr>
              <a:t>bogata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drvnom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masom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koja</a:t>
            </a:r>
            <a:r>
              <a:rPr lang="en-US" sz="3200" b="1" dirty="0">
                <a:solidFill>
                  <a:schemeClr val="bg1"/>
                </a:solidFill>
              </a:rPr>
              <a:t> se </a:t>
            </a:r>
            <a:r>
              <a:rPr lang="en-US" sz="3200" b="1" dirty="0" err="1">
                <a:solidFill>
                  <a:schemeClr val="bg1"/>
                </a:solidFill>
              </a:rPr>
              <a:t>koristi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kao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gorivo</a:t>
            </a:r>
            <a:r>
              <a:rPr lang="en-US" sz="3200" b="1" dirty="0">
                <a:solidFill>
                  <a:schemeClr val="bg1"/>
                </a:solidFill>
              </a:rPr>
              <a:t> za </a:t>
            </a:r>
            <a:r>
              <a:rPr lang="en-US" sz="3200" b="1" dirty="0" err="1">
                <a:solidFill>
                  <a:schemeClr val="bg1"/>
                </a:solidFill>
              </a:rPr>
              <a:t>kotlarnice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0E3BE-233E-42A1-8ED7-23528B1A7C5E}"/>
              </a:ext>
            </a:extLst>
          </p:cNvPr>
          <p:cNvSpPr txBox="1"/>
          <p:nvPr/>
        </p:nvSpPr>
        <p:spPr>
          <a:xfrm>
            <a:off x="94297" y="4432300"/>
            <a:ext cx="199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Iskorišćenost potencijala drvne mase u Srbiji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89F5A-0DEC-4CA1-A827-A1221AA47D0F}"/>
              </a:ext>
            </a:extLst>
          </p:cNvPr>
          <p:cNvSpPr txBox="1"/>
          <p:nvPr/>
        </p:nvSpPr>
        <p:spPr>
          <a:xfrm>
            <a:off x="596900" y="5499100"/>
            <a:ext cx="2679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Iskorišćena energija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28A3B5-619C-49FE-A343-22DC9F2B57F2}"/>
              </a:ext>
            </a:extLst>
          </p:cNvPr>
          <p:cNvSpPr txBox="1"/>
          <p:nvPr/>
        </p:nvSpPr>
        <p:spPr>
          <a:xfrm>
            <a:off x="596900" y="6140450"/>
            <a:ext cx="2679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Neiskorišćena energija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36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5CA027-D2D0-484C-B294-0DA070CE4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F970B9-1548-4AE4-AFB1-C28E628A177E}"/>
              </a:ext>
            </a:extLst>
          </p:cNvPr>
          <p:cNvSpPr txBox="1"/>
          <p:nvPr/>
        </p:nvSpPr>
        <p:spPr>
          <a:xfrm>
            <a:off x="739143" y="1624876"/>
            <a:ext cx="4617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</a:t>
            </a: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ž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avno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preduze</a:t>
            </a: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ć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 </a:t>
            </a:r>
            <a:r>
              <a:rPr lang="en-US" sz="2400" b="1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Srbija</a:t>
            </a:r>
            <a:r>
              <a:rPr lang="sr-Latn-RS" sz="2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š</a:t>
            </a:r>
            <a:r>
              <a:rPr lang="en-US" sz="2400" b="1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ume</a:t>
            </a:r>
            <a:r>
              <a:rPr lang="en-US" sz="2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raspola</a:t>
            </a: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ž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preko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1.000.000ha</a:t>
            </a:r>
            <a:r>
              <a:rPr lang="en-US" sz="240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š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svom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vlasni</a:t>
            </a: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š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tvu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endParaRPr lang="sr-Latn-R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4350A3-3490-408B-809B-4F3B79C1C0B9}"/>
              </a:ext>
            </a:extLst>
          </p:cNvPr>
          <p:cNvCxnSpPr>
            <a:cxnSpLocks/>
          </p:cNvCxnSpPr>
          <p:nvPr/>
        </p:nvCxnSpPr>
        <p:spPr>
          <a:xfrm>
            <a:off x="0" y="4145280"/>
            <a:ext cx="12192000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0B469E-004D-4351-AAC9-C46C055D21A3}"/>
              </a:ext>
            </a:extLst>
          </p:cNvPr>
          <p:cNvSpPr txBox="1"/>
          <p:nvPr/>
        </p:nvSpPr>
        <p:spPr>
          <a:xfrm>
            <a:off x="7193280" y="1624876"/>
            <a:ext cx="420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u </a:t>
            </a:r>
            <a:r>
              <a:rPr lang="en-US" sz="2400" b="1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privatnom</a:t>
            </a:r>
            <a:r>
              <a:rPr lang="en-US" sz="2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vlasni</a:t>
            </a:r>
            <a:r>
              <a:rPr lang="sr-Latn-RS" sz="2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š</a:t>
            </a:r>
            <a:r>
              <a:rPr lang="en-US" sz="2400" b="1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tvu</a:t>
            </a:r>
            <a:r>
              <a:rPr lang="en-US" sz="2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US" sz="2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 </a:t>
            </a:r>
            <a:r>
              <a:rPr lang="en-US" sz="2400" b="1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vlasni</a:t>
            </a:r>
            <a:r>
              <a:rPr lang="sr-Latn-RS" sz="2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š</a:t>
            </a:r>
            <a:r>
              <a:rPr lang="en-US" sz="2400" b="1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tvu</a:t>
            </a:r>
            <a:r>
              <a:rPr lang="en-US" sz="2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crkve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je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tako</a:t>
            </a: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oko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1.000.000ha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š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ume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sr-Latn-R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F10047-36C4-4842-80BF-20F7EB9D3D61}"/>
              </a:ext>
            </a:extLst>
          </p:cNvPr>
          <p:cNvCxnSpPr>
            <a:cxnSpLocks/>
          </p:cNvCxnSpPr>
          <p:nvPr/>
        </p:nvCxnSpPr>
        <p:spPr>
          <a:xfrm flipV="1">
            <a:off x="6126480" y="-304800"/>
            <a:ext cx="0" cy="445008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C8F435-E151-4C9C-8EC2-54EA405082B8}"/>
              </a:ext>
            </a:extLst>
          </p:cNvPr>
          <p:cNvSpPr txBox="1"/>
          <p:nvPr/>
        </p:nvSpPr>
        <p:spPr>
          <a:xfrm>
            <a:off x="2417445" y="4716809"/>
            <a:ext cx="7418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err="1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Ukupna</a:t>
            </a:r>
            <a:r>
              <a:rPr lang="en-US" sz="2400" b="1" i="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godi</a:t>
            </a:r>
            <a:r>
              <a:rPr lang="sr-Latn-RS" sz="2400" b="1" i="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š</a:t>
            </a:r>
            <a:r>
              <a:rPr lang="en-US" sz="2400" b="1" i="0" dirty="0" err="1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nja</a:t>
            </a:r>
            <a:r>
              <a:rPr lang="en-US" sz="2400" b="1" i="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se</a:t>
            </a:r>
            <a:r>
              <a:rPr lang="sr-Latn-RS" sz="2400" b="1" i="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č</a:t>
            </a:r>
            <a:r>
              <a:rPr lang="en-US" sz="2400" b="1" i="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u </a:t>
            </a:r>
            <a:r>
              <a:rPr lang="en-US" sz="2400" b="1" i="0" dirty="0" err="1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Srbji</a:t>
            </a:r>
            <a:r>
              <a:rPr lang="en-US" sz="2400" b="1" i="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je </a:t>
            </a:r>
            <a:r>
              <a:rPr lang="en-US" sz="2400" b="1" i="0" dirty="0" err="1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oko</a:t>
            </a:r>
            <a:r>
              <a:rPr lang="en-US" sz="2400" b="1" i="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3 mil</a:t>
            </a:r>
            <a:r>
              <a:rPr lang="sr-Latn-RS" sz="2400" b="1" i="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en-US" sz="2400" b="1" i="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m</a:t>
            </a:r>
            <a:r>
              <a:rPr lang="en-US" sz="2400" b="1" i="0" baseline="3000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2400" b="1" i="0" dirty="0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chemeClr val="accent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drveta</a:t>
            </a:r>
            <a:endParaRPr lang="sr-Latn-RS" sz="2400" b="1" dirty="0">
              <a:solidFill>
                <a:schemeClr val="accent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sr-Latn-R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sr-Latn-R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Š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JE ZNA</a:t>
            </a:r>
            <a:r>
              <a:rPr lang="sr-Latn-R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Č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AJNO MANJE OD POTREBNE SE</a:t>
            </a:r>
            <a:r>
              <a:rPr lang="sr-Latn-R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Č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 DA BI SE ODR</a:t>
            </a:r>
            <a:r>
              <a:rPr lang="sr-Latn-R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Ž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AO I UNAPREDIO KVALITET </a:t>
            </a:r>
            <a:r>
              <a:rPr lang="sr-Latn-R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Š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UMA</a:t>
            </a:r>
            <a:r>
              <a:rPr lang="sr-Latn-R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393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6D1BA4-C344-4862-A1FD-02ED7A67E083}"/>
              </a:ext>
            </a:extLst>
          </p:cNvPr>
          <p:cNvSpPr/>
          <p:nvPr/>
        </p:nvSpPr>
        <p:spPr>
          <a:xfrm>
            <a:off x="-1" y="-3"/>
            <a:ext cx="6749143" cy="6858003"/>
          </a:xfrm>
          <a:prstGeom prst="rect">
            <a:avLst/>
          </a:prstGeom>
          <a:solidFill>
            <a:srgbClr val="2EA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43DE39-3DD3-4150-B02A-B9FEF18741D3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95423E33-2886-4D52-9E79-667EE067368E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C197ACF6-4B3F-4CB9-8471-DA0DD875BD40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8EC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222C38-7F5F-4AA4-B987-DF4F41B95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375"/>
            <a:ext cx="12218000" cy="6868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E40AAA-D4CC-4269-8029-0D547BA9046F}"/>
              </a:ext>
            </a:extLst>
          </p:cNvPr>
          <p:cNvSpPr txBox="1"/>
          <p:nvPr/>
        </p:nvSpPr>
        <p:spPr>
          <a:xfrm>
            <a:off x="4098758" y="2597406"/>
            <a:ext cx="3994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>
                <a:solidFill>
                  <a:schemeClr val="bg1"/>
                </a:solidFill>
              </a:rPr>
              <a:t>M</a:t>
            </a:r>
            <a:r>
              <a:rPr lang="en-US" sz="2400" b="1" dirty="0">
                <a:solidFill>
                  <a:schemeClr val="bg1"/>
                </a:solidFill>
              </a:rPr>
              <a:t>i</a:t>
            </a:r>
            <a:r>
              <a:rPr lang="sr-Latn-RS" sz="2400" b="1" dirty="0">
                <a:solidFill>
                  <a:schemeClr val="bg1"/>
                </a:solidFill>
              </a:rPr>
              <a:t>,</a:t>
            </a:r>
            <a:r>
              <a:rPr lang="en-US" sz="2400" b="1" dirty="0">
                <a:solidFill>
                  <a:schemeClr val="bg1"/>
                </a:solidFill>
              </a:rPr>
              <a:t> po</a:t>
            </a:r>
            <a:r>
              <a:rPr lang="sr-Latn-RS" sz="2400" b="1" dirty="0">
                <a:solidFill>
                  <a:schemeClr val="bg1"/>
                </a:solidFill>
              </a:rPr>
              <a:t>š</a:t>
            </a:r>
            <a:r>
              <a:rPr lang="en-US" sz="2400" b="1" dirty="0" err="1">
                <a:solidFill>
                  <a:schemeClr val="bg1"/>
                </a:solidFill>
              </a:rPr>
              <a:t>tuju</a:t>
            </a:r>
            <a:r>
              <a:rPr lang="sr-Latn-RS" sz="2400" b="1" dirty="0">
                <a:solidFill>
                  <a:schemeClr val="bg1"/>
                </a:solidFill>
              </a:rPr>
              <a:t>ć</a:t>
            </a:r>
            <a:r>
              <a:rPr lang="en-US" sz="2400" b="1" dirty="0" err="1">
                <a:solidFill>
                  <a:schemeClr val="bg1"/>
                </a:solidFill>
              </a:rPr>
              <a:t>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norme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proreda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na</a:t>
            </a:r>
            <a:r>
              <a:rPr lang="sr-Latn-RS" sz="2400" b="1" dirty="0">
                <a:solidFill>
                  <a:schemeClr val="bg1"/>
                </a:solidFill>
              </a:rPr>
              <a:t>š</a:t>
            </a:r>
            <a:r>
              <a:rPr lang="en-US" sz="2400" b="1" dirty="0" err="1">
                <a:solidFill>
                  <a:schemeClr val="bg1"/>
                </a:solidFill>
              </a:rPr>
              <a:t>ih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sr-Latn-RS" sz="2400" b="1" dirty="0">
                <a:solidFill>
                  <a:schemeClr val="bg1"/>
                </a:solidFill>
              </a:rPr>
              <a:t>š</a:t>
            </a:r>
            <a:r>
              <a:rPr lang="en-US" sz="2400" b="1" dirty="0" err="1">
                <a:solidFill>
                  <a:schemeClr val="bg1"/>
                </a:solidFill>
              </a:rPr>
              <a:t>uma</a:t>
            </a:r>
            <a:r>
              <a:rPr lang="sr-Latn-RS" sz="2400" b="1" dirty="0">
                <a:solidFill>
                  <a:schemeClr val="bg1"/>
                </a:solidFill>
              </a:rPr>
              <a:t>,</a:t>
            </a:r>
            <a:r>
              <a:rPr lang="en-US" sz="2400" b="1" dirty="0">
                <a:solidFill>
                  <a:schemeClr val="bg1"/>
                </a:solidFill>
              </a:rPr>
              <a:t> ne da </a:t>
            </a:r>
            <a:r>
              <a:rPr lang="en-US" sz="2400" b="1" dirty="0" err="1">
                <a:solidFill>
                  <a:schemeClr val="bg1"/>
                </a:solidFill>
              </a:rPr>
              <a:t>smanjujemo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na</a:t>
            </a:r>
            <a:r>
              <a:rPr lang="sr-Latn-RS" sz="2400" b="1" dirty="0">
                <a:solidFill>
                  <a:schemeClr val="bg1"/>
                </a:solidFill>
              </a:rPr>
              <a:t>š</a:t>
            </a:r>
            <a:r>
              <a:rPr lang="en-US" sz="2400" b="1" dirty="0">
                <a:solidFill>
                  <a:schemeClr val="bg1"/>
                </a:solidFill>
              </a:rPr>
              <a:t>e </a:t>
            </a:r>
          </a:p>
          <a:p>
            <a:pPr algn="ctr"/>
            <a:r>
              <a:rPr lang="sr-Latn-RS" sz="2400" b="1" dirty="0">
                <a:solidFill>
                  <a:schemeClr val="bg1"/>
                </a:solidFill>
              </a:rPr>
              <a:t>š</a:t>
            </a:r>
            <a:r>
              <a:rPr lang="en-US" sz="2400" b="1" dirty="0" err="1">
                <a:solidFill>
                  <a:schemeClr val="bg1"/>
                </a:solidFill>
              </a:rPr>
              <a:t>ume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ve</a:t>
            </a:r>
            <a:r>
              <a:rPr lang="sr-Latn-RS" sz="2400" b="1" dirty="0">
                <a:solidFill>
                  <a:schemeClr val="bg1"/>
                </a:solidFill>
              </a:rPr>
              <a:t>ć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ih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sr-Latn-RS" sz="2400" b="1" dirty="0">
                <a:solidFill>
                  <a:schemeClr val="bg1"/>
                </a:solidFill>
              </a:rPr>
              <a:t>č</a:t>
            </a:r>
            <a:r>
              <a:rPr lang="en-US" sz="2400" b="1" dirty="0" err="1">
                <a:solidFill>
                  <a:schemeClr val="bg1"/>
                </a:solidFill>
              </a:rPr>
              <a:t>inimo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boljim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zdravijim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izda</a:t>
            </a:r>
            <a:r>
              <a:rPr lang="sr-Latn-RS" sz="2400" b="1" dirty="0">
                <a:solidFill>
                  <a:schemeClr val="bg1"/>
                </a:solidFill>
              </a:rPr>
              <a:t>š</a:t>
            </a:r>
            <a:r>
              <a:rPr lang="en-US" sz="2400" b="1" dirty="0" err="1">
                <a:solidFill>
                  <a:schemeClr val="bg1"/>
                </a:solidFill>
              </a:rPr>
              <a:t>nijim</a:t>
            </a:r>
            <a:r>
              <a:rPr lang="en-US" sz="24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10949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93165B-493A-4B7D-A1A5-8CC31AA96E5E}"/>
              </a:ext>
            </a:extLst>
          </p:cNvPr>
          <p:cNvSpPr/>
          <p:nvPr/>
        </p:nvSpPr>
        <p:spPr>
          <a:xfrm rot="19800000">
            <a:off x="4437364" y="-1461655"/>
            <a:ext cx="9690518" cy="9803170"/>
          </a:xfrm>
          <a:prstGeom prst="rect">
            <a:avLst/>
          </a:prstGeom>
          <a:solidFill>
            <a:srgbClr val="8EC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6EB863-9F89-48FB-B9D7-18E7BBBF5458}"/>
              </a:ext>
            </a:extLst>
          </p:cNvPr>
          <p:cNvSpPr/>
          <p:nvPr/>
        </p:nvSpPr>
        <p:spPr>
          <a:xfrm>
            <a:off x="-1" y="-3"/>
            <a:ext cx="6749143" cy="6858003"/>
          </a:xfrm>
          <a:prstGeom prst="rect">
            <a:avLst/>
          </a:prstGeom>
          <a:solidFill>
            <a:srgbClr val="2EA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BC4E8C-0D1F-4BFE-81D9-CDB785E6B12A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E503897B-711E-4FEF-A4B2-58B9387C8775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EF65D3E0-E41E-44A3-ACDD-05D558026410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8EC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9FBC114-FBEB-4399-8BF8-877EFAEFE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0" y="1239196"/>
            <a:ext cx="8747474" cy="5623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C5C443-9726-40AC-A177-8BF289FE4473}"/>
              </a:ext>
            </a:extLst>
          </p:cNvPr>
          <p:cNvSpPr txBox="1"/>
          <p:nvPr/>
        </p:nvSpPr>
        <p:spPr>
          <a:xfrm>
            <a:off x="7130804" y="292911"/>
            <a:ext cx="4743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Upo</a:t>
            </a:r>
            <a:r>
              <a:rPr lang="sr-Latn-R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š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ljavanje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u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ceo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energetski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sektor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biomase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bi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donelo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vi</a:t>
            </a:r>
            <a:r>
              <a:rPr lang="sr-Latn-R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š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 od</a:t>
            </a:r>
            <a:endParaRPr lang="sr-Latn-RS" sz="2400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sr-Latn-R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4800" b="1" i="0" u="sng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10,000</a:t>
            </a:r>
            <a:endParaRPr lang="sr-Latn-RS" sz="4000" b="1" i="0" u="sng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sr-Latn-R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novih</a:t>
            </a: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dobro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pla</a:t>
            </a: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ć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enih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endParaRPr lang="sr-Latn-RS" sz="2400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radnih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mesta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43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77159-3555-48E3-8376-5E76C061EB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71015"/>
            <a:ext cx="12191998" cy="8129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0B7CF-9E53-4D83-8A9A-79DE9DF33412}"/>
              </a:ext>
            </a:extLst>
          </p:cNvPr>
          <p:cNvSpPr txBox="1"/>
          <p:nvPr/>
        </p:nvSpPr>
        <p:spPr>
          <a:xfrm>
            <a:off x="635000" y="45212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Ekološki</a:t>
            </a: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</a:p>
          <a:p>
            <a:endParaRPr lang="sr-Latn-R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bi bila </a:t>
            </a:r>
            <a:r>
              <a:rPr lang="sr-Latn-RS" sz="2400" b="1" dirty="0">
                <a:latin typeface="Roboto" panose="02000000000000000000" pitchFamily="2" charset="0"/>
                <a:ea typeface="Roboto" panose="02000000000000000000" pitchFamily="2" charset="0"/>
              </a:rPr>
              <a:t>4 puta </a:t>
            </a: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manja</a:t>
            </a:r>
          </a:p>
          <a:p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emisija štetnih gasova</a:t>
            </a:r>
            <a:b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 odnosu na prirodni gas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E4F2A-F9E9-4CAC-A34F-399365B79A70}"/>
              </a:ext>
            </a:extLst>
          </p:cNvPr>
          <p:cNvSpPr txBox="1"/>
          <p:nvPr/>
        </p:nvSpPr>
        <p:spPr>
          <a:xfrm>
            <a:off x="4356100" y="52324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u odnosu na druge</a:t>
            </a:r>
            <a:b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sr-Latn-R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energente </a:t>
            </a:r>
            <a:r>
              <a:rPr lang="sr-Latn-RS" sz="2400" b="1" dirty="0">
                <a:latin typeface="Roboto" panose="02000000000000000000" pitchFamily="2" charset="0"/>
                <a:ea typeface="Roboto" panose="02000000000000000000" pitchFamily="2" charset="0"/>
              </a:rPr>
              <a:t>15-20 puta.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15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071332-E8FB-45FC-BF35-3FA6FDF31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45E73D-294A-4129-A5C1-32FB5DFB077F}"/>
              </a:ext>
            </a:extLst>
          </p:cNvPr>
          <p:cNvSpPr txBox="1"/>
          <p:nvPr/>
        </p:nvSpPr>
        <p:spPr>
          <a:xfrm>
            <a:off x="3361508" y="2293257"/>
            <a:ext cx="531222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KOMPANIJA </a:t>
            </a:r>
            <a:r>
              <a:rPr lang="en-US" sz="2500" b="1" dirty="0"/>
              <a:t>ENERGY CONSTRUCTIONS </a:t>
            </a:r>
          </a:p>
          <a:p>
            <a:pPr algn="ctr"/>
            <a:r>
              <a:rPr lang="en-US" sz="2500" dirty="0"/>
              <a:t>JE REGIONALNI LIDER U IZGRADNJI</a:t>
            </a:r>
          </a:p>
          <a:p>
            <a:pPr algn="ctr"/>
            <a:r>
              <a:rPr lang="en-US" sz="2500" dirty="0"/>
              <a:t>ENERG</a:t>
            </a:r>
            <a:r>
              <a:rPr lang="sr-Latn-RS" sz="2500" dirty="0"/>
              <a:t>A</a:t>
            </a:r>
            <a:r>
              <a:rPr lang="en-US" sz="2500" dirty="0"/>
              <a:t>NA</a:t>
            </a:r>
            <a:r>
              <a:rPr lang="sr-Latn-RS" sz="2500" dirty="0"/>
              <a:t> </a:t>
            </a:r>
            <a:r>
              <a:rPr lang="en-US" sz="2500" dirty="0"/>
              <a:t>NA BIOMASU</a:t>
            </a:r>
            <a:r>
              <a:rPr lang="sr-Latn-RS" sz="2500" dirty="0"/>
              <a:t>, ISPORUCI ENERGIJE IZ BIOMASE, KAO I DISTRIBUCIJU DRVNE SEČKE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12391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5AB91-3FCC-428E-8C0B-C0FC23291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557D87-91DB-4231-84AC-F52C0ABD5A83}"/>
              </a:ext>
            </a:extLst>
          </p:cNvPr>
          <p:cNvSpPr txBox="1"/>
          <p:nvPr/>
        </p:nvSpPr>
        <p:spPr>
          <a:xfrm>
            <a:off x="3009900" y="35052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Ukupna korist za Srbiju kao državu bi korišćenje ovog potencijala bilo višestruko.</a:t>
            </a:r>
            <a:endParaRPr lang="en-US" sz="2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965D2-4C98-47CF-BBC8-BA37F5AA2474}"/>
              </a:ext>
            </a:extLst>
          </p:cNvPr>
          <p:cNvSpPr txBox="1"/>
          <p:nvPr/>
        </p:nvSpPr>
        <p:spPr>
          <a:xfrm>
            <a:off x="3009900" y="1470481"/>
            <a:ext cx="617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dirty="0">
                <a:latin typeface="Roboto" panose="02000000000000000000" pitchFamily="2" charset="0"/>
                <a:ea typeface="Roboto" panose="02000000000000000000" pitchFamily="2" charset="0"/>
              </a:rPr>
              <a:t>Finansijske uštede su procenjene na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9927D-03BD-4F67-AE95-B5F5B20CE29B}"/>
              </a:ext>
            </a:extLst>
          </p:cNvPr>
          <p:cNvSpPr txBox="1"/>
          <p:nvPr/>
        </p:nvSpPr>
        <p:spPr>
          <a:xfrm>
            <a:off x="3009900" y="2172056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>
                <a:latin typeface="Roboto" panose="02000000000000000000" pitchFamily="2" charset="0"/>
                <a:ea typeface="Roboto" panose="02000000000000000000" pitchFamily="2" charset="0"/>
              </a:rPr>
              <a:t>200 mil. evra godišnje</a:t>
            </a:r>
            <a:endParaRPr lang="en-US" sz="3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F4EB8-8F48-44BE-A2FA-A5816A349574}"/>
              </a:ext>
            </a:extLst>
          </p:cNvPr>
          <p:cNvSpPr txBox="1"/>
          <p:nvPr/>
        </p:nvSpPr>
        <p:spPr>
          <a:xfrm>
            <a:off x="3009900" y="2998113"/>
            <a:ext cx="617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dirty="0">
                <a:latin typeface="Roboto" panose="02000000000000000000" pitchFamily="2" charset="0"/>
                <a:ea typeface="Roboto" panose="02000000000000000000" pitchFamily="2" charset="0"/>
              </a:rPr>
              <a:t>što bi Srbiji donelo: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A01425-1E6A-4151-AE94-3401E1955A56}"/>
              </a:ext>
            </a:extLst>
          </p:cNvPr>
          <p:cNvSpPr txBox="1"/>
          <p:nvPr/>
        </p:nvSpPr>
        <p:spPr>
          <a:xfrm>
            <a:off x="320040" y="3886556"/>
            <a:ext cx="3383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20-80 km autoputa</a:t>
            </a:r>
            <a:endParaRPr lang="en-US" sz="2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ABD13-CE31-40D9-A6A5-CD8B0E5EF077}"/>
              </a:ext>
            </a:extLst>
          </p:cNvPr>
          <p:cNvSpPr txBox="1"/>
          <p:nvPr/>
        </p:nvSpPr>
        <p:spPr>
          <a:xfrm>
            <a:off x="4404360" y="3717278"/>
            <a:ext cx="3383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 novih škola sa fiskulturnim salama</a:t>
            </a:r>
            <a:endParaRPr lang="en-US" sz="2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FBBFEB-7A9B-472A-8E6F-0F8D73C65954}"/>
              </a:ext>
            </a:extLst>
          </p:cNvPr>
          <p:cNvSpPr txBox="1"/>
          <p:nvPr/>
        </p:nvSpPr>
        <p:spPr>
          <a:xfrm>
            <a:off x="8488680" y="3717277"/>
            <a:ext cx="3383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 novih klinika za</a:t>
            </a:r>
          </a:p>
          <a:p>
            <a:pPr algn="ctr"/>
            <a:r>
              <a:rPr lang="pl-PL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kardiovaskularne bolesti</a:t>
            </a:r>
            <a:endParaRPr lang="en-US" sz="2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A8C5B2-4375-4B5B-8909-0C36BBF46398}"/>
              </a:ext>
            </a:extLst>
          </p:cNvPr>
          <p:cNvSpPr txBox="1"/>
          <p:nvPr/>
        </p:nvSpPr>
        <p:spPr>
          <a:xfrm>
            <a:off x="7858125" y="3899358"/>
            <a:ext cx="5600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ili</a:t>
            </a:r>
            <a:endParaRPr lang="en-US" sz="2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3B56A-1075-4815-8E06-BEEDDEA101FA}"/>
              </a:ext>
            </a:extLst>
          </p:cNvPr>
          <p:cNvSpPr txBox="1"/>
          <p:nvPr/>
        </p:nvSpPr>
        <p:spPr>
          <a:xfrm>
            <a:off x="3773805" y="3899358"/>
            <a:ext cx="5600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ili</a:t>
            </a:r>
            <a:endParaRPr lang="en-US" sz="2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255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1C0B7A-0DA1-4789-80EB-CB059D12B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5A8F7-AEBB-48C7-8050-83D33653E9A6}"/>
              </a:ext>
            </a:extLst>
          </p:cNvPr>
          <p:cNvSpPr txBox="1"/>
          <p:nvPr/>
        </p:nvSpPr>
        <p:spPr>
          <a:xfrm>
            <a:off x="518160" y="22860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KADA </a:t>
            </a:r>
            <a:r>
              <a:rPr lang="sr-Latn-RS" sz="2800" dirty="0">
                <a:solidFill>
                  <a:schemeClr val="bg1"/>
                </a:solidFill>
              </a:rPr>
              <a:t>BUDUĆI PARTNER</a:t>
            </a:r>
            <a:r>
              <a:rPr lang="pt-BR" sz="2800" dirty="0">
                <a:solidFill>
                  <a:schemeClr val="bg1"/>
                </a:solidFill>
              </a:rPr>
              <a:t> ŽELI DA </a:t>
            </a:r>
            <a:r>
              <a:rPr lang="sr-Latn-RS" sz="2800" dirty="0">
                <a:solidFill>
                  <a:schemeClr val="bg1"/>
                </a:solidFill>
              </a:rPr>
              <a:t>UNAPREDI</a:t>
            </a:r>
            <a:r>
              <a:rPr lang="pt-BR" sz="2800" dirty="0">
                <a:solidFill>
                  <a:schemeClr val="bg1"/>
                </a:solidFill>
              </a:rPr>
              <a:t> SISTEM GREJANJA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B579-A609-4991-A665-10AFA4FCF41A}"/>
              </a:ext>
            </a:extLst>
          </p:cNvPr>
          <p:cNvSpPr txBox="1"/>
          <p:nvPr/>
        </p:nvSpPr>
        <p:spPr>
          <a:xfrm>
            <a:off x="6012182" y="213359"/>
            <a:ext cx="5920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U SKLADU SA ENERGETSKIM POTREBAMA STANOVNIŠTVA OPŠTINE</a:t>
            </a:r>
            <a:r>
              <a:rPr lang="sr-Latn-RS" sz="2800" dirty="0">
                <a:solidFill>
                  <a:schemeClr val="bg1"/>
                </a:solidFill>
              </a:rPr>
              <a:t> ILI PRIVREDNOG SUBJEKTA</a:t>
            </a:r>
            <a:r>
              <a:rPr lang="pt-BR" sz="2800" dirty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C1D50-D578-4D4D-BBFD-5619F9C7835C}"/>
              </a:ext>
            </a:extLst>
          </p:cNvPr>
          <p:cNvSpPr txBox="1"/>
          <p:nvPr/>
        </p:nvSpPr>
        <p:spPr>
          <a:xfrm>
            <a:off x="6115050" y="1888896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</a:rPr>
              <a:t>Naš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tim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će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2BD36-A64A-49BA-A7BA-68DB66B3FB27}"/>
              </a:ext>
            </a:extLst>
          </p:cNvPr>
          <p:cNvSpPr txBox="1"/>
          <p:nvPr/>
        </p:nvSpPr>
        <p:spPr>
          <a:xfrm>
            <a:off x="5273040" y="2720636"/>
            <a:ext cx="2518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</a:rPr>
              <a:t>Pronaći</a:t>
            </a:r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en-US" sz="2400" dirty="0" err="1">
                <a:solidFill>
                  <a:schemeClr val="bg1"/>
                </a:solidFill>
              </a:rPr>
              <a:t>najbolje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rešenje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189461-DA2E-474C-9DBA-34F5B4A0BE13}"/>
              </a:ext>
            </a:extLst>
          </p:cNvPr>
          <p:cNvSpPr txBox="1"/>
          <p:nvPr/>
        </p:nvSpPr>
        <p:spPr>
          <a:xfrm>
            <a:off x="4847209" y="4011392"/>
            <a:ext cx="294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400" dirty="0">
                <a:solidFill>
                  <a:schemeClr val="bg1"/>
                </a:solidFill>
              </a:rPr>
              <a:t>Projektovati i instalirati novu kotlarnicu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D94D3C-85B3-435C-8523-32F662E76FC6}"/>
              </a:ext>
            </a:extLst>
          </p:cNvPr>
          <p:cNvSpPr txBox="1"/>
          <p:nvPr/>
        </p:nvSpPr>
        <p:spPr>
          <a:xfrm>
            <a:off x="3817401" y="5691594"/>
            <a:ext cx="401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400" dirty="0">
                <a:solidFill>
                  <a:schemeClr val="bg1"/>
                </a:solidFill>
              </a:rPr>
              <a:t>Unaprediti postojeći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sistem</a:t>
            </a:r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en-US" sz="2400" dirty="0" err="1">
                <a:solidFill>
                  <a:schemeClr val="bg1"/>
                </a:solidFill>
              </a:rPr>
              <a:t>grejanja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35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6F1125-FC04-4E03-A9DD-241BF4CFE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8A0653-CE15-48A2-A502-34B924A12115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C38B7BAF-BBB9-48CF-B9E6-A3023587F37B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9328F98B-D5B4-45E5-A539-BE9F2130699B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8EC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A2D7065-8A94-400B-BB57-9606EDC861CA}"/>
              </a:ext>
            </a:extLst>
          </p:cNvPr>
          <p:cNvSpPr txBox="1"/>
          <p:nvPr/>
        </p:nvSpPr>
        <p:spPr>
          <a:xfrm>
            <a:off x="3352800" y="127482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>
                <a:solidFill>
                  <a:schemeClr val="bg1"/>
                </a:solidFill>
              </a:rPr>
              <a:t>Od </a:t>
            </a:r>
            <a:r>
              <a:rPr lang="pl-PL" sz="2700" b="1" dirty="0"/>
              <a:t>1</a:t>
            </a:r>
            <a:r>
              <a:rPr lang="sr-Latn-RS" sz="2700" b="1" dirty="0"/>
              <a:t>4</a:t>
            </a:r>
            <a:r>
              <a:rPr lang="pl-PL" sz="2700" b="1" dirty="0">
                <a:solidFill>
                  <a:schemeClr val="bg1"/>
                </a:solidFill>
              </a:rPr>
              <a:t> toplana u opštinama u Srbiji</a:t>
            </a:r>
          </a:p>
          <a:p>
            <a:pPr algn="ctr"/>
            <a:r>
              <a:rPr lang="pl-PL" sz="2700" b="1" dirty="0">
                <a:solidFill>
                  <a:schemeClr val="bg1"/>
                </a:solidFill>
              </a:rPr>
              <a:t>koje su prešle na pogon na biomasu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6ADAB1-B258-408E-A680-2BBE4FA523D4}"/>
              </a:ext>
            </a:extLst>
          </p:cNvPr>
          <p:cNvSpPr txBox="1"/>
          <p:nvPr/>
        </p:nvSpPr>
        <p:spPr>
          <a:xfrm>
            <a:off x="1741714" y="1178293"/>
            <a:ext cx="87376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Kompanija </a:t>
            </a:r>
            <a:r>
              <a:rPr lang="pl-PL" sz="2000" b="1" dirty="0">
                <a:solidFill>
                  <a:schemeClr val="bg1"/>
                </a:solidFill>
              </a:rPr>
              <a:t>Energy Constructions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je kao nosilac konzorcijuma pustila u rad </a:t>
            </a:r>
            <a:r>
              <a:rPr lang="sr-Latn-RS" sz="2700" b="1" dirty="0"/>
              <a:t>12</a:t>
            </a:r>
            <a:r>
              <a:rPr lang="pl-PL" sz="2000" dirty="0">
                <a:solidFill>
                  <a:schemeClr val="bg1"/>
                </a:solidFill>
              </a:rPr>
              <a:t> kotlarnica u Srbiji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5E9819-D10A-49F9-A13D-7B000CD9BEFD}"/>
              </a:ext>
            </a:extLst>
          </p:cNvPr>
          <p:cNvSpPr txBox="1"/>
          <p:nvPr/>
        </p:nvSpPr>
        <p:spPr>
          <a:xfrm>
            <a:off x="3901440" y="5846199"/>
            <a:ext cx="3307080" cy="31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i </a:t>
            </a:r>
            <a:r>
              <a:rPr lang="pl-PL" sz="2700" b="1" dirty="0"/>
              <a:t>2</a:t>
            </a:r>
            <a:r>
              <a:rPr lang="pl-PL" sz="2000" dirty="0">
                <a:solidFill>
                  <a:schemeClr val="bg1"/>
                </a:solidFill>
              </a:rPr>
              <a:t> kao član konzorcijuma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7A6D4C-DF78-4E57-B069-CFCF602A047E}"/>
              </a:ext>
            </a:extLst>
          </p:cNvPr>
          <p:cNvSpPr/>
          <p:nvPr/>
        </p:nvSpPr>
        <p:spPr>
          <a:xfrm rot="21449680">
            <a:off x="9061734" y="5858706"/>
            <a:ext cx="3283113" cy="92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F96B3D-BFA8-4D59-89DD-EF2380FC44EC}"/>
              </a:ext>
            </a:extLst>
          </p:cNvPr>
          <p:cNvSpPr/>
          <p:nvPr/>
        </p:nvSpPr>
        <p:spPr>
          <a:xfrm>
            <a:off x="9037320" y="5928360"/>
            <a:ext cx="3166615" cy="929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4DD34-C4D4-4C32-87C8-DA2853E68160}"/>
              </a:ext>
            </a:extLst>
          </p:cNvPr>
          <p:cNvSpPr txBox="1"/>
          <p:nvPr/>
        </p:nvSpPr>
        <p:spPr>
          <a:xfrm>
            <a:off x="9189720" y="6043329"/>
            <a:ext cx="2819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>
                <a:solidFill>
                  <a:schemeClr val="bg1"/>
                </a:solidFill>
              </a:rPr>
              <a:t>Sve nabrojane toplane koriste </a:t>
            </a:r>
            <a:r>
              <a:rPr lang="pl-PL" sz="1700" b="1" dirty="0">
                <a:solidFill>
                  <a:schemeClr val="bg1"/>
                </a:solidFill>
              </a:rPr>
              <a:t>drvnu sečku </a:t>
            </a:r>
            <a:r>
              <a:rPr lang="pl-PL" sz="1700" dirty="0">
                <a:solidFill>
                  <a:schemeClr val="bg1"/>
                </a:solidFill>
              </a:rPr>
              <a:t>kao energent.</a:t>
            </a: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E09A18-1694-4094-AB88-3E6FA27F0BA2}"/>
              </a:ext>
            </a:extLst>
          </p:cNvPr>
          <p:cNvSpPr/>
          <p:nvPr/>
        </p:nvSpPr>
        <p:spPr>
          <a:xfrm>
            <a:off x="-11935" y="0"/>
            <a:ext cx="12191999" cy="6858000"/>
          </a:xfrm>
          <a:prstGeom prst="rect">
            <a:avLst/>
          </a:prstGeom>
          <a:solidFill>
            <a:srgbClr val="8EC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271F86-707A-45A4-A567-77CA4D9B77AD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7E5DB841-8328-4040-AD24-928066D46CEA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B19BA62A-4A32-4BA0-B50E-13058476BCE1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2EAC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3BCD6865-7527-1E9D-9D21-67196FEF90F6}"/>
              </a:ext>
            </a:extLst>
          </p:cNvPr>
          <p:cNvSpPr txBox="1"/>
          <p:nvPr/>
        </p:nvSpPr>
        <p:spPr>
          <a:xfrm>
            <a:off x="3100252" y="8763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/>
              <a:t>IZGRADNJA SOPSTVENIH KOTLARNICA</a:t>
            </a:r>
            <a:endParaRPr lang="sr-Cyrl-RS" sz="2800" dirty="0"/>
          </a:p>
        </p:txBody>
      </p:sp>
      <p:sp>
        <p:nvSpPr>
          <p:cNvPr id="6" name="Okvir za tekst 5">
            <a:extLst>
              <a:ext uri="{FF2B5EF4-FFF2-40B4-BE49-F238E27FC236}">
                <a16:creationId xmlns:a16="http://schemas.microsoft.com/office/drawing/2014/main" id="{767E4E54-DEC7-E7AC-59A2-608B5CB718A3}"/>
              </a:ext>
            </a:extLst>
          </p:cNvPr>
          <p:cNvSpPr txBox="1"/>
          <p:nvPr/>
        </p:nvSpPr>
        <p:spPr>
          <a:xfrm>
            <a:off x="541038" y="1592808"/>
            <a:ext cx="101617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U poslednje 3 godine smo sklopili tri ugovora o JPP i izgradili smo i pustili u rad 5 kotlarnice na biomasu, u Gornjem Milanovcu, Zaječaru i Vranju</a:t>
            </a:r>
          </a:p>
          <a:p>
            <a:pPr marL="285750" indent="-285750">
              <a:buFontTx/>
              <a:buChar char="-"/>
            </a:pPr>
            <a:r>
              <a:rPr lang="sr-Latn-RS" sz="2400" dirty="0"/>
              <a:t>Godišnja isporuka toplote do 60,5 </a:t>
            </a:r>
            <a:r>
              <a:rPr lang="sr-Latn-RS" sz="2400" dirty="0" err="1"/>
              <a:t>GWh</a:t>
            </a:r>
            <a:r>
              <a:rPr lang="sr-Latn-RS" sz="2400" dirty="0"/>
              <a:t>,</a:t>
            </a:r>
          </a:p>
          <a:p>
            <a:pPr marL="285750" indent="-285750">
              <a:buFontTx/>
              <a:buChar char="-"/>
            </a:pPr>
            <a:r>
              <a:rPr lang="sr-Latn-RS" sz="2400" dirty="0"/>
              <a:t>Snaga postrojenja 47,833 MW,</a:t>
            </a:r>
            <a:endParaRPr lang="sr-Cyrl-RS" sz="2400" dirty="0"/>
          </a:p>
          <a:p>
            <a:pPr marL="285750" indent="-285750">
              <a:buFontTx/>
              <a:buChar char="-"/>
            </a:pPr>
            <a:r>
              <a:rPr lang="sr-Latn-RS" sz="2400" dirty="0"/>
              <a:t>Sva postrojenja su potpuno automatizovana, sa mogućnošću daljinskog nadzora i upravljanja,</a:t>
            </a:r>
          </a:p>
          <a:p>
            <a:pPr marL="285750" indent="-285750">
              <a:buFontTx/>
              <a:buChar char="-"/>
            </a:pPr>
            <a:r>
              <a:rPr lang="sr-Latn-RS" sz="2400" dirty="0"/>
              <a:t>Ispoštovani su najviši ekološki standardi, pri izgradnji i eksploataciji,</a:t>
            </a:r>
          </a:p>
          <a:p>
            <a:pPr marL="285750" indent="-285750">
              <a:buFontTx/>
              <a:buChar char="-"/>
            </a:pPr>
            <a:r>
              <a:rPr lang="sr-Latn-RS" sz="2400" dirty="0"/>
              <a:t>Bavimo se nabavkom drvne mase i sitnjenjem u </a:t>
            </a:r>
            <a:r>
              <a:rPr lang="sr-Latn-RS" sz="2400" dirty="0" err="1"/>
              <a:t>sečku</a:t>
            </a:r>
            <a:r>
              <a:rPr lang="sr-Latn-RS" sz="2400" dirty="0"/>
              <a:t>, tako da imamo potpunu kontrolu nad proizvodnim procesom čime ostvarujemo optimalno sagorevanje, u cilju ispunjavanja zahteva sa aspekta energetske efikasnosti i ekoloških kriterijuma.</a:t>
            </a:r>
          </a:p>
          <a:p>
            <a:pPr marL="285750" indent="-285750">
              <a:buFontTx/>
              <a:buChar char="-"/>
            </a:pPr>
            <a:endParaRPr lang="sr-Latn-RS" sz="2400" dirty="0"/>
          </a:p>
          <a:p>
            <a:pPr marL="285750" indent="-285750">
              <a:buFontTx/>
              <a:buChar char="-"/>
            </a:pPr>
            <a:endParaRPr lang="sr-Cyrl-RS" sz="2400" dirty="0"/>
          </a:p>
          <a:p>
            <a:pPr marL="285750" indent="-285750">
              <a:buFontTx/>
              <a:buChar char="-"/>
            </a:pPr>
            <a:endParaRPr lang="sr-Cyrl-RS" sz="2400" dirty="0"/>
          </a:p>
        </p:txBody>
      </p:sp>
    </p:spTree>
    <p:extLst>
      <p:ext uri="{BB962C8B-B14F-4D97-AF65-F5344CB8AC3E}">
        <p14:creationId xmlns:p14="http://schemas.microsoft.com/office/powerpoint/2010/main" val="2581256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8ADA5-5A67-968F-9DD2-01EF8F678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F94E19-527C-D5EE-486B-AF67D7D02406}"/>
              </a:ext>
            </a:extLst>
          </p:cNvPr>
          <p:cNvSpPr/>
          <p:nvPr/>
        </p:nvSpPr>
        <p:spPr>
          <a:xfrm>
            <a:off x="-11935" y="0"/>
            <a:ext cx="12191999" cy="6858000"/>
          </a:xfrm>
          <a:prstGeom prst="rect">
            <a:avLst/>
          </a:prstGeom>
          <a:solidFill>
            <a:srgbClr val="8EC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6C106C-E508-9642-B9D2-FB5C479A2380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AC2100FF-A580-E72E-F832-1641B593808A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0704BCB9-2C36-CEE1-119B-7D4EB96578A5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2EAC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D8A5BD4F-3B70-8F79-E0AB-E84B9405D3DE}"/>
              </a:ext>
            </a:extLst>
          </p:cNvPr>
          <p:cNvSpPr txBox="1"/>
          <p:nvPr/>
        </p:nvSpPr>
        <p:spPr>
          <a:xfrm>
            <a:off x="3100252" y="8763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/>
              <a:t>IZGRADNJA SOPSTVENIH KOTLARNICA</a:t>
            </a:r>
            <a:endParaRPr lang="sr-Cyrl-RS" sz="2800" dirty="0"/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id="{D35C1FB7-D0F9-6D21-B77A-876BE13542F3}"/>
              </a:ext>
            </a:extLst>
          </p:cNvPr>
          <p:cNvSpPr txBox="1"/>
          <p:nvPr/>
        </p:nvSpPr>
        <p:spPr>
          <a:xfrm>
            <a:off x="1298704" y="835968"/>
            <a:ext cx="1026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Gornji Milanovac</a:t>
            </a:r>
            <a:endParaRPr lang="sr-Cyrl-RS" sz="2400" dirty="0"/>
          </a:p>
        </p:txBody>
      </p:sp>
      <p:sp>
        <p:nvSpPr>
          <p:cNvPr id="6" name="Okvir za tekst 5">
            <a:extLst>
              <a:ext uri="{FF2B5EF4-FFF2-40B4-BE49-F238E27FC236}">
                <a16:creationId xmlns:a16="http://schemas.microsoft.com/office/drawing/2014/main" id="{53AB874C-96B0-5AF9-C0AC-BC189B00D61C}"/>
              </a:ext>
            </a:extLst>
          </p:cNvPr>
          <p:cNvSpPr txBox="1"/>
          <p:nvPr/>
        </p:nvSpPr>
        <p:spPr>
          <a:xfrm>
            <a:off x="541038" y="1592808"/>
            <a:ext cx="773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r-Latn-RS" sz="2400" dirty="0" err="1"/>
              <a:t>Instalisana</a:t>
            </a:r>
            <a:r>
              <a:rPr lang="sr-Latn-RS" sz="2400" dirty="0"/>
              <a:t> snaga: 9 MW</a:t>
            </a:r>
          </a:p>
          <a:p>
            <a:pPr marL="285750" indent="-285750">
              <a:buFontTx/>
              <a:buChar char="-"/>
            </a:pPr>
            <a:r>
              <a:rPr lang="sr-Latn-RS" sz="2400" dirty="0"/>
              <a:t>Godišnja isporuka toplote do 14 </a:t>
            </a:r>
            <a:r>
              <a:rPr lang="sr-Latn-RS" sz="2400" dirty="0" err="1"/>
              <a:t>GWh</a:t>
            </a:r>
            <a:r>
              <a:rPr lang="sr-Latn-RS" sz="2400" dirty="0"/>
              <a:t> </a:t>
            </a:r>
            <a:endParaRPr lang="sr-Cyrl-RS" sz="2400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3C581790-44C4-CA4E-C0E9-F86FD933B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1"/>
          <a:stretch/>
        </p:blipFill>
        <p:spPr>
          <a:xfrm>
            <a:off x="90352" y="2820085"/>
            <a:ext cx="6144712" cy="37338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4C7AB26-546B-4DB1-E759-DE877C73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64" y="636431"/>
            <a:ext cx="5866584" cy="33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8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14B39-BE43-C05A-0F03-A1655331C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DB22E0-022A-5A29-D608-DF52490742E0}"/>
              </a:ext>
            </a:extLst>
          </p:cNvPr>
          <p:cNvSpPr/>
          <p:nvPr/>
        </p:nvSpPr>
        <p:spPr>
          <a:xfrm>
            <a:off x="-11935" y="0"/>
            <a:ext cx="12191999" cy="6858000"/>
          </a:xfrm>
          <a:prstGeom prst="rect">
            <a:avLst/>
          </a:prstGeom>
          <a:solidFill>
            <a:srgbClr val="8EC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A8F1AD-88AB-AC5E-111F-3E5F944D032D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4ABE11D5-576B-A35A-DDCF-F3F887646ADD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42E387AC-A878-5DF1-7A5C-04B92B4C4BDE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2EAC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5B4F3A6E-7B8A-80C9-E611-88C7995B59F6}"/>
              </a:ext>
            </a:extLst>
          </p:cNvPr>
          <p:cNvSpPr txBox="1"/>
          <p:nvPr/>
        </p:nvSpPr>
        <p:spPr>
          <a:xfrm>
            <a:off x="3100252" y="8763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/>
              <a:t>IZGRADNJA SOPSTVENIH KOTLARNICA</a:t>
            </a:r>
            <a:endParaRPr lang="sr-Cyrl-RS" sz="2800" dirty="0"/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id="{6B58D75B-E877-4DC9-B931-700BB6E70571}"/>
              </a:ext>
            </a:extLst>
          </p:cNvPr>
          <p:cNvSpPr txBox="1"/>
          <p:nvPr/>
        </p:nvSpPr>
        <p:spPr>
          <a:xfrm>
            <a:off x="1420624" y="724481"/>
            <a:ext cx="1026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/>
              <a:t>ZAJEČAR:</a:t>
            </a:r>
            <a:endParaRPr lang="sr-Cyrl-RS" sz="3200" dirty="0"/>
          </a:p>
        </p:txBody>
      </p:sp>
      <p:sp>
        <p:nvSpPr>
          <p:cNvPr id="6" name="Okvir za tekst 5">
            <a:extLst>
              <a:ext uri="{FF2B5EF4-FFF2-40B4-BE49-F238E27FC236}">
                <a16:creationId xmlns:a16="http://schemas.microsoft.com/office/drawing/2014/main" id="{1A9E5062-BC9C-428F-4545-479E988C842D}"/>
              </a:ext>
            </a:extLst>
          </p:cNvPr>
          <p:cNvSpPr txBox="1"/>
          <p:nvPr/>
        </p:nvSpPr>
        <p:spPr>
          <a:xfrm>
            <a:off x="500615" y="1391749"/>
            <a:ext cx="7733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Kotlarnice „Plaža“ i „Ključ“</a:t>
            </a:r>
          </a:p>
          <a:p>
            <a:pPr marL="285750" indent="-285750">
              <a:buFontTx/>
              <a:buChar char="-"/>
            </a:pPr>
            <a:r>
              <a:rPr lang="sr-Latn-RS" sz="2400" dirty="0"/>
              <a:t>Ukupne </a:t>
            </a:r>
            <a:r>
              <a:rPr lang="sr-Latn-RS" sz="2400" dirty="0" err="1"/>
              <a:t>instalisana</a:t>
            </a:r>
            <a:r>
              <a:rPr lang="sr-Latn-RS" sz="2400" dirty="0"/>
              <a:t> snaga: 21,915 MW</a:t>
            </a:r>
          </a:p>
          <a:p>
            <a:pPr marL="285750" indent="-285750">
              <a:buFontTx/>
              <a:buChar char="-"/>
            </a:pPr>
            <a:r>
              <a:rPr lang="sr-Latn-RS" sz="2400" dirty="0"/>
              <a:t>Godišnja isporuka toplote od 25 </a:t>
            </a:r>
            <a:r>
              <a:rPr lang="sr-Latn-RS" sz="2400" dirty="0" err="1"/>
              <a:t>GWh</a:t>
            </a:r>
            <a:r>
              <a:rPr lang="sr-Latn-RS" sz="2400" dirty="0"/>
              <a:t> </a:t>
            </a:r>
            <a:endParaRPr lang="sr-Cyrl-RS" sz="24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EA0645C-66AD-C34F-6241-3EF5DF0B2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" t="-1278" r="232" b="16502"/>
          <a:stretch/>
        </p:blipFill>
        <p:spPr>
          <a:xfrm>
            <a:off x="6730841" y="698481"/>
            <a:ext cx="5449223" cy="615952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5A06C4CA-0B02-4768-69EC-2C17BBFE5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 b="12040"/>
          <a:stretch/>
        </p:blipFill>
        <p:spPr>
          <a:xfrm>
            <a:off x="212854" y="2572721"/>
            <a:ext cx="6269833" cy="42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93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26AB8-BBB8-D6EC-0C73-72BA29C9A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5F3314-5C41-996A-85A1-D048B56BA217}"/>
              </a:ext>
            </a:extLst>
          </p:cNvPr>
          <p:cNvSpPr/>
          <p:nvPr/>
        </p:nvSpPr>
        <p:spPr>
          <a:xfrm>
            <a:off x="-11935" y="0"/>
            <a:ext cx="12191999" cy="6858000"/>
          </a:xfrm>
          <a:prstGeom prst="rect">
            <a:avLst/>
          </a:prstGeom>
          <a:solidFill>
            <a:srgbClr val="8EC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1A2E81-8069-A92F-1B08-28C5D9EB6801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405D38F7-6C78-DD6B-A032-D741B2A01ED6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3F8E01CF-82F2-87C8-D4DB-1C0744638E54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2EAC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Okvir za tekst 4">
            <a:extLst>
              <a:ext uri="{FF2B5EF4-FFF2-40B4-BE49-F238E27FC236}">
                <a16:creationId xmlns:a16="http://schemas.microsoft.com/office/drawing/2014/main" id="{7DE496D3-21EE-A6F2-B6A2-4020F1A9EB79}"/>
              </a:ext>
            </a:extLst>
          </p:cNvPr>
          <p:cNvSpPr txBox="1"/>
          <p:nvPr/>
        </p:nvSpPr>
        <p:spPr>
          <a:xfrm>
            <a:off x="7835072" y="3875654"/>
            <a:ext cx="1026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/>
              <a:t>Vranje:</a:t>
            </a:r>
            <a:endParaRPr lang="sr-Cyrl-RS" sz="3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80985B1-FA55-D7A0-EB72-558E5BD35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3980" r="12100" b="31543"/>
          <a:stretch/>
        </p:blipFill>
        <p:spPr>
          <a:xfrm>
            <a:off x="13641" y="2538714"/>
            <a:ext cx="6901422" cy="429229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B9FC412-0F57-6854-2949-39851E14A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23279" r="3522" b="26170"/>
          <a:stretch/>
        </p:blipFill>
        <p:spPr>
          <a:xfrm>
            <a:off x="3923288" y="-6"/>
            <a:ext cx="8324307" cy="3466832"/>
          </a:xfrm>
          <a:prstGeom prst="rect">
            <a:avLst/>
          </a:prstGeom>
        </p:spPr>
      </p:pic>
      <p:sp>
        <p:nvSpPr>
          <p:cNvPr id="6" name="Okvir za tekst 5">
            <a:extLst>
              <a:ext uri="{FF2B5EF4-FFF2-40B4-BE49-F238E27FC236}">
                <a16:creationId xmlns:a16="http://schemas.microsoft.com/office/drawing/2014/main" id="{4B25CA62-8264-BF9A-04E9-479B77A53EFF}"/>
              </a:ext>
            </a:extLst>
          </p:cNvPr>
          <p:cNvSpPr txBox="1"/>
          <p:nvPr/>
        </p:nvSpPr>
        <p:spPr>
          <a:xfrm>
            <a:off x="6915063" y="4542922"/>
            <a:ext cx="7733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Dve novoizgrađene kotlarnice</a:t>
            </a:r>
          </a:p>
          <a:p>
            <a:pPr marL="285750" indent="-285750">
              <a:buFontTx/>
              <a:buChar char="-"/>
            </a:pPr>
            <a:r>
              <a:rPr lang="sr-Latn-RS" sz="2400" dirty="0"/>
              <a:t>Ukupne </a:t>
            </a:r>
            <a:r>
              <a:rPr lang="sr-Latn-RS" sz="2400" dirty="0" err="1"/>
              <a:t>instalisana</a:t>
            </a:r>
            <a:r>
              <a:rPr lang="sr-Latn-RS" sz="2400" dirty="0"/>
              <a:t> snaga: 16,915 MW</a:t>
            </a:r>
          </a:p>
          <a:p>
            <a:pPr marL="285750" indent="-285750">
              <a:buFontTx/>
              <a:buChar char="-"/>
            </a:pPr>
            <a:r>
              <a:rPr lang="sr-Latn-RS" sz="2400" dirty="0"/>
              <a:t>Godišnja isporuka toplote do 21,5 </a:t>
            </a:r>
            <a:r>
              <a:rPr lang="sr-Latn-RS" sz="2400" dirty="0" err="1"/>
              <a:t>GWh</a:t>
            </a:r>
            <a:r>
              <a:rPr lang="sr-Latn-RS" sz="2400" dirty="0"/>
              <a:t> </a:t>
            </a:r>
            <a:endParaRPr lang="sr-Cyrl-RS" sz="2400" dirty="0"/>
          </a:p>
        </p:txBody>
      </p: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3A070861-85D9-C5BE-F7BF-A44CDA2698B6}"/>
              </a:ext>
            </a:extLst>
          </p:cNvPr>
          <p:cNvSpPr txBox="1"/>
          <p:nvPr/>
        </p:nvSpPr>
        <p:spPr>
          <a:xfrm>
            <a:off x="3100252" y="8763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/>
              <a:t>IZGRADNJA SOPSTVENIH KOTLARNICA</a:t>
            </a:r>
            <a:endParaRPr lang="sr-Cyrl-RS" sz="2800" dirty="0"/>
          </a:p>
        </p:txBody>
      </p:sp>
    </p:spTree>
    <p:extLst>
      <p:ext uri="{BB962C8B-B14F-4D97-AF65-F5344CB8AC3E}">
        <p14:creationId xmlns:p14="http://schemas.microsoft.com/office/powerpoint/2010/main" val="4191544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619B5-2FD8-422F-A5E7-6A98D4697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D59046D-DF40-7EE7-5D73-5A36DFB48628}"/>
              </a:ext>
            </a:extLst>
          </p:cNvPr>
          <p:cNvSpPr/>
          <p:nvPr/>
        </p:nvSpPr>
        <p:spPr>
          <a:xfrm>
            <a:off x="-11935" y="0"/>
            <a:ext cx="12191999" cy="6858000"/>
          </a:xfrm>
          <a:prstGeom prst="rect">
            <a:avLst/>
          </a:prstGeom>
          <a:solidFill>
            <a:srgbClr val="8EC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C5F2F1-ED34-C131-D7F2-2371F131A51C}"/>
              </a:ext>
            </a:extLst>
          </p:cNvPr>
          <p:cNvGrpSpPr/>
          <p:nvPr/>
        </p:nvGrpSpPr>
        <p:grpSpPr>
          <a:xfrm>
            <a:off x="-11935" y="0"/>
            <a:ext cx="2145533" cy="2044700"/>
            <a:chOff x="-11935" y="0"/>
            <a:chExt cx="2145533" cy="2044700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32C64F3E-2D5E-2589-6302-4538459D7A29}"/>
                </a:ext>
              </a:extLst>
            </p:cNvPr>
            <p:cNvSpPr/>
            <p:nvPr/>
          </p:nvSpPr>
          <p:spPr>
            <a:xfrm rot="5400000">
              <a:off x="40768" y="-48131"/>
              <a:ext cx="2040128" cy="214553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36A4CAC0-7DAD-E296-B1B2-EC6B4757212C}"/>
                </a:ext>
              </a:extLst>
            </p:cNvPr>
            <p:cNvSpPr/>
            <p:nvPr/>
          </p:nvSpPr>
          <p:spPr>
            <a:xfrm rot="5400000">
              <a:off x="-1" y="1"/>
              <a:ext cx="1943101" cy="1943099"/>
            </a:xfrm>
            <a:prstGeom prst="rtTriangle">
              <a:avLst/>
            </a:prstGeom>
            <a:solidFill>
              <a:srgbClr val="2EAC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id="{D53FAF51-4BEE-DFC1-B286-B9A5CE3709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03" y="1901519"/>
            <a:ext cx="7847762" cy="4956481"/>
          </a:xfrm>
          <a:prstGeom prst="rect">
            <a:avLst/>
          </a:prstGeom>
        </p:spPr>
      </p:pic>
      <p:sp>
        <p:nvSpPr>
          <p:cNvPr id="6" name="Okvir za tekst 5">
            <a:extLst>
              <a:ext uri="{FF2B5EF4-FFF2-40B4-BE49-F238E27FC236}">
                <a16:creationId xmlns:a16="http://schemas.microsoft.com/office/drawing/2014/main" id="{0EB4CE67-9B2D-FD23-03E8-6A3792239756}"/>
              </a:ext>
            </a:extLst>
          </p:cNvPr>
          <p:cNvSpPr txBox="1"/>
          <p:nvPr/>
        </p:nvSpPr>
        <p:spPr>
          <a:xfrm>
            <a:off x="500615" y="1631450"/>
            <a:ext cx="89307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r-Latn-RS" sz="2400" dirty="0"/>
              <a:t>Sa firmom </a:t>
            </a:r>
            <a:r>
              <a:rPr lang="sr-Latn-RS" sz="2400" dirty="0" err="1"/>
              <a:t>Stellantis</a:t>
            </a:r>
            <a:r>
              <a:rPr lang="sr-Latn-RS" sz="2400" dirty="0"/>
              <a:t> je sklopljen ugovor, a pregovaramo sa više inostranih preduzeća, koja posluju na teritoriji Republike Srbije o PPP (privatno- privatno partnerstvo) u isporuci toplotne energije iz biomase, u saradnji sa </a:t>
            </a:r>
            <a:r>
              <a:rPr lang="sr-Latn-RS" sz="2400" dirty="0" err="1"/>
              <a:t>kpmpanijom</a:t>
            </a:r>
            <a:r>
              <a:rPr lang="sr-Latn-RS" sz="2400" dirty="0"/>
              <a:t> </a:t>
            </a:r>
            <a:r>
              <a:rPr lang="sr-Latn-RS" sz="2400" dirty="0" err="1"/>
              <a:t>Resalta</a:t>
            </a:r>
            <a:endParaRPr lang="sr-Latn-RS" sz="2400" dirty="0"/>
          </a:p>
          <a:p>
            <a:pPr marL="285750" indent="-285750">
              <a:buFontTx/>
              <a:buChar char="-"/>
            </a:pPr>
            <a:r>
              <a:rPr lang="sr-Latn-RS" sz="2400" dirty="0"/>
              <a:t>U pregovorima smo i sa više lokalnih samouprava o JPP u isporuci toplotne energije iz biomase,</a:t>
            </a:r>
          </a:p>
          <a:p>
            <a:pPr marL="285750" indent="-285750">
              <a:buFontTx/>
              <a:buChar char="-"/>
            </a:pPr>
            <a:r>
              <a:rPr lang="sr-Latn-RS" sz="2400" dirty="0"/>
              <a:t>U planu nam je i korišćenje otpadne toplote iz raznoraznih procesa,</a:t>
            </a:r>
          </a:p>
          <a:p>
            <a:pPr marL="285750" indent="-285750">
              <a:buFontTx/>
              <a:buChar char="-"/>
            </a:pPr>
            <a:r>
              <a:rPr lang="sr-Latn-RS" sz="2400" dirty="0"/>
              <a:t>Saradnja sa našim postojećim i budućim partnerima na unapređenju njihovih postojećih sistema grejanja kako bi mogli da iskoriste što više energije iz biomase i budućih izvora koji koriste otpadnu toplotu.</a:t>
            </a:r>
            <a:endParaRPr lang="sr-Cyrl-RS" sz="2400" dirty="0"/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id="{F599B76C-ECC9-5DF8-2043-D105762C4860}"/>
              </a:ext>
            </a:extLst>
          </p:cNvPr>
          <p:cNvSpPr txBox="1"/>
          <p:nvPr/>
        </p:nvSpPr>
        <p:spPr>
          <a:xfrm>
            <a:off x="1420624" y="964182"/>
            <a:ext cx="1026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/>
              <a:t>Budući projekti</a:t>
            </a:r>
            <a:endParaRPr lang="sr-Cyrl-RS" sz="3200" dirty="0"/>
          </a:p>
        </p:txBody>
      </p: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EA0EDCFD-476A-C4D4-B075-7EB028A03794}"/>
              </a:ext>
            </a:extLst>
          </p:cNvPr>
          <p:cNvSpPr txBox="1"/>
          <p:nvPr/>
        </p:nvSpPr>
        <p:spPr>
          <a:xfrm>
            <a:off x="3100252" y="87630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dirty="0"/>
              <a:t>IZGRADNJA SOPSTVENIH KOTLARNICA I POSTROJENJA</a:t>
            </a:r>
            <a:endParaRPr lang="sr-Cyrl-RS" sz="2800" dirty="0"/>
          </a:p>
        </p:txBody>
      </p:sp>
    </p:spTree>
    <p:extLst>
      <p:ext uri="{BB962C8B-B14F-4D97-AF65-F5344CB8AC3E}">
        <p14:creationId xmlns:p14="http://schemas.microsoft.com/office/powerpoint/2010/main" val="3093973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5718</TotalTime>
  <Words>972</Words>
  <Application>Microsoft Office PowerPoint</Application>
  <PresentationFormat>Široki ekran</PresentationFormat>
  <Paragraphs>97</Paragraphs>
  <Slides>20</Slides>
  <Notes>1</Notes>
  <HiddenSlides>0</HiddenSlides>
  <MMClips>0</MMClips>
  <ScaleCrop>false</ScaleCrop>
  <HeadingPairs>
    <vt:vector size="6" baseType="variant">
      <vt:variant>
        <vt:lpstr>Korišćeni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Roboto Black</vt:lpstr>
      <vt:lpstr>Office Theme</vt:lpstr>
      <vt:lpstr>ENERGY CONSTRUCTIONS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SNABDEVANJE DRVNOM SEČKOM – WOOD CHIPS DOO</vt:lpstr>
      <vt:lpstr>PowerPoint prezentacija</vt:lpstr>
      <vt:lpstr>PowerPoint prezentacija</vt:lpstr>
      <vt:lpstr>ZAŠTO JE BIOMASA  za moju opštinu?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CONSTRUCTIONS</dc:title>
  <dc:creator>Momira Markovic</dc:creator>
  <cp:lastModifiedBy>Djokic</cp:lastModifiedBy>
  <cp:revision>89</cp:revision>
  <dcterms:created xsi:type="dcterms:W3CDTF">2021-01-04T20:23:44Z</dcterms:created>
  <dcterms:modified xsi:type="dcterms:W3CDTF">2025-05-30T10:09:32Z</dcterms:modified>
</cp:coreProperties>
</file>