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62" r:id="rId1"/>
    <p:sldMasterId id="2147484274" r:id="rId2"/>
  </p:sldMasterIdLst>
  <p:notesMasterIdLst>
    <p:notesMasterId r:id="rId21"/>
  </p:notesMasterIdLst>
  <p:handoutMasterIdLst>
    <p:handoutMasterId r:id="rId22"/>
  </p:handoutMasterIdLst>
  <p:sldIdLst>
    <p:sldId id="315" r:id="rId3"/>
    <p:sldId id="331" r:id="rId4"/>
    <p:sldId id="266" r:id="rId5"/>
    <p:sldId id="310" r:id="rId6"/>
    <p:sldId id="326" r:id="rId7"/>
    <p:sldId id="316" r:id="rId8"/>
    <p:sldId id="317" r:id="rId9"/>
    <p:sldId id="318" r:id="rId10"/>
    <p:sldId id="325" r:id="rId11"/>
    <p:sldId id="328" r:id="rId12"/>
    <p:sldId id="324" r:id="rId13"/>
    <p:sldId id="330" r:id="rId14"/>
    <p:sldId id="329" r:id="rId15"/>
    <p:sldId id="323" r:id="rId16"/>
    <p:sldId id="322" r:id="rId17"/>
    <p:sldId id="321" r:id="rId18"/>
    <p:sldId id="312" r:id="rId19"/>
    <p:sldId id="314" r:id="rId20"/>
  </p:sldIdLst>
  <p:sldSz cx="9144000" cy="6858000" type="screen4x3"/>
  <p:notesSz cx="6980238" cy="9144000"/>
  <p:defaultTextStyle>
    <a:defPPr>
      <a:defRPr lang="sr-Latn-CS"/>
    </a:defPPr>
    <a:lvl1pPr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1pPr>
    <a:lvl2pPr marL="4572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2pPr>
    <a:lvl3pPr marL="9144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3pPr>
    <a:lvl4pPr marL="13716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4pPr>
    <a:lvl5pPr marL="1828800" algn="ctr" rtl="0" fontAlgn="base">
      <a:spcBef>
        <a:spcPct val="20000"/>
      </a:spcBef>
      <a:spcAft>
        <a:spcPct val="0"/>
      </a:spcAft>
      <a:buClr>
        <a:schemeClr val="hlink"/>
      </a:buClr>
      <a:buSzPct val="75000"/>
      <a:buFont typeface="Wingdings" pitchFamily="2" charset="2"/>
      <a:defRPr b="1" kern="1200">
        <a:solidFill>
          <a:srgbClr val="000066"/>
        </a:solidFill>
        <a:latin typeface="Arial" charset="0"/>
        <a:ea typeface="+mn-ea"/>
        <a:cs typeface="+mn-cs"/>
      </a:defRPr>
    </a:lvl5pPr>
    <a:lvl6pPr marL="2286000" algn="l" defTabSz="914400" rtl="0" eaLnBrk="1" latinLnBrk="0" hangingPunct="1">
      <a:defRPr b="1" kern="1200">
        <a:solidFill>
          <a:srgbClr val="000066"/>
        </a:solidFill>
        <a:latin typeface="Arial" charset="0"/>
        <a:ea typeface="+mn-ea"/>
        <a:cs typeface="+mn-cs"/>
      </a:defRPr>
    </a:lvl6pPr>
    <a:lvl7pPr marL="2743200" algn="l" defTabSz="914400" rtl="0" eaLnBrk="1" latinLnBrk="0" hangingPunct="1">
      <a:defRPr b="1" kern="1200">
        <a:solidFill>
          <a:srgbClr val="000066"/>
        </a:solidFill>
        <a:latin typeface="Arial" charset="0"/>
        <a:ea typeface="+mn-ea"/>
        <a:cs typeface="+mn-cs"/>
      </a:defRPr>
    </a:lvl7pPr>
    <a:lvl8pPr marL="3200400" algn="l" defTabSz="914400" rtl="0" eaLnBrk="1" latinLnBrk="0" hangingPunct="1">
      <a:defRPr b="1" kern="1200">
        <a:solidFill>
          <a:srgbClr val="000066"/>
        </a:solidFill>
        <a:latin typeface="Arial" charset="0"/>
        <a:ea typeface="+mn-ea"/>
        <a:cs typeface="+mn-cs"/>
      </a:defRPr>
    </a:lvl8pPr>
    <a:lvl9pPr marL="3657600" algn="l" defTabSz="914400" rtl="0" eaLnBrk="1" latinLnBrk="0" hangingPunct="1">
      <a:defRPr b="1" kern="1200">
        <a:solidFill>
          <a:srgbClr val="000066"/>
        </a:solidFill>
        <a:latin typeface="Arial" charset="0"/>
        <a:ea typeface="+mn-ea"/>
        <a:cs typeface="+mn-cs"/>
      </a:defRPr>
    </a:lvl9pPr>
  </p:defaultTextStyle>
  <p:extLst>
    <p:ext uri="{521415D9-36F7-43E2-AB2F-B90AF26B5E84}">
      <p14:sectionLst xmlns:p14="http://schemas.microsoft.com/office/powerpoint/2010/main">
        <p14:section name="Default Section" id="{312A74BE-663E-41EA-A91E-4B51893AB8AD}">
          <p14:sldIdLst>
            <p14:sldId id="315"/>
            <p14:sldId id="331"/>
            <p14:sldId id="266"/>
            <p14:sldId id="310"/>
            <p14:sldId id="326"/>
            <p14:sldId id="316"/>
            <p14:sldId id="317"/>
            <p14:sldId id="318"/>
            <p14:sldId id="325"/>
            <p14:sldId id="328"/>
            <p14:sldId id="324"/>
            <p14:sldId id="330"/>
            <p14:sldId id="329"/>
            <p14:sldId id="323"/>
            <p14:sldId id="322"/>
            <p14:sldId id="321"/>
            <p14:sldId id="312"/>
            <p14:sldId id="314"/>
          </p14:sldIdLst>
        </p14:section>
        <p14:section name="Untitled Section" id="{A8640820-41CE-47CA-936F-AD03E673102A}">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9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 initials="MSOffice"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66"/>
    <a:srgbClr val="7799FF"/>
    <a:srgbClr val="FFFF00"/>
    <a:srgbClr val="000066"/>
    <a:srgbClr val="FF7C80"/>
    <a:srgbClr val="99FFCC"/>
    <a:srgbClr val="009900"/>
    <a:srgbClr val="0000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19" autoAdjust="0"/>
    <p:restoredTop sz="99338" autoAdjust="0"/>
  </p:normalViewPr>
  <p:slideViewPr>
    <p:cSldViewPr>
      <p:cViewPr varScale="1">
        <p:scale>
          <a:sx n="89" d="100"/>
          <a:sy n="89" d="100"/>
        </p:scale>
        <p:origin x="1339" y="72"/>
      </p:cViewPr>
      <p:guideLst>
        <p:guide orient="horz" pos="2160"/>
        <p:guide pos="288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66" d="100"/>
        <a:sy n="66" d="100"/>
      </p:scale>
      <p:origin x="0" y="0"/>
    </p:cViewPr>
  </p:sorterViewPr>
  <p:notesViewPr>
    <p:cSldViewPr>
      <p:cViewPr>
        <p:scale>
          <a:sx n="100" d="100"/>
          <a:sy n="100" d="100"/>
        </p:scale>
        <p:origin x="-1566" y="276"/>
      </p:cViewPr>
      <p:guideLst>
        <p:guide orient="horz" pos="2880"/>
        <p:guide pos="219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19" name="Rectangle 3"/>
          <p:cNvSpPr>
            <a:spLocks noGrp="1" noChangeArrowheads="1"/>
          </p:cNvSpPr>
          <p:nvPr>
            <p:ph type="dt" sz="quarter"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0420" name="Rectangle 4"/>
          <p:cNvSpPr>
            <a:spLocks noGrp="1" noChangeArrowheads="1"/>
          </p:cNvSpPr>
          <p:nvPr>
            <p:ph type="ftr" sz="quarter" idx="2"/>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0421" name="Rectangle 5"/>
          <p:cNvSpPr>
            <a:spLocks noGrp="1" noChangeArrowheads="1"/>
          </p:cNvSpPr>
          <p:nvPr>
            <p:ph type="sldNum" sz="quarter" idx="3"/>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DD216A1D-DF1D-4987-9958-7CC377A2C1EF}" type="slidenum">
              <a:rPr lang="en-US" altLang="en-US"/>
              <a:pPr/>
              <a:t>‹#›</a:t>
            </a:fld>
            <a:endParaRPr lang="en-US" altLang="en-US"/>
          </a:p>
        </p:txBody>
      </p:sp>
    </p:spTree>
    <p:extLst>
      <p:ext uri="{BB962C8B-B14F-4D97-AF65-F5344CB8AC3E}">
        <p14:creationId xmlns:p14="http://schemas.microsoft.com/office/powerpoint/2010/main" val="37162874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hdr" sz="quarter"/>
          </p:nvPr>
        </p:nvSpPr>
        <p:spPr bwMode="auto">
          <a:xfrm>
            <a:off x="0"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1" name="Rectangle 3"/>
          <p:cNvSpPr>
            <a:spLocks noGrp="1" noChangeArrowheads="1"/>
          </p:cNvSpPr>
          <p:nvPr>
            <p:ph type="dt" idx="1"/>
          </p:nvPr>
        </p:nvSpPr>
        <p:spPr bwMode="auto">
          <a:xfrm>
            <a:off x="3953078" y="0"/>
            <a:ext cx="3025531" cy="456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200" b="0">
                <a:solidFill>
                  <a:schemeClr val="tx1"/>
                </a:solidFill>
              </a:defRPr>
            </a:lvl1pPr>
          </a:lstStyle>
          <a:p>
            <a:endParaRPr lang="en-US" altLang="en-US"/>
          </a:p>
        </p:txBody>
      </p:sp>
      <p:sp>
        <p:nvSpPr>
          <p:cNvPr id="63492" name="Rectangle 4"/>
          <p:cNvSpPr>
            <a:spLocks noGrp="1" noRot="1" noChangeAspect="1" noChangeArrowheads="1" noTextEdit="1"/>
          </p:cNvSpPr>
          <p:nvPr>
            <p:ph type="sldImg" idx="2"/>
          </p:nvPr>
        </p:nvSpPr>
        <p:spPr bwMode="auto">
          <a:xfrm>
            <a:off x="1203325" y="685800"/>
            <a:ext cx="4573588" cy="3430588"/>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3493" name="Rectangle 5"/>
          <p:cNvSpPr>
            <a:spLocks noGrp="1" noChangeArrowheads="1"/>
          </p:cNvSpPr>
          <p:nvPr>
            <p:ph type="body" sz="quarter" idx="3"/>
          </p:nvPr>
        </p:nvSpPr>
        <p:spPr bwMode="auto">
          <a:xfrm>
            <a:off x="697699" y="4343912"/>
            <a:ext cx="5584842" cy="411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3494" name="Rectangle 6"/>
          <p:cNvSpPr>
            <a:spLocks noGrp="1" noChangeArrowheads="1"/>
          </p:cNvSpPr>
          <p:nvPr>
            <p:ph type="ftr" sz="quarter" idx="4"/>
          </p:nvPr>
        </p:nvSpPr>
        <p:spPr bwMode="auto">
          <a:xfrm>
            <a:off x="0"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spcBef>
                <a:spcPct val="0"/>
              </a:spcBef>
              <a:buClrTx/>
              <a:buSzTx/>
              <a:buFontTx/>
              <a:buNone/>
              <a:defRPr sz="1200" b="0">
                <a:solidFill>
                  <a:schemeClr val="tx1"/>
                </a:solidFill>
              </a:defRPr>
            </a:lvl1pPr>
          </a:lstStyle>
          <a:p>
            <a:endParaRPr lang="en-US" altLang="en-US"/>
          </a:p>
        </p:txBody>
      </p:sp>
      <p:sp>
        <p:nvSpPr>
          <p:cNvPr id="63495" name="Rectangle 7"/>
          <p:cNvSpPr>
            <a:spLocks noGrp="1" noChangeArrowheads="1"/>
          </p:cNvSpPr>
          <p:nvPr>
            <p:ph type="sldNum" sz="quarter" idx="5"/>
          </p:nvPr>
        </p:nvSpPr>
        <p:spPr bwMode="auto">
          <a:xfrm>
            <a:off x="3953078" y="8684899"/>
            <a:ext cx="3025531" cy="457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ClrTx/>
              <a:buSzTx/>
              <a:buFontTx/>
              <a:buNone/>
              <a:defRPr sz="1200" b="0">
                <a:solidFill>
                  <a:schemeClr val="tx1"/>
                </a:solidFill>
              </a:defRPr>
            </a:lvl1pPr>
          </a:lstStyle>
          <a:p>
            <a:fld id="{44429785-2374-4A44-B5D6-2868FDAD69E2}" type="slidenum">
              <a:rPr lang="en-US" altLang="en-US"/>
              <a:pPr/>
              <a:t>‹#›</a:t>
            </a:fld>
            <a:endParaRPr lang="en-US" altLang="en-US"/>
          </a:p>
        </p:txBody>
      </p:sp>
    </p:spTree>
    <p:extLst>
      <p:ext uri="{BB962C8B-B14F-4D97-AF65-F5344CB8AC3E}">
        <p14:creationId xmlns:p14="http://schemas.microsoft.com/office/powerpoint/2010/main" val="5682229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D16DDA12-11CD-420C-B519-A4A6FBF5038C}" type="slidenum">
              <a:rPr lang="en-US" altLang="en-US"/>
              <a:pPr>
                <a:buClr>
                  <a:srgbClr val="0000FF"/>
                </a:buClr>
              </a:pPr>
              <a:t>1</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13724627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0000FF"/>
              </a:buClr>
            </a:pPr>
            <a:fld id="{D16DDA12-11CD-420C-B519-A4A6FBF5038C}" type="slidenum">
              <a:rPr lang="en-US" altLang="en-US"/>
              <a:pPr>
                <a:buClr>
                  <a:srgbClr val="0000FF"/>
                </a:buClr>
              </a:pPr>
              <a:t>2</a:t>
            </a:fld>
            <a:endParaRPr lang="en-US" alt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GB" altLang="en-US" dirty="0"/>
          </a:p>
        </p:txBody>
      </p:sp>
    </p:spTree>
    <p:extLst>
      <p:ext uri="{BB962C8B-B14F-4D97-AF65-F5344CB8AC3E}">
        <p14:creationId xmlns:p14="http://schemas.microsoft.com/office/powerpoint/2010/main" val="5072860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04C7D4E9-E165-4DB0-B2DE-194352C82004}" type="datetime1">
              <a:rPr lang="sr-Latn-CS" altLang="en-US" smtClean="0"/>
              <a:pPr/>
              <a:t>30.5.2025.</a:t>
            </a:fld>
            <a:endParaRPr lang="sr-Latn-CS" altLang="en-US"/>
          </a:p>
        </p:txBody>
      </p:sp>
      <p:sp>
        <p:nvSpPr>
          <p:cNvPr id="8" name="Slide Number Placeholder 7"/>
          <p:cNvSpPr>
            <a:spLocks noGrp="1"/>
          </p:cNvSpPr>
          <p:nvPr>
            <p:ph type="sldNum" sz="quarter" idx="11"/>
          </p:nvPr>
        </p:nvSpPr>
        <p:spPr/>
        <p:txBody>
          <a:bodyPr/>
          <a:lstStyle/>
          <a:p>
            <a:fld id="{C1CF5F07-F0ED-43BA-80D8-728E025A6A6C}" type="slidenum">
              <a:rPr lang="sr-Latn-CS" altLang="en-US" smtClean="0"/>
              <a:pPr/>
              <a:t>‹#›</a:t>
            </a:fld>
            <a:endParaRPr lang="sr-Latn-CS" altLang="en-US"/>
          </a:p>
        </p:txBody>
      </p:sp>
      <p:sp>
        <p:nvSpPr>
          <p:cNvPr id="9" name="Footer Placeholder 8"/>
          <p:cNvSpPr>
            <a:spLocks noGrp="1"/>
          </p:cNvSpPr>
          <p:nvPr>
            <p:ph type="ftr" sz="quarter" idx="12"/>
          </p:nvPr>
        </p:nvSpPr>
        <p:spPr/>
        <p:txBody>
          <a:bodyPr/>
          <a:lstStyle/>
          <a:p>
            <a:endParaRPr lang="sr-Latn-CS"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94C731-1DFE-4E08-919E-1C16A63B74A2}" type="datetime1">
              <a:rPr lang="sr-Latn-CS" altLang="en-US" smtClean="0"/>
              <a:pPr/>
              <a:t>30.5.2025.</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77331E29-E4BA-4849-982A-1D1F3FAB30D0}" type="slidenum">
              <a:rPr lang="sr-Latn-CS" altLang="en-US" smtClean="0"/>
              <a:pPr/>
              <a:t>‹#›</a:t>
            </a:fld>
            <a:endParaRPr lang="sr-Latn-CS"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718CC0C-8852-421C-8AFD-170BBAA1696F}" type="datetime1">
              <a:rPr lang="sr-Latn-CS" altLang="en-US" smtClean="0"/>
              <a:pPr/>
              <a:t>30.5.2025.</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4CFC1B0-83E6-4BD4-B035-ED00C7C88F65}" type="slidenum">
              <a:rPr lang="sr-Latn-CS" altLang="en-US" smtClean="0"/>
              <a:pPr/>
              <a:t>‹#›</a:t>
            </a:fld>
            <a:endParaRPr lang="sr-Latn-CS"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35842" name="Group 2"/>
          <p:cNvGrpSpPr>
            <a:grpSpLocks/>
          </p:cNvGrpSpPr>
          <p:nvPr/>
        </p:nvGrpSpPr>
        <p:grpSpPr bwMode="auto">
          <a:xfrm>
            <a:off x="0" y="3902075"/>
            <a:ext cx="3400425" cy="2949575"/>
            <a:chOff x="0" y="2458"/>
            <a:chExt cx="2142" cy="1858"/>
          </a:xfrm>
        </p:grpSpPr>
        <p:sp>
          <p:nvSpPr>
            <p:cNvPr id="3584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58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58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585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sr-Latn-CS" altLang="en-US" noProof="0" smtClean="0"/>
              <a:t>Click to edit Master title style</a:t>
            </a:r>
          </a:p>
        </p:txBody>
      </p:sp>
      <p:sp>
        <p:nvSpPr>
          <p:cNvPr id="358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sr-Latn-CS" altLang="en-US" noProof="0" smtClean="0"/>
              <a:t>Click to edit Master subtitle style</a:t>
            </a:r>
          </a:p>
        </p:txBody>
      </p:sp>
      <p:sp>
        <p:nvSpPr>
          <p:cNvPr id="35852" name="Rectangle 12"/>
          <p:cNvSpPr>
            <a:spLocks noGrp="1" noChangeArrowheads="1"/>
          </p:cNvSpPr>
          <p:nvPr>
            <p:ph type="dt" sz="quarter" idx="2"/>
          </p:nvPr>
        </p:nvSpPr>
        <p:spPr/>
        <p:txBody>
          <a:bodyPr/>
          <a:lstStyle>
            <a:lvl1pPr>
              <a:defRPr/>
            </a:lvl1pPr>
          </a:lstStyle>
          <a:p>
            <a:fld id="{04C7D4E9-E165-4DB0-B2DE-194352C82004}" type="datetime1">
              <a:rPr lang="sr-Latn-CS" altLang="en-US">
                <a:solidFill>
                  <a:srgbClr val="000000"/>
                </a:solidFill>
              </a:rPr>
              <a:pPr/>
              <a:t>30.5.2025.</a:t>
            </a:fld>
            <a:endParaRPr lang="sr-Latn-CS" altLang="en-US">
              <a:solidFill>
                <a:srgbClr val="000000"/>
              </a:solidFill>
            </a:endParaRPr>
          </a:p>
        </p:txBody>
      </p:sp>
      <p:sp>
        <p:nvSpPr>
          <p:cNvPr id="35853" name="Rectangle 13"/>
          <p:cNvSpPr>
            <a:spLocks noGrp="1" noChangeArrowheads="1"/>
          </p:cNvSpPr>
          <p:nvPr>
            <p:ph type="ftr" sz="quarter" idx="3"/>
          </p:nvPr>
        </p:nvSpPr>
        <p:spPr/>
        <p:txBody>
          <a:bodyPr/>
          <a:lstStyle>
            <a:lvl1pPr>
              <a:defRPr/>
            </a:lvl1pPr>
          </a:lstStyle>
          <a:p>
            <a:endParaRPr lang="sr-Latn-CS" altLang="en-US">
              <a:solidFill>
                <a:srgbClr val="000000"/>
              </a:solidFill>
            </a:endParaRPr>
          </a:p>
        </p:txBody>
      </p:sp>
      <p:sp>
        <p:nvSpPr>
          <p:cNvPr id="35854" name="Rectangle 14"/>
          <p:cNvSpPr>
            <a:spLocks noGrp="1" noChangeArrowheads="1"/>
          </p:cNvSpPr>
          <p:nvPr>
            <p:ph type="sldNum" sz="quarter" idx="4"/>
          </p:nvPr>
        </p:nvSpPr>
        <p:spPr/>
        <p:txBody>
          <a:bodyPr/>
          <a:lstStyle>
            <a:lvl1pPr>
              <a:defRPr/>
            </a:lvl1pPr>
          </a:lstStyle>
          <a:p>
            <a:fld id="{C1CF5F07-F0ED-43BA-80D8-728E025A6A6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0676873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CCA3AE31-A367-4AB5-828B-3044AD53BF33}" type="datetime1">
              <a:rPr lang="sr-Latn-CS" altLang="en-US">
                <a:solidFill>
                  <a:srgbClr val="000000"/>
                </a:solidFill>
              </a:rPr>
              <a:pPr/>
              <a:t>30.5.2025.</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98E25EC-EFBF-46CA-9693-BFBC79988B8C}"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40690656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A62B6728-2D68-4414-997A-76EF09B659FC}" type="datetime1">
              <a:rPr lang="sr-Latn-CS" altLang="en-US">
                <a:solidFill>
                  <a:srgbClr val="000000"/>
                </a:solidFill>
              </a:rPr>
              <a:pPr/>
              <a:t>30.5.2025.</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3AC3CD06-E3C5-4E31-96F7-C9E8B4EE254E}"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09190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030F8D53-87A8-4B11-BA08-66495FF93C4B}" type="datetime1">
              <a:rPr lang="sr-Latn-CS" altLang="en-US">
                <a:solidFill>
                  <a:srgbClr val="000000"/>
                </a:solidFill>
              </a:rPr>
              <a:pPr/>
              <a:t>30.5.2025.</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AB71998-B8A8-4DF1-B546-250986E34D7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0985440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A5725E61-BE44-4023-8920-F8764EB666A2}" type="datetime1">
              <a:rPr lang="sr-Latn-CS" altLang="en-US">
                <a:solidFill>
                  <a:srgbClr val="000000"/>
                </a:solidFill>
              </a:rPr>
              <a:pPr/>
              <a:t>30.5.2025.</a:t>
            </a:fld>
            <a:endParaRPr lang="sr-Latn-C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C31658B-58F3-425C-AEB7-A522CE41614A}"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6144209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2CB0532D-03F7-4C3A-809F-EA3EF0F57EB6}" type="datetime1">
              <a:rPr lang="sr-Latn-CS" altLang="en-US">
                <a:solidFill>
                  <a:srgbClr val="000000"/>
                </a:solidFill>
              </a:rPr>
              <a:pPr/>
              <a:t>30.5.2025.</a:t>
            </a:fld>
            <a:endParaRPr lang="sr-Latn-C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8FAE430B-A60D-4E33-94B4-44002777791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2531517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C2743402-F1E2-410D-BEE6-CABF2AEAE7A5}" type="datetime1">
              <a:rPr lang="sr-Latn-CS" altLang="en-US">
                <a:solidFill>
                  <a:srgbClr val="000000"/>
                </a:solidFill>
              </a:rPr>
              <a:pPr/>
              <a:t>30.5.2025.</a:t>
            </a:fld>
            <a:endParaRPr lang="sr-Latn-C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C34F9DD6-A6C5-4A73-805C-8E1C73E2BFED}"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592288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A5C85B72-6C4A-44CC-8866-4A2CE95D73D0}" type="datetime1">
              <a:rPr lang="sr-Latn-CS" altLang="en-US">
                <a:solidFill>
                  <a:srgbClr val="000000"/>
                </a:solidFill>
              </a:rPr>
              <a:pPr/>
              <a:t>30.5.2025.</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A3536D0-011F-4E37-951E-E026895542F8}"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830314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CCA3AE31-A367-4AB5-828B-3044AD53BF33}" type="datetime1">
              <a:rPr lang="sr-Latn-CS" altLang="en-US" smtClean="0"/>
              <a:pPr/>
              <a:t>30.5.2025.</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998E25EC-EFBF-46CA-9693-BFBC79988B8C}" type="slidenum">
              <a:rPr lang="sr-Latn-CS" altLang="en-US" smtClean="0"/>
              <a:pPr/>
              <a:t>‹#›</a:t>
            </a:fld>
            <a:endParaRPr lang="sr-Latn-CS"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5A6792C-F9F5-49FF-8B96-F0C8E57258FA}" type="datetime1">
              <a:rPr lang="sr-Latn-CS" altLang="en-US">
                <a:solidFill>
                  <a:srgbClr val="000000"/>
                </a:solidFill>
              </a:rPr>
              <a:pPr/>
              <a:t>30.5.2025.</a:t>
            </a:fld>
            <a:endParaRPr lang="sr-Latn-C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A8CEAB-E690-4BE2-8F86-777B172366BB}"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2615077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994C731-1DFE-4E08-919E-1C16A63B74A2}" type="datetime1">
              <a:rPr lang="sr-Latn-CS" altLang="en-US">
                <a:solidFill>
                  <a:srgbClr val="000000"/>
                </a:solidFill>
              </a:rPr>
              <a:pPr/>
              <a:t>30.5.2025.</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7331E29-E4BA-4849-982A-1D1F3FAB30D0}"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192251413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4718CC0C-8852-421C-8AFD-170BBAA1696F}" type="datetime1">
              <a:rPr lang="sr-Latn-CS" altLang="en-US">
                <a:solidFill>
                  <a:srgbClr val="000000"/>
                </a:solidFill>
              </a:rPr>
              <a:pPr/>
              <a:t>30.5.2025.</a:t>
            </a:fld>
            <a:endParaRPr lang="sr-Latn-C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sr-Latn-C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4CFC1B0-83E6-4BD4-B035-ED00C7C88F65}"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7557229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457200" y="6248400"/>
            <a:ext cx="2133600" cy="457200"/>
          </a:xfrm>
        </p:spPr>
        <p:txBody>
          <a:bodyPr/>
          <a:lstStyle>
            <a:lvl1pPr>
              <a:defRPr/>
            </a:lvl1pPr>
          </a:lstStyle>
          <a:p>
            <a:fld id="{1576AF76-0BA2-4041-8D83-121732FE18C0}" type="datetime1">
              <a:rPr lang="sr-Latn-CS" altLang="en-US">
                <a:solidFill>
                  <a:srgbClr val="000000"/>
                </a:solidFill>
              </a:rPr>
              <a:pPr/>
              <a:t>30.5.2025.</a:t>
            </a:fld>
            <a:endParaRPr lang="sr-Latn-CS" altLang="en-US">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sr-Latn-CS" altLang="en-US">
              <a:solidFill>
                <a:srgbClr val="000000"/>
              </a:solidFill>
            </a:endParaRPr>
          </a:p>
        </p:txBody>
      </p:sp>
      <p:sp>
        <p:nvSpPr>
          <p:cNvPr id="7" name="Slide Number Placeholder 6"/>
          <p:cNvSpPr>
            <a:spLocks noGrp="1"/>
          </p:cNvSpPr>
          <p:nvPr>
            <p:ph type="sldNum" sz="quarter" idx="12"/>
          </p:nvPr>
        </p:nvSpPr>
        <p:spPr>
          <a:xfrm>
            <a:off x="6553200" y="6248400"/>
            <a:ext cx="2133600" cy="457200"/>
          </a:xfrm>
        </p:spPr>
        <p:txBody>
          <a:bodyPr/>
          <a:lstStyle>
            <a:lvl1pPr>
              <a:defRPr/>
            </a:lvl1pPr>
          </a:lstStyle>
          <a:p>
            <a:fld id="{A67853C5-C965-4FEE-AC72-64DE0CB90582}"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48727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62B6728-2D68-4414-997A-76EF09B659FC}" type="datetime1">
              <a:rPr lang="sr-Latn-CS" altLang="en-US" smtClean="0"/>
              <a:pPr/>
              <a:t>30.5.2025.</a:t>
            </a:fld>
            <a:endParaRPr lang="sr-Latn-CS" altLang="en-US"/>
          </a:p>
        </p:txBody>
      </p:sp>
      <p:sp>
        <p:nvSpPr>
          <p:cNvPr id="5" name="Footer Placeholder 4"/>
          <p:cNvSpPr>
            <a:spLocks noGrp="1"/>
          </p:cNvSpPr>
          <p:nvPr>
            <p:ph type="ftr" sz="quarter" idx="11"/>
          </p:nvPr>
        </p:nvSpPr>
        <p:spPr/>
        <p:txBody>
          <a:bodyPr/>
          <a:lstStyle/>
          <a:p>
            <a:endParaRPr lang="sr-Latn-CS" altLang="en-US"/>
          </a:p>
        </p:txBody>
      </p:sp>
      <p:sp>
        <p:nvSpPr>
          <p:cNvPr id="6" name="Slide Number Placeholder 5"/>
          <p:cNvSpPr>
            <a:spLocks noGrp="1"/>
          </p:cNvSpPr>
          <p:nvPr>
            <p:ph type="sldNum" sz="quarter" idx="12"/>
          </p:nvPr>
        </p:nvSpPr>
        <p:spPr/>
        <p:txBody>
          <a:bodyPr/>
          <a:lstStyle/>
          <a:p>
            <a:fld id="{3AC3CD06-E3C5-4E31-96F7-C9E8B4EE254E}" type="slidenum">
              <a:rPr lang="sr-Latn-CS" altLang="en-US" smtClean="0"/>
              <a:pPr/>
              <a:t>‹#›</a:t>
            </a:fld>
            <a:endParaRPr lang="sr-Latn-CS" alt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030F8D53-87A8-4B11-BA08-66495FF93C4B}" type="datetime1">
              <a:rPr lang="sr-Latn-CS" altLang="en-US" smtClean="0"/>
              <a:pPr/>
              <a:t>30.5.2025.</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9AB71998-B8A8-4DF1-B546-250986E34D7B}" type="slidenum">
              <a:rPr lang="sr-Latn-CS" altLang="en-US" smtClean="0"/>
              <a:pPr/>
              <a:t>‹#›</a:t>
            </a:fld>
            <a:endParaRPr lang="sr-Latn-CS" alt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A5725E61-BE44-4023-8920-F8764EB666A2}" type="datetime1">
              <a:rPr lang="sr-Latn-CS" altLang="en-US" smtClean="0"/>
              <a:pPr/>
              <a:t>30.5.2025.</a:t>
            </a:fld>
            <a:endParaRPr lang="sr-Latn-CS" altLang="en-US"/>
          </a:p>
        </p:txBody>
      </p:sp>
      <p:sp>
        <p:nvSpPr>
          <p:cNvPr id="8" name="Footer Placeholder 7"/>
          <p:cNvSpPr>
            <a:spLocks noGrp="1"/>
          </p:cNvSpPr>
          <p:nvPr>
            <p:ph type="ftr" sz="quarter" idx="11"/>
          </p:nvPr>
        </p:nvSpPr>
        <p:spPr/>
        <p:txBody>
          <a:bodyPr/>
          <a:lstStyle/>
          <a:p>
            <a:endParaRPr lang="sr-Latn-CS" altLang="en-US"/>
          </a:p>
        </p:txBody>
      </p:sp>
      <p:sp>
        <p:nvSpPr>
          <p:cNvPr id="9" name="Slide Number Placeholder 8"/>
          <p:cNvSpPr>
            <a:spLocks noGrp="1"/>
          </p:cNvSpPr>
          <p:nvPr>
            <p:ph type="sldNum" sz="quarter" idx="12"/>
          </p:nvPr>
        </p:nvSpPr>
        <p:spPr/>
        <p:txBody>
          <a:bodyPr/>
          <a:lstStyle/>
          <a:p>
            <a:fld id="{4C31658B-58F3-425C-AEB7-A522CE41614A}" type="slidenum">
              <a:rPr lang="sr-Latn-CS" altLang="en-US" smtClean="0"/>
              <a:pPr/>
              <a:t>‹#›</a:t>
            </a:fld>
            <a:endParaRPr lang="sr-Latn-CS" alt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CB0532D-03F7-4C3A-809F-EA3EF0F57EB6}" type="datetime1">
              <a:rPr lang="sr-Latn-CS" altLang="en-US" smtClean="0"/>
              <a:pPr/>
              <a:t>30.5.2025.</a:t>
            </a:fld>
            <a:endParaRPr lang="sr-Latn-CS" altLang="en-US"/>
          </a:p>
        </p:txBody>
      </p:sp>
      <p:sp>
        <p:nvSpPr>
          <p:cNvPr id="4" name="Footer Placeholder 3"/>
          <p:cNvSpPr>
            <a:spLocks noGrp="1"/>
          </p:cNvSpPr>
          <p:nvPr>
            <p:ph type="ftr" sz="quarter" idx="11"/>
          </p:nvPr>
        </p:nvSpPr>
        <p:spPr/>
        <p:txBody>
          <a:bodyPr/>
          <a:lstStyle/>
          <a:p>
            <a:endParaRPr lang="sr-Latn-CS" altLang="en-US"/>
          </a:p>
        </p:txBody>
      </p:sp>
      <p:sp>
        <p:nvSpPr>
          <p:cNvPr id="5" name="Slide Number Placeholder 4"/>
          <p:cNvSpPr>
            <a:spLocks noGrp="1"/>
          </p:cNvSpPr>
          <p:nvPr>
            <p:ph type="sldNum" sz="quarter" idx="12"/>
          </p:nvPr>
        </p:nvSpPr>
        <p:spPr/>
        <p:txBody>
          <a:bodyPr/>
          <a:lstStyle/>
          <a:p>
            <a:fld id="{8FAE430B-A60D-4E33-94B4-440027777917}" type="slidenum">
              <a:rPr lang="sr-Latn-CS" altLang="en-US" smtClean="0"/>
              <a:pPr/>
              <a:t>‹#›</a:t>
            </a:fld>
            <a:endParaRPr lang="sr-Latn-CS"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743402-F1E2-410D-BEE6-CABF2AEAE7A5}" type="datetime1">
              <a:rPr lang="sr-Latn-CS" altLang="en-US" smtClean="0"/>
              <a:pPr/>
              <a:t>30.5.2025.</a:t>
            </a:fld>
            <a:endParaRPr lang="sr-Latn-CS" altLang="en-US"/>
          </a:p>
        </p:txBody>
      </p:sp>
      <p:sp>
        <p:nvSpPr>
          <p:cNvPr id="3" name="Footer Placeholder 2"/>
          <p:cNvSpPr>
            <a:spLocks noGrp="1"/>
          </p:cNvSpPr>
          <p:nvPr>
            <p:ph type="ftr" sz="quarter" idx="11"/>
          </p:nvPr>
        </p:nvSpPr>
        <p:spPr/>
        <p:txBody>
          <a:bodyPr/>
          <a:lstStyle/>
          <a:p>
            <a:endParaRPr lang="sr-Latn-CS" altLang="en-US"/>
          </a:p>
        </p:txBody>
      </p:sp>
      <p:sp>
        <p:nvSpPr>
          <p:cNvPr id="4" name="Slide Number Placeholder 3"/>
          <p:cNvSpPr>
            <a:spLocks noGrp="1"/>
          </p:cNvSpPr>
          <p:nvPr>
            <p:ph type="sldNum" sz="quarter" idx="12"/>
          </p:nvPr>
        </p:nvSpPr>
        <p:spPr/>
        <p:txBody>
          <a:bodyPr/>
          <a:lstStyle/>
          <a:p>
            <a:fld id="{C34F9DD6-A6C5-4A73-805C-8E1C73E2BFED}" type="slidenum">
              <a:rPr lang="sr-Latn-CS" altLang="en-US" smtClean="0"/>
              <a:pPr/>
              <a:t>‹#›</a:t>
            </a:fld>
            <a:endParaRPr lang="sr-Latn-CS"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C85B72-6C4A-44CC-8866-4A2CE95D73D0}" type="datetime1">
              <a:rPr lang="sr-Latn-CS" altLang="en-US" smtClean="0"/>
              <a:pPr/>
              <a:t>30.5.2025.</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0A3536D0-011F-4E37-951E-E026895542F8}" type="slidenum">
              <a:rPr lang="sr-Latn-CS" altLang="en-US" smtClean="0"/>
              <a:pPr/>
              <a:t>‹#›</a:t>
            </a:fld>
            <a:endParaRPr lang="sr-Latn-CS"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A6792C-F9F5-49FF-8B96-F0C8E57258FA}" type="datetime1">
              <a:rPr lang="sr-Latn-CS" altLang="en-US" smtClean="0"/>
              <a:pPr/>
              <a:t>30.5.2025.</a:t>
            </a:fld>
            <a:endParaRPr lang="sr-Latn-CS" altLang="en-US"/>
          </a:p>
        </p:txBody>
      </p:sp>
      <p:sp>
        <p:nvSpPr>
          <p:cNvPr id="6" name="Footer Placeholder 5"/>
          <p:cNvSpPr>
            <a:spLocks noGrp="1"/>
          </p:cNvSpPr>
          <p:nvPr>
            <p:ph type="ftr" sz="quarter" idx="11"/>
          </p:nvPr>
        </p:nvSpPr>
        <p:spPr/>
        <p:txBody>
          <a:bodyPr/>
          <a:lstStyle/>
          <a:p>
            <a:endParaRPr lang="sr-Latn-CS" altLang="en-US"/>
          </a:p>
        </p:txBody>
      </p:sp>
      <p:sp>
        <p:nvSpPr>
          <p:cNvPr id="7" name="Slide Number Placeholder 6"/>
          <p:cNvSpPr>
            <a:spLocks noGrp="1"/>
          </p:cNvSpPr>
          <p:nvPr>
            <p:ph type="sldNum" sz="quarter" idx="12"/>
          </p:nvPr>
        </p:nvSpPr>
        <p:spPr/>
        <p:txBody>
          <a:bodyPr/>
          <a:lstStyle/>
          <a:p>
            <a:fld id="{B7A8CEAB-E690-4BE2-8F86-777B172366BB}" type="slidenum">
              <a:rPr lang="sr-Latn-CS" altLang="en-US" smtClean="0"/>
              <a:pPr/>
              <a:t>‹#›</a:t>
            </a:fld>
            <a:endParaRPr lang="sr-Latn-CS"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73847373-B0DF-42F3-BFD2-53527A1DBFBA}" type="datetime1">
              <a:rPr lang="sr-Latn-CS" altLang="en-US" smtClean="0"/>
              <a:pPr/>
              <a:t>30.5.2025.</a:t>
            </a:fld>
            <a:endParaRPr lang="sr-Latn-CS" alt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sr-Latn-CS" alt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1DC096A3-BC62-4A0A-B737-BBBCFC7D9BB7}" type="slidenum">
              <a:rPr lang="sr-Latn-CS" altLang="en-US" smtClean="0"/>
              <a:pPr/>
              <a:t>‹#›</a:t>
            </a:fld>
            <a:endParaRPr lang="sr-Latn-CS" alt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4263" r:id="rId1"/>
    <p:sldLayoutId id="2147484264" r:id="rId2"/>
    <p:sldLayoutId id="2147484265" r:id="rId3"/>
    <p:sldLayoutId id="2147484266" r:id="rId4"/>
    <p:sldLayoutId id="2147484267" r:id="rId5"/>
    <p:sldLayoutId id="2147484268" r:id="rId6"/>
    <p:sldLayoutId id="2147484269" r:id="rId7"/>
    <p:sldLayoutId id="2147484270" r:id="rId8"/>
    <p:sldLayoutId id="2147484271" r:id="rId9"/>
    <p:sldLayoutId id="2147484272" r:id="rId10"/>
    <p:sldLayoutId id="2147484273"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34818" name="Group 2"/>
          <p:cNvGrpSpPr>
            <a:grpSpLocks/>
          </p:cNvGrpSpPr>
          <p:nvPr/>
        </p:nvGrpSpPr>
        <p:grpSpPr bwMode="auto">
          <a:xfrm>
            <a:off x="0" y="3902075"/>
            <a:ext cx="3400425" cy="2949575"/>
            <a:chOff x="0" y="2458"/>
            <a:chExt cx="2142" cy="1858"/>
          </a:xfrm>
        </p:grpSpPr>
        <p:sp>
          <p:nvSpPr>
            <p:cNvPr id="348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buClr>
                  <a:srgbClr val="0000FF"/>
                </a:buClr>
              </a:pPr>
              <a:endParaRPr lang="en-GB"/>
            </a:p>
          </p:txBody>
        </p:sp>
        <p:sp>
          <p:nvSpPr>
            <p:cNvPr id="348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sp>
          <p:nvSpPr>
            <p:cNvPr id="348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buClr>
                  <a:srgbClr val="0000FF"/>
                </a:buClr>
              </a:pPr>
              <a:endParaRPr lang="en-GB"/>
            </a:p>
          </p:txBody>
        </p:sp>
      </p:grpSp>
      <p:sp>
        <p:nvSpPr>
          <p:cNvPr id="3482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sr-Latn-CS" altLang="en-US" smtClean="0"/>
              <a:t>Click to edit Master title style</a:t>
            </a:r>
          </a:p>
        </p:txBody>
      </p:sp>
      <p:sp>
        <p:nvSpPr>
          <p:cNvPr id="3482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r-Latn-CS" altLang="en-US" smtClean="0"/>
              <a:t>Click to edit Master text styles</a:t>
            </a:r>
          </a:p>
          <a:p>
            <a:pPr lvl="1"/>
            <a:r>
              <a:rPr lang="sr-Latn-CS" altLang="en-US" smtClean="0"/>
              <a:t>Second level</a:t>
            </a:r>
          </a:p>
          <a:p>
            <a:pPr lvl="2"/>
            <a:r>
              <a:rPr lang="sr-Latn-CS" altLang="en-US" smtClean="0"/>
              <a:t>Third level</a:t>
            </a:r>
          </a:p>
          <a:p>
            <a:pPr lvl="3"/>
            <a:r>
              <a:rPr lang="sr-Latn-CS" altLang="en-US" smtClean="0"/>
              <a:t>Fourth level</a:t>
            </a:r>
          </a:p>
          <a:p>
            <a:pPr lvl="4"/>
            <a:r>
              <a:rPr lang="sr-Latn-CS" altLang="en-US" smtClean="0"/>
              <a:t>Fifth level</a:t>
            </a:r>
          </a:p>
        </p:txBody>
      </p:sp>
      <p:sp>
        <p:nvSpPr>
          <p:cNvPr id="3482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spcBef>
                <a:spcPct val="0"/>
              </a:spcBef>
              <a:buClrTx/>
              <a:buSzTx/>
              <a:buFontTx/>
              <a:buNone/>
              <a:defRPr sz="1000" b="0">
                <a:solidFill>
                  <a:schemeClr val="tx1"/>
                </a:solidFill>
                <a:effectLst>
                  <a:outerShdw blurRad="38100" dist="38100" dir="2700000" algn="tl">
                    <a:srgbClr val="C0C0C0"/>
                  </a:outerShdw>
                </a:effectLst>
              </a:defRPr>
            </a:lvl1pPr>
          </a:lstStyle>
          <a:p>
            <a:fld id="{73847373-B0DF-42F3-BFD2-53527A1DBFBA}" type="datetime1">
              <a:rPr lang="sr-Latn-CS" altLang="en-US">
                <a:solidFill>
                  <a:srgbClr val="000000"/>
                </a:solidFill>
              </a:rPr>
              <a:pPr/>
              <a:t>30.5.2025.</a:t>
            </a:fld>
            <a:endParaRPr lang="sr-Latn-CS" altLang="en-US">
              <a:solidFill>
                <a:srgbClr val="000000"/>
              </a:solidFill>
            </a:endParaRPr>
          </a:p>
        </p:txBody>
      </p:sp>
      <p:sp>
        <p:nvSpPr>
          <p:cNvPr id="3482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b="0">
                <a:solidFill>
                  <a:schemeClr val="tx1"/>
                </a:solidFill>
                <a:effectLst>
                  <a:outerShdw blurRad="38100" dist="38100" dir="2700000" algn="tl">
                    <a:srgbClr val="C0C0C0"/>
                  </a:outerShdw>
                </a:effectLst>
              </a:defRPr>
            </a:lvl1pPr>
          </a:lstStyle>
          <a:p>
            <a:endParaRPr lang="sr-Latn-CS" altLang="en-US">
              <a:solidFill>
                <a:srgbClr val="000000"/>
              </a:solidFill>
            </a:endParaRPr>
          </a:p>
        </p:txBody>
      </p:sp>
      <p:sp>
        <p:nvSpPr>
          <p:cNvPr id="3483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b="0">
                <a:solidFill>
                  <a:schemeClr val="tx1"/>
                </a:solidFill>
                <a:effectLst>
                  <a:outerShdw blurRad="38100" dist="38100" dir="2700000" algn="tl">
                    <a:srgbClr val="C0C0C0"/>
                  </a:outerShdw>
                </a:effectLst>
              </a:defRPr>
            </a:lvl1pPr>
          </a:lstStyle>
          <a:p>
            <a:fld id="{1DC096A3-BC62-4A0A-B737-BBBCFC7D9BB7}" type="slidenum">
              <a:rPr lang="sr-Latn-CS" altLang="en-US">
                <a:solidFill>
                  <a:srgbClr val="000000"/>
                </a:solidFill>
              </a:rPr>
              <a:pPr/>
              <a:t>‹#›</a:t>
            </a:fld>
            <a:endParaRPr lang="sr-Latn-CS" altLang="en-US">
              <a:solidFill>
                <a:srgbClr val="000000"/>
              </a:solidFill>
            </a:endParaRPr>
          </a:p>
        </p:txBody>
      </p:sp>
    </p:spTree>
    <p:extLst>
      <p:ext uri="{BB962C8B-B14F-4D97-AF65-F5344CB8AC3E}">
        <p14:creationId xmlns:p14="http://schemas.microsoft.com/office/powerpoint/2010/main" val="3239775808"/>
      </p:ext>
    </p:extLst>
  </p:cSld>
  <p:clrMap bg1="lt1" tx1="dk1" bg2="lt2" tx2="dk2" accent1="accent1" accent2="accent2" accent3="accent3" accent4="accent4" accent5="accent5" accent6="accent6" hlink="hlink" folHlink="folHlink"/>
  <p:sldLayoutIdLst>
    <p:sldLayoutId id="2147484275" r:id="rId1"/>
    <p:sldLayoutId id="2147484276" r:id="rId2"/>
    <p:sldLayoutId id="2147484277" r:id="rId3"/>
    <p:sldLayoutId id="2147484278" r:id="rId4"/>
    <p:sldLayoutId id="2147484279" r:id="rId5"/>
    <p:sldLayoutId id="2147484280" r:id="rId6"/>
    <p:sldLayoutId id="2147484281" r:id="rId7"/>
    <p:sldLayoutId id="2147484282" r:id="rId8"/>
    <p:sldLayoutId id="2147484283" r:id="rId9"/>
    <p:sldLayoutId id="2147484284" r:id="rId10"/>
    <p:sldLayoutId id="2147484285" r:id="rId11"/>
    <p:sldLayoutId id="2147484286" r:id="rId12"/>
  </p:sldLayoutIdLst>
  <p:timing>
    <p:tnLst>
      <p:par>
        <p:cTn id="1" dur="indefinite" restart="never" nodeType="tmRoot"/>
      </p:par>
    </p:tnLst>
  </p:timing>
  <p:hf hdr="0" ftr="0" dt="0"/>
  <p:txStyles>
    <p:titleStyle>
      <a:lvl1pPr algn="ctr" rtl="0" fontAlgn="base">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C0C0C0"/>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C0C0C0"/>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C0C0C0"/>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C0C0C0"/>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C0C0C0"/>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C0C0C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sz="quarter"/>
          </p:nvPr>
        </p:nvSpPr>
        <p:spPr/>
        <p:txBody>
          <a:bodyPr/>
          <a:lstStyle/>
          <a:p>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Stručno-naučna konferencija TOPS 2025</a:t>
            </a:r>
            <a:r>
              <a:rPr lang="sr-Cyrl-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r>
            <a:b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b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Hotel Palisad, Zlatibor</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02</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 jun </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202</a:t>
            </a:r>
            <a:r>
              <a:rPr lang="sr-Latn-RS"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5</a:t>
            </a:r>
            <a:r>
              <a:rPr lang="ru-RU" sz="2800" b="1" dirty="0" smtClean="0">
                <a:solidFill>
                  <a:srgbClr val="000066"/>
                </a:solidFill>
                <a:effectLst>
                  <a:outerShdw blurRad="38100" dist="38100" dir="2700000" algn="tl">
                    <a:srgbClr val="000000">
                      <a:alpha val="43137"/>
                    </a:srgbClr>
                  </a:outerShdw>
                </a:effectLst>
                <a:latin typeface="Arial Narrow" panose="020B0606020202030204" pitchFamily="34" charset="0"/>
              </a:rPr>
              <a:t>.</a:t>
            </a:r>
            <a:r>
              <a:rPr lang="ru-RU" dirty="0">
                <a:latin typeface="Arial Narrow" panose="020B0606020202030204" pitchFamily="34" charset="0"/>
              </a:rPr>
              <a:t/>
            </a:r>
            <a:br>
              <a:rPr lang="ru-RU" dirty="0">
                <a:latin typeface="Arial Narrow" panose="020B0606020202030204" pitchFamily="34" charset="0"/>
              </a:rPr>
            </a:br>
            <a:endParaRPr lang="en-GB" dirty="0">
              <a:latin typeface="Arial Narrow" panose="020B0606020202030204" pitchFamily="34" charset="0"/>
            </a:endParaRPr>
          </a:p>
        </p:txBody>
      </p:sp>
      <p:sp>
        <p:nvSpPr>
          <p:cNvPr id="8" name="Rectangle 3"/>
          <p:cNvSpPr>
            <a:spLocks noChangeArrowheads="1"/>
          </p:cNvSpPr>
          <p:nvPr/>
        </p:nvSpPr>
        <p:spPr bwMode="auto">
          <a:xfrm>
            <a:off x="0" y="239212"/>
            <a:ext cx="1082348"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algn="l">
              <a:spcBef>
                <a:spcPct val="0"/>
              </a:spcBef>
              <a:buClrTx/>
              <a:buSzTx/>
              <a:buFontTx/>
              <a:buNone/>
            </a:pPr>
            <a:r>
              <a:rPr lang="sr-Cyrl-RS" altLang="en-US" sz="2000" b="0" dirty="0" smtClean="0">
                <a:solidFill>
                  <a:srgbClr val="4F81BD"/>
                </a:solidFill>
                <a:latin typeface="Cambria" pitchFamily="18" charset="0"/>
                <a:ea typeface="Times New Roman" pitchFamily="18" charset="0"/>
                <a:cs typeface="Times New Roman" pitchFamily="18" charset="0"/>
              </a:rPr>
              <a:t>   </a:t>
            </a:r>
            <a:r>
              <a:rPr lang="sr-Latn-RS" altLang="en-US" sz="2000" b="0" dirty="0" smtClean="0">
                <a:solidFill>
                  <a:srgbClr val="4F81BD"/>
                </a:solidFill>
                <a:latin typeface="Cambria" pitchFamily="18" charset="0"/>
                <a:ea typeface="Times New Roman" pitchFamily="18" charset="0"/>
                <a:cs typeface="Times New Roman" pitchFamily="18" charset="0"/>
              </a:rPr>
              <a:t>             </a:t>
            </a:r>
          </a:p>
        </p:txBody>
      </p:sp>
      <p:sp>
        <p:nvSpPr>
          <p:cNvPr id="12" name="Rectangle 4"/>
          <p:cNvSpPr txBox="1">
            <a:spLocks noChangeArrowheads="1"/>
          </p:cNvSpPr>
          <p:nvPr/>
        </p:nvSpPr>
        <p:spPr>
          <a:xfrm>
            <a:off x="708804" y="3009000"/>
            <a:ext cx="7772400" cy="1621904"/>
          </a:xfrm>
          <a:prstGeom prst="rect">
            <a:avLst/>
          </a:prstGeom>
          <a:noFill/>
        </p:spPr>
        <p:txBody>
          <a:bodyPr vert="horz" lIns="0" tIns="45720" rIns="0" bIns="45720" rtlCol="0" anchor="b">
            <a:normAutofit fontScale="92500"/>
          </a:bodyPr>
          <a:lstStyle>
            <a:lvl1pPr algn="ctr" defTabSz="914400" rtl="0" eaLnBrk="1" latinLnBrk="0" hangingPunct="1">
              <a:lnSpc>
                <a:spcPct val="100000"/>
              </a:lnSpc>
              <a:spcBef>
                <a:spcPct val="0"/>
              </a:spcBef>
              <a:buNone/>
              <a:defRPr sz="8000" kern="1200">
                <a:solidFill>
                  <a:schemeClr val="tx2"/>
                </a:solidFill>
                <a:effectLst>
                  <a:outerShdw blurRad="63500" dist="38100" dir="5400000" algn="t" rotWithShape="0">
                    <a:prstClr val="black">
                      <a:alpha val="25000"/>
                    </a:prstClr>
                  </a:outerShdw>
                </a:effectLst>
                <a:latin typeface="+mn-lt"/>
                <a:ea typeface="+mj-ea"/>
                <a:cs typeface="+mj-cs"/>
              </a:defRPr>
            </a:lvl1pPr>
          </a:lstStyle>
          <a:p>
            <a:pPr fontAlgn="auto">
              <a:spcAft>
                <a:spcPts val="0"/>
              </a:spcAft>
              <a:buClrTx/>
              <a:buSzTx/>
              <a:buFontTx/>
            </a:pPr>
            <a:r>
              <a:rPr lang="en-US" altLang="en-US" sz="2800" dirty="0" err="1">
                <a:solidFill>
                  <a:srgbClr val="002060"/>
                </a:solidFill>
                <a:effectLst/>
                <a:latin typeface="Arial Narrow" panose="020B0606020202030204" pitchFamily="34" charset="0"/>
                <a:cs typeface="Arial" panose="020B0604020202020204" pitchFamily="34" charset="0"/>
              </a:rPr>
              <a:t>projekat</a:t>
            </a:r>
            <a:r>
              <a:rPr lang="en-US" altLang="en-US" sz="2800" dirty="0">
                <a:solidFill>
                  <a:srgbClr val="002060"/>
                </a:solidFill>
                <a:effectLst/>
                <a:latin typeface="Arial Narrow" panose="020B0606020202030204" pitchFamily="34" charset="0"/>
                <a:cs typeface="Arial" panose="020B0604020202020204" pitchFamily="34" charset="0"/>
              </a:rPr>
              <a:t>: </a:t>
            </a:r>
          </a:p>
          <a:p>
            <a:pPr fontAlgn="auto">
              <a:spcAft>
                <a:spcPts val="0"/>
              </a:spcAft>
              <a:buClrTx/>
              <a:buSzTx/>
              <a:buFontTx/>
            </a:pPr>
            <a:r>
              <a:rPr lang="en-US" altLang="en-US" sz="2800" dirty="0">
                <a:solidFill>
                  <a:srgbClr val="00B050"/>
                </a:solidFill>
                <a:effectLst/>
                <a:latin typeface="Arial Narrow" panose="020B0606020202030204" pitchFamily="34" charset="0"/>
                <a:cs typeface="Arial" panose="020B0604020202020204" pitchFamily="34" charset="0"/>
              </a:rPr>
              <a:t>GREEN AND INNOVATIVE DISTRICT HEATING FACILITIES ZELENI I INOVATIVNI OBJEKTI </a:t>
            </a:r>
            <a:r>
              <a:rPr lang="en-US" altLang="en-US" sz="2800" dirty="0" err="1">
                <a:solidFill>
                  <a:srgbClr val="00B050"/>
                </a:solidFill>
                <a:effectLst/>
                <a:latin typeface="Arial Narrow" panose="020B0606020202030204" pitchFamily="34" charset="0"/>
                <a:cs typeface="Arial" panose="020B0604020202020204" pitchFamily="34" charset="0"/>
              </a:rPr>
              <a:t>DALjINSKOG</a:t>
            </a:r>
            <a:r>
              <a:rPr lang="en-US" altLang="en-US" sz="2800" dirty="0">
                <a:solidFill>
                  <a:srgbClr val="00B050"/>
                </a:solidFill>
                <a:effectLst/>
                <a:latin typeface="Arial Narrow" panose="020B0606020202030204" pitchFamily="34" charset="0"/>
                <a:cs typeface="Arial" panose="020B0604020202020204" pitchFamily="34" charset="0"/>
              </a:rPr>
              <a:t> </a:t>
            </a:r>
            <a:r>
              <a:rPr lang="en-US" altLang="en-US" sz="2800" dirty="0" err="1" smtClean="0">
                <a:solidFill>
                  <a:srgbClr val="00B050"/>
                </a:solidFill>
                <a:effectLst/>
                <a:latin typeface="Arial Narrow" panose="020B0606020202030204" pitchFamily="34" charset="0"/>
                <a:cs typeface="Arial" panose="020B0604020202020204" pitchFamily="34" charset="0"/>
              </a:rPr>
              <a:t>GREJANjA</a:t>
            </a:r>
            <a:endParaRPr lang="sr-Latn-CS" altLang="en-US" sz="2700" b="1" dirty="0">
              <a:solidFill>
                <a:srgbClr val="00B050"/>
              </a:solidFill>
              <a:effectLst/>
              <a:latin typeface="Arial Narrow" panose="020B0606020202030204" pitchFamily="34" charset="0"/>
              <a:cs typeface="Arial" panose="020B0604020202020204" pitchFamily="34" charset="0"/>
            </a:endParaRPr>
          </a:p>
        </p:txBody>
      </p:sp>
      <p:sp>
        <p:nvSpPr>
          <p:cNvPr id="13" name="Rectangle 8"/>
          <p:cNvSpPr>
            <a:spLocks noChangeArrowheads="1"/>
          </p:cNvSpPr>
          <p:nvPr/>
        </p:nvSpPr>
        <p:spPr bwMode="auto">
          <a:xfrm>
            <a:off x="0" y="5661248"/>
            <a:ext cx="9144000" cy="1052512"/>
          </a:xfrm>
          <a:prstGeom prst="rect">
            <a:avLst/>
          </a:prstGeom>
          <a:noFill/>
          <a:ln w="127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200">
                <a:solidFill>
                  <a:schemeClr val="tx1"/>
                </a:solidFill>
                <a:effectLst>
                  <a:outerShdw blurRad="38100" dist="38100" dir="2700000" algn="tl">
                    <a:srgbClr val="C0C0C0"/>
                  </a:outerShdw>
                </a:effectLst>
                <a:latin typeface="Arial" charset="0"/>
              </a:defRPr>
            </a:lvl1pPr>
            <a:lvl2pPr>
              <a:buClr>
                <a:schemeClr val="tx2"/>
              </a:buClr>
              <a:defRPr sz="2800">
                <a:solidFill>
                  <a:schemeClr val="tx1"/>
                </a:solidFill>
                <a:effectLst>
                  <a:outerShdw blurRad="38100" dist="38100" dir="2700000" algn="tl">
                    <a:srgbClr val="C0C0C0"/>
                  </a:outerShdw>
                </a:effectLst>
                <a:latin typeface="Arial" charset="0"/>
              </a:defRPr>
            </a:lvl2pPr>
            <a:lvl3pPr>
              <a:buClr>
                <a:schemeClr val="accent2"/>
              </a:buClr>
              <a:defRPr sz="2400">
                <a:solidFill>
                  <a:schemeClr val="tx1"/>
                </a:solidFill>
                <a:effectLst>
                  <a:outerShdw blurRad="38100" dist="38100" dir="2700000" algn="tl">
                    <a:srgbClr val="C0C0C0"/>
                  </a:outerShdw>
                </a:effectLst>
                <a:latin typeface="Arial" charset="0"/>
              </a:defRPr>
            </a:lvl3pPr>
            <a:lvl4pPr>
              <a:buClr>
                <a:schemeClr val="folHlink"/>
              </a:buClr>
              <a:defRPr sz="2000">
                <a:solidFill>
                  <a:schemeClr val="tx1"/>
                </a:solidFill>
                <a:effectLst>
                  <a:outerShdw blurRad="38100" dist="38100" dir="2700000" algn="tl">
                    <a:srgbClr val="C0C0C0"/>
                  </a:outerShdw>
                </a:effectLst>
                <a:latin typeface="Arial" charset="0"/>
              </a:defRPr>
            </a:lvl4pPr>
            <a:lvl5pPr>
              <a:buClr>
                <a:schemeClr val="tx1"/>
              </a:buClr>
              <a:defRPr sz="2000">
                <a:solidFill>
                  <a:schemeClr val="tx1"/>
                </a:solidFill>
                <a:effectLst>
                  <a:outerShdw blurRad="38100" dist="38100" dir="2700000" algn="tl">
                    <a:srgbClr val="C0C0C0"/>
                  </a:outerShdw>
                </a:effectLst>
                <a:latin typeface="Arial" charset="0"/>
              </a:defRPr>
            </a:lvl5pPr>
            <a:lvl6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6pPr>
            <a:lvl7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7pPr>
            <a:lvl8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8pPr>
            <a:lvl9pPr algn="ctr" fontAlgn="base">
              <a:spcBef>
                <a:spcPct val="20000"/>
              </a:spcBef>
              <a:spcAft>
                <a:spcPct val="0"/>
              </a:spcAft>
              <a:buClr>
                <a:schemeClr val="tx1"/>
              </a:buClr>
              <a:buSzPct val="75000"/>
              <a:buFont typeface="Wingdings" pitchFamily="2" charset="2"/>
              <a:defRPr sz="2000">
                <a:solidFill>
                  <a:schemeClr val="tx1"/>
                </a:solidFill>
                <a:effectLst>
                  <a:outerShdw blurRad="38100" dist="38100" dir="2700000" algn="tl">
                    <a:srgbClr val="C0C0C0"/>
                  </a:outerShdw>
                </a:effectLst>
                <a:latin typeface="Arial" charset="0"/>
              </a:defRPr>
            </a:lvl9pPr>
          </a:lstStyle>
          <a:p>
            <a:pPr marL="0" marR="0" lvl="0" indent="0" defTabSz="914400" eaLnBrk="1" fontAlgn="auto" latinLnBrk="0" hangingPunct="1">
              <a:lnSpc>
                <a:spcPct val="100000"/>
              </a:lnSpc>
              <a:spcBef>
                <a:spcPts val="0"/>
              </a:spcBef>
              <a:spcAft>
                <a:spcPts val="0"/>
              </a:spcAft>
              <a:buClr>
                <a:srgbClr val="3399FF"/>
              </a:buClr>
              <a:buSzTx/>
              <a:buFontTx/>
              <a:buNone/>
              <a:tabLst/>
              <a:defRPr/>
            </a:pPr>
            <a:r>
              <a:rPr kumimoji="0" lang="en-US" altLang="en-US" sz="1400" b="0" i="0" u="none" strike="noStrike" kern="0" cap="none" spc="0" normalizeH="0" baseline="0" noProof="0" dirty="0">
                <a:ln>
                  <a:noFill/>
                </a:ln>
                <a:solidFill>
                  <a:srgbClr val="FF0000"/>
                </a:solidFill>
                <a:effectLst/>
                <a:uLnTx/>
                <a:uFillTx/>
                <a:latin typeface="Arial" charset="0"/>
              </a:rPr>
              <a:t/>
            </a:r>
            <a:br>
              <a:rPr kumimoji="0" lang="en-US" altLang="en-US" sz="1400" b="0" i="0" u="none" strike="noStrike" kern="0" cap="none" spc="0" normalizeH="0" baseline="0" noProof="0" dirty="0">
                <a:ln>
                  <a:noFill/>
                </a:ln>
                <a:solidFill>
                  <a:srgbClr val="FF0000"/>
                </a:solidFill>
                <a:effectLst/>
                <a:uLnTx/>
                <a:uFillTx/>
                <a:latin typeface="Arial" charset="0"/>
              </a:rPr>
            </a:br>
            <a:r>
              <a:rPr lang="en-US" altLang="en-US" sz="1800" b="0" kern="0" dirty="0">
                <a:solidFill>
                  <a:schemeClr val="bg1">
                    <a:lumMod val="50000"/>
                  </a:schemeClr>
                </a:solidFill>
                <a:effectLst/>
                <a:latin typeface="Arial Narrow" panose="020B0606020202030204" pitchFamily="34" charset="0"/>
              </a:rPr>
              <a:t>JKP „</a:t>
            </a:r>
            <a:r>
              <a:rPr lang="en-US" altLang="en-US" sz="1800" b="0" kern="0" dirty="0" err="1">
                <a:solidFill>
                  <a:schemeClr val="bg1">
                    <a:lumMod val="50000"/>
                  </a:schemeClr>
                </a:solidFill>
                <a:effectLst/>
                <a:latin typeface="Arial Narrow" panose="020B0606020202030204" pitchFamily="34" charset="0"/>
              </a:rPr>
              <a:t>Gradska</a:t>
            </a:r>
            <a:r>
              <a:rPr lang="en-US" altLang="en-US" sz="1800" b="0" kern="0" dirty="0">
                <a:solidFill>
                  <a:schemeClr val="bg1">
                    <a:lumMod val="50000"/>
                  </a:schemeClr>
                </a:solidFill>
                <a:effectLst/>
                <a:latin typeface="Arial Narrow" panose="020B0606020202030204" pitchFamily="34" charset="0"/>
              </a:rPr>
              <a:t> </a:t>
            </a:r>
            <a:r>
              <a:rPr lang="en-US" altLang="en-US" sz="1800" b="0" kern="0" dirty="0" err="1">
                <a:solidFill>
                  <a:schemeClr val="bg1">
                    <a:lumMod val="50000"/>
                  </a:schemeClr>
                </a:solidFill>
                <a:effectLst/>
                <a:latin typeface="Arial Narrow" panose="020B0606020202030204" pitchFamily="34" charset="0"/>
              </a:rPr>
              <a:t>toplana</a:t>
            </a:r>
            <a:r>
              <a:rPr lang="en-US" altLang="en-US" sz="1800" b="0" kern="0" dirty="0">
                <a:solidFill>
                  <a:schemeClr val="bg1">
                    <a:lumMod val="50000"/>
                  </a:schemeClr>
                </a:solidFill>
                <a:effectLst/>
                <a:latin typeface="Arial Narrow" panose="020B0606020202030204" pitchFamily="34" charset="0"/>
              </a:rPr>
              <a:t>“ Niš</a:t>
            </a:r>
            <a:endParaRPr kumimoji="0" lang="sr-Latn-RS" altLang="en-US" sz="1800" b="0" i="0" u="none" strike="noStrike" kern="0" cap="none" spc="0" normalizeH="0" baseline="0" noProof="0" dirty="0" smtClean="0">
              <a:ln>
                <a:noFill/>
              </a:ln>
              <a:solidFill>
                <a:schemeClr val="bg1">
                  <a:lumMod val="50000"/>
                </a:schemeClr>
              </a:solidFill>
              <a:effectLst/>
              <a:uLnTx/>
              <a:uFillTx/>
              <a:latin typeface="Arial Narrow" panose="020B0606020202030204" pitchFamily="34" charset="0"/>
              <a:cs typeface="Arial" panose="020B0604020202020204" pitchFamily="34" charset="0"/>
            </a:endParaRPr>
          </a:p>
          <a:p>
            <a:pPr marL="0" marR="0" lvl="0" indent="0" defTabSz="914400" eaLnBrk="1" fontAlgn="auto" latinLnBrk="0" hangingPunct="1">
              <a:lnSpc>
                <a:spcPct val="100000"/>
              </a:lnSpc>
              <a:spcBef>
                <a:spcPts val="0"/>
              </a:spcBef>
              <a:spcAft>
                <a:spcPts val="0"/>
              </a:spcAft>
              <a:buClr>
                <a:srgbClr val="3399FF"/>
              </a:buClr>
              <a:buSzTx/>
              <a:buFontTx/>
              <a:buNone/>
              <a:tabLst/>
              <a:defRPr/>
            </a:pPr>
            <a:endParaRPr kumimoji="0" lang="en-US" altLang="en-US" sz="1800" b="0" i="0" u="none" strike="noStrike" kern="0" cap="none" spc="0" normalizeH="0" baseline="0" noProof="0" dirty="0">
              <a:ln>
                <a:noFill/>
              </a:ln>
              <a:solidFill>
                <a:srgbClr val="002060"/>
              </a:solidFill>
              <a:effectLst/>
              <a:uLnTx/>
              <a:uFillTx/>
              <a:latin typeface="Arial" charset="0"/>
            </a:endParaRPr>
          </a:p>
        </p:txBody>
      </p:sp>
      <p:pic>
        <p:nvPicPr>
          <p:cNvPr id="20" name="Picture 19"/>
          <p:cNvPicPr/>
          <p:nvPr/>
        </p:nvPicPr>
        <p:blipFill>
          <a:blip r:embed="rId3">
            <a:extLst>
              <a:ext uri="{28A0092B-C50C-407E-A947-70E740481C1C}">
                <a14:useLocalDpi xmlns:a14="http://schemas.microsoft.com/office/drawing/2010/main" val="0"/>
              </a:ext>
            </a:extLst>
          </a:blip>
          <a:srcRect/>
          <a:stretch>
            <a:fillRect/>
          </a:stretch>
        </p:blipFill>
        <p:spPr bwMode="auto">
          <a:xfrm>
            <a:off x="853748" y="609600"/>
            <a:ext cx="457200" cy="457200"/>
          </a:xfrm>
          <a:prstGeom prst="rect">
            <a:avLst/>
          </a:prstGeom>
          <a:noFill/>
        </p:spPr>
      </p:pic>
      <p:pic>
        <p:nvPicPr>
          <p:cNvPr id="21" name="Picture 20" descr="C:\Users\Toplane Srbije 2\OneDrive\Desktop\Zlatibor 2022\EBRD blue 15mm (E)_Crop.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67000" y="508551"/>
            <a:ext cx="1546860" cy="812165"/>
          </a:xfrm>
          <a:prstGeom prst="rect">
            <a:avLst/>
          </a:prstGeom>
          <a:noFill/>
          <a:ln>
            <a:noFill/>
          </a:ln>
        </p:spPr>
      </p:pic>
      <p:pic>
        <p:nvPicPr>
          <p:cNvPr id="22" name="Picture 21" descr="E:\Zlatibor 2022, LOGO\SECO\BL_En_WBF_SECO_CMYK_pos_hoch.jp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53000" y="430485"/>
            <a:ext cx="1676400" cy="954253"/>
          </a:xfrm>
          <a:prstGeom prst="rect">
            <a:avLst/>
          </a:prstGeom>
          <a:noFill/>
          <a:ln>
            <a:noFill/>
          </a:ln>
        </p:spPr>
      </p:pic>
      <p:pic>
        <p:nvPicPr>
          <p:cNvPr id="25" name="Picture 24"/>
          <p:cNvPicPr/>
          <p:nvPr/>
        </p:nvPicPr>
        <p:blipFill>
          <a:blip r:embed="rId6">
            <a:extLst>
              <a:ext uri="{28A0092B-C50C-407E-A947-70E740481C1C}">
                <a14:useLocalDpi xmlns:a14="http://schemas.microsoft.com/office/drawing/2010/main" val="0"/>
              </a:ext>
            </a:extLst>
          </a:blip>
          <a:srcRect/>
          <a:stretch>
            <a:fillRect/>
          </a:stretch>
        </p:blipFill>
        <p:spPr bwMode="auto">
          <a:xfrm>
            <a:off x="7315200" y="548321"/>
            <a:ext cx="457200" cy="422351"/>
          </a:xfrm>
          <a:prstGeom prst="rect">
            <a:avLst/>
          </a:prstGeom>
          <a:noFill/>
        </p:spPr>
      </p:pic>
      <p:sp>
        <p:nvSpPr>
          <p:cNvPr id="16" name="TextBox 15"/>
          <p:cNvSpPr txBox="1"/>
          <p:nvPr/>
        </p:nvSpPr>
        <p:spPr>
          <a:xfrm>
            <a:off x="6705600" y="1066800"/>
            <a:ext cx="1981200" cy="253916"/>
          </a:xfrm>
          <a:prstGeom prst="rect">
            <a:avLst/>
          </a:prstGeom>
          <a:noFill/>
        </p:spPr>
        <p:txBody>
          <a:bodyPr wrap="square" rtlCol="0">
            <a:spAutoFit/>
          </a:bodyPr>
          <a:lstStyle/>
          <a:p>
            <a:r>
              <a:rPr lang="sr-Latn-RS" sz="1050" dirty="0" smtClean="0"/>
              <a:t>Društvo termičara Srbije</a:t>
            </a:r>
            <a:endParaRPr lang="en-GB" sz="1050" dirty="0"/>
          </a:p>
        </p:txBody>
      </p:sp>
      <p:sp>
        <p:nvSpPr>
          <p:cNvPr id="17" name="TextBox 16"/>
          <p:cNvSpPr txBox="1"/>
          <p:nvPr/>
        </p:nvSpPr>
        <p:spPr>
          <a:xfrm>
            <a:off x="0" y="1066800"/>
            <a:ext cx="2209800" cy="415498"/>
          </a:xfrm>
          <a:prstGeom prst="rect">
            <a:avLst/>
          </a:prstGeom>
          <a:noFill/>
        </p:spPr>
        <p:txBody>
          <a:bodyPr wrap="square" rtlCol="0">
            <a:spAutoFit/>
          </a:bodyPr>
          <a:lstStyle/>
          <a:p>
            <a:r>
              <a:rPr lang="sr-Cyrl-RS" sz="1050" dirty="0" smtClean="0"/>
              <a:t>Пословно удружење „Топлане Србије“</a:t>
            </a:r>
            <a:endParaRPr lang="en-GB" sz="1050" dirty="0"/>
          </a:p>
        </p:txBody>
      </p:sp>
      <p:pic>
        <p:nvPicPr>
          <p:cNvPr id="14" name="Slika 13"/>
          <p:cNvPicPr>
            <a:picLocks noChangeAspect="1"/>
          </p:cNvPicPr>
          <p:nvPr/>
        </p:nvPicPr>
        <p:blipFill>
          <a:blip r:embed="rId7"/>
          <a:stretch>
            <a:fillRect/>
          </a:stretch>
        </p:blipFill>
        <p:spPr>
          <a:xfrm>
            <a:off x="5943600" y="5730701"/>
            <a:ext cx="532167" cy="535738"/>
          </a:xfrm>
          <a:prstGeom prst="rect">
            <a:avLst/>
          </a:prstGeom>
        </p:spPr>
      </p:pic>
    </p:spTree>
    <p:extLst>
      <p:ext uri="{BB962C8B-B14F-4D97-AF65-F5344CB8AC3E}">
        <p14:creationId xmlns:p14="http://schemas.microsoft.com/office/powerpoint/2010/main" val="34895943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346495" y="971270"/>
            <a:ext cx="4750279"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 - </a:t>
            </a:r>
            <a:endParaRPr lang="sr-Latn-RS" sz="1600" dirty="0">
              <a:solidFill>
                <a:srgbClr val="FF000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7" name="Pravougaonik 16"/>
          <p:cNvSpPr/>
          <p:nvPr/>
        </p:nvSpPr>
        <p:spPr>
          <a:xfrm>
            <a:off x="4752797" y="948059"/>
            <a:ext cx="3224841" cy="369332"/>
          </a:xfrm>
          <a:prstGeom prst="rect">
            <a:avLst/>
          </a:prstGeom>
        </p:spPr>
        <p:txBody>
          <a:bodyPr wrap="square">
            <a:spAutoFit/>
          </a:bodyPr>
          <a:lstStyle/>
          <a:p>
            <a:r>
              <a:rPr lang="sr-Latn-RS" dirty="0" smtClean="0"/>
              <a:t>MAJAKOVSKI</a:t>
            </a:r>
            <a:endParaRPr lang="en-US" dirty="0"/>
          </a:p>
        </p:txBody>
      </p:sp>
      <p:sp>
        <p:nvSpPr>
          <p:cNvPr id="19" name="Pravougaonik 18"/>
          <p:cNvSpPr/>
          <p:nvPr/>
        </p:nvSpPr>
        <p:spPr>
          <a:xfrm>
            <a:off x="296892" y="1319059"/>
            <a:ext cx="8321616" cy="5176802"/>
          </a:xfrm>
          <a:prstGeom prst="rect">
            <a:avLst/>
          </a:prstGeom>
        </p:spPr>
        <p:txBody>
          <a:bodyPr wrap="square">
            <a:spAutoFit/>
          </a:bodyPr>
          <a:lstStyle/>
          <a:p>
            <a:pPr algn="just"/>
            <a:r>
              <a:rPr lang="sr-Latn-RS" sz="1400" b="0" i="1" dirty="0" smtClean="0">
                <a:solidFill>
                  <a:schemeClr val="tx2">
                    <a:lumMod val="75000"/>
                  </a:schemeClr>
                </a:solidFill>
              </a:rPr>
              <a:t>Obrazloženje </a:t>
            </a:r>
            <a:r>
              <a:rPr lang="sr-Latn-RS" sz="1400" b="0" i="1" dirty="0">
                <a:solidFill>
                  <a:schemeClr val="tx2">
                    <a:lumMod val="75000"/>
                  </a:schemeClr>
                </a:solidFill>
              </a:rPr>
              <a:t>Uprave</a:t>
            </a:r>
            <a:r>
              <a:rPr lang="sr-Latn-RS" sz="1400" b="0" dirty="0">
                <a:solidFill>
                  <a:schemeClr val="tx2">
                    <a:lumMod val="75000"/>
                  </a:schemeClr>
                </a:solidFill>
              </a:rPr>
              <a:t>: </a:t>
            </a:r>
            <a:endParaRPr lang="sr-Latn-RS" sz="1400" b="0" dirty="0" smtClean="0">
              <a:solidFill>
                <a:schemeClr val="tx2">
                  <a:lumMod val="75000"/>
                </a:schemeClr>
              </a:solidFill>
            </a:endParaRPr>
          </a:p>
          <a:p>
            <a:pPr algn="just"/>
            <a:r>
              <a:rPr lang="sr-Latn-RS" sz="1400" b="0" dirty="0" smtClean="0">
                <a:solidFill>
                  <a:schemeClr val="tx2">
                    <a:lumMod val="75000"/>
                  </a:schemeClr>
                </a:solidFill>
              </a:rPr>
              <a:t>Bez </a:t>
            </a:r>
            <a:r>
              <a:rPr lang="sr-Latn-RS" sz="1400" b="0" dirty="0">
                <a:solidFill>
                  <a:schemeClr val="tx2">
                    <a:lumMod val="75000"/>
                  </a:schemeClr>
                </a:solidFill>
              </a:rPr>
              <a:t>obzira što za ovaj deo Niša, Planom nije predviđena izrada Urbanističkog projekta ili detaljna urbanistička razrada, predlog Uprave je bio da se inicira izrada Urbanističkog projekta za deo Niša gde se nalazi parking i </a:t>
            </a:r>
            <a:r>
              <a:rPr lang="sr-Latn-RS" sz="1400" b="0" dirty="0" smtClean="0">
                <a:solidFill>
                  <a:schemeClr val="tx2">
                    <a:lumMod val="75000"/>
                  </a:schemeClr>
                </a:solidFill>
              </a:rPr>
              <a:t>koji </a:t>
            </a:r>
            <a:r>
              <a:rPr lang="sr-Latn-RS" sz="1400" b="0" dirty="0">
                <a:solidFill>
                  <a:schemeClr val="tx2">
                    <a:lumMod val="75000"/>
                  </a:schemeClr>
                </a:solidFill>
              </a:rPr>
              <a:t>je od interesa za postavljanje nadstrešnice. Urbanističkim projektom bi se planski uredila ta parcela, ali sam postupak obično traje 5-6 meseci. </a:t>
            </a:r>
          </a:p>
          <a:p>
            <a:pPr algn="just"/>
            <a:r>
              <a:rPr lang="sr-Latn-RS" sz="1400" b="0" dirty="0" smtClean="0">
                <a:solidFill>
                  <a:schemeClr val="tx2">
                    <a:lumMod val="75000"/>
                  </a:schemeClr>
                </a:solidFill>
              </a:rPr>
              <a:t>Uprava </a:t>
            </a:r>
            <a:r>
              <a:rPr lang="sr-Latn-RS" sz="1400" b="0" dirty="0">
                <a:solidFill>
                  <a:schemeClr val="tx2">
                    <a:lumMod val="75000"/>
                  </a:schemeClr>
                </a:solidFill>
              </a:rPr>
              <a:t>se izjasnila da bi tek posle usvajanja traženog Urbanističkog projekta, imala mogućnost da nam izda Lokacijske uslove, inače bi bili odbijeni, ali da odmah budemo svesni sledećeg:</a:t>
            </a:r>
          </a:p>
          <a:p>
            <a:pPr algn="just"/>
            <a:r>
              <a:rPr lang="sr-Latn-RS" sz="1400" b="0" dirty="0">
                <a:solidFill>
                  <a:schemeClr val="tx2">
                    <a:lumMod val="75000"/>
                  </a:schemeClr>
                </a:solidFill>
              </a:rPr>
              <a:t>-	parcela se nalazi u širem području sanitarne zaštite sanitarne zaštite objekata za snabdevanje vodom za piće, te će nas Uprava obavezno uputiti i na pribavljanje stava </a:t>
            </a:r>
            <a:r>
              <a:rPr lang="sr-Latn-RS" sz="1400" b="0" dirty="0" err="1">
                <a:solidFill>
                  <a:schemeClr val="tx2">
                    <a:lumMod val="75000"/>
                  </a:schemeClr>
                </a:solidFill>
              </a:rPr>
              <a:t>Srbijavoda</a:t>
            </a:r>
            <a:r>
              <a:rPr lang="sr-Latn-RS" sz="1400" b="0" dirty="0">
                <a:solidFill>
                  <a:schemeClr val="tx2">
                    <a:lumMod val="75000"/>
                  </a:schemeClr>
                </a:solidFill>
              </a:rPr>
              <a:t>, a što će prema dosadašnjoj praksi značiti obavezu pribavljanja vodne dozvole </a:t>
            </a:r>
            <a:r>
              <a:rPr lang="sr-Latn-RS" sz="1400" b="0" dirty="0" smtClean="0">
                <a:solidFill>
                  <a:schemeClr val="tx2">
                    <a:lumMod val="75000"/>
                  </a:schemeClr>
                </a:solidFill>
              </a:rPr>
              <a:t>i </a:t>
            </a:r>
            <a:r>
              <a:rPr lang="sr-Latn-RS" sz="1400" b="0" dirty="0">
                <a:solidFill>
                  <a:schemeClr val="tx2">
                    <a:lumMod val="75000"/>
                  </a:schemeClr>
                </a:solidFill>
              </a:rPr>
              <a:t>najverovatnije uključivanje i Ministarstva poljoprivrede, šumarstva i vodoprivrede.</a:t>
            </a:r>
          </a:p>
          <a:p>
            <a:pPr algn="just"/>
            <a:r>
              <a:rPr lang="sr-Latn-RS" sz="1400" b="0" dirty="0">
                <a:solidFill>
                  <a:schemeClr val="tx2">
                    <a:lumMod val="75000"/>
                  </a:schemeClr>
                </a:solidFill>
              </a:rPr>
              <a:t>-	</a:t>
            </a:r>
            <a:r>
              <a:rPr lang="sr-Latn-RS" sz="1400" b="0" dirty="0" smtClean="0">
                <a:solidFill>
                  <a:schemeClr val="tx2">
                    <a:lumMod val="75000"/>
                  </a:schemeClr>
                </a:solidFill>
              </a:rPr>
              <a:t>lokacijskim </a:t>
            </a:r>
            <a:r>
              <a:rPr lang="sr-Latn-RS" sz="1400" b="0" dirty="0">
                <a:solidFill>
                  <a:schemeClr val="tx2">
                    <a:lumMod val="75000"/>
                  </a:schemeClr>
                </a:solidFill>
              </a:rPr>
              <a:t>uslovima zatražiće se obavezno i stav Uprave za imovinu i održivi razvoj, o potrebi izrade Studije o proceni uticaja na životnu sredinu.</a:t>
            </a:r>
          </a:p>
          <a:p>
            <a:pPr algn="just"/>
            <a:r>
              <a:rPr lang="sr-Latn-RS" sz="1400" b="0" dirty="0" smtClean="0">
                <a:solidFill>
                  <a:schemeClr val="tx2">
                    <a:lumMod val="75000"/>
                  </a:schemeClr>
                </a:solidFill>
              </a:rPr>
              <a:t>Kada </a:t>
            </a:r>
            <a:r>
              <a:rPr lang="sr-Latn-RS" sz="1400" b="0" dirty="0">
                <a:solidFill>
                  <a:schemeClr val="tx2">
                    <a:lumMod val="75000"/>
                  </a:schemeClr>
                </a:solidFill>
              </a:rPr>
              <a:t>sve to obezbedimo moći će da se sprovede kompletna procedura pred Upravom za građevinarstvo –</a:t>
            </a:r>
            <a:r>
              <a:rPr lang="sr-Latn-RS" sz="1400" b="0" dirty="0" err="1">
                <a:solidFill>
                  <a:schemeClr val="tx2">
                    <a:lumMod val="75000"/>
                  </a:schemeClr>
                </a:solidFill>
              </a:rPr>
              <a:t>tj</a:t>
            </a:r>
            <a:r>
              <a:rPr lang="sr-Latn-RS" sz="1400" b="0" dirty="0">
                <a:solidFill>
                  <a:schemeClr val="tx2">
                    <a:lumMod val="75000"/>
                  </a:schemeClr>
                </a:solidFill>
              </a:rPr>
              <a:t> biće moguće da postojeći parking ostane parking samo sada sa nadstrešnicom sa </a:t>
            </a:r>
            <a:r>
              <a:rPr lang="sr-Latn-RS" sz="1400" b="0" dirty="0" err="1">
                <a:solidFill>
                  <a:schemeClr val="tx2">
                    <a:lumMod val="75000"/>
                  </a:schemeClr>
                </a:solidFill>
              </a:rPr>
              <a:t>fotonaponskim</a:t>
            </a:r>
            <a:r>
              <a:rPr lang="sr-Latn-RS" sz="1400" b="0" dirty="0">
                <a:solidFill>
                  <a:schemeClr val="tx2">
                    <a:lumMod val="75000"/>
                  </a:schemeClr>
                </a:solidFill>
              </a:rPr>
              <a:t> panelima</a:t>
            </a:r>
            <a:r>
              <a:rPr lang="sr-Latn-RS" sz="1400" b="0" dirty="0" smtClean="0">
                <a:solidFill>
                  <a:schemeClr val="tx2">
                    <a:lumMod val="75000"/>
                  </a:schemeClr>
                </a:solidFill>
              </a:rPr>
              <a:t>.</a:t>
            </a:r>
          </a:p>
          <a:p>
            <a:pPr algn="just"/>
            <a:r>
              <a:rPr lang="sr-Latn-RS" sz="1400" b="0" dirty="0" smtClean="0">
                <a:solidFill>
                  <a:schemeClr val="tx2">
                    <a:lumMod val="75000"/>
                  </a:schemeClr>
                </a:solidFill>
              </a:rPr>
              <a:t>U saradnji sa Komisijom za planove Grada Niša došlo se do rešenja da ipak nije potrebna izrada Urbanističkog projekta i pokrenuta je procedura – inicijalno ka EPS-u za dobijanje uslova za </a:t>
            </a:r>
            <a:r>
              <a:rPr lang="sr-Latn-RS" sz="1400" b="0" dirty="0" err="1" smtClean="0">
                <a:solidFill>
                  <a:schemeClr val="tx2">
                    <a:lumMod val="75000"/>
                  </a:schemeClr>
                </a:solidFill>
              </a:rPr>
              <a:t>fotonaponsku</a:t>
            </a:r>
            <a:r>
              <a:rPr lang="sr-Latn-RS" sz="1400" b="0" dirty="0" smtClean="0">
                <a:solidFill>
                  <a:schemeClr val="tx2">
                    <a:lumMod val="75000"/>
                  </a:schemeClr>
                </a:solidFill>
              </a:rPr>
              <a:t> elektranu</a:t>
            </a:r>
          </a:p>
          <a:p>
            <a:pPr algn="just"/>
            <a:r>
              <a:rPr lang="sr-Latn-RS" sz="1400" b="0" dirty="0" smtClean="0">
                <a:solidFill>
                  <a:srgbClr val="FF0000"/>
                </a:solidFill>
              </a:rPr>
              <a:t>         </a:t>
            </a:r>
            <a:r>
              <a:rPr lang="sr-Latn-RS" sz="1400" dirty="0" smtClean="0">
                <a:solidFill>
                  <a:srgbClr val="FF0000"/>
                </a:solidFill>
              </a:rPr>
              <a:t>ZAKLJUČAK</a:t>
            </a:r>
          </a:p>
          <a:p>
            <a:pPr algn="just"/>
            <a:r>
              <a:rPr lang="sr-Latn-RS" sz="1400" dirty="0" smtClean="0">
                <a:solidFill>
                  <a:srgbClr val="FF0000"/>
                </a:solidFill>
              </a:rPr>
              <a:t>Vrlo  je izazovno sprovoditi neku aktivnost sa definisanim rokom pred Upravama za koje su inovativni projekti javnih preduzeća nepoznanica u pogledu tretiranja </a:t>
            </a:r>
            <a:endParaRPr lang="sr-Latn-RS" sz="1400" dirty="0">
              <a:solidFill>
                <a:srgbClr val="FF0000"/>
              </a:solidFill>
            </a:endParaRPr>
          </a:p>
        </p:txBody>
      </p:sp>
    </p:spTree>
    <p:extLst>
      <p:ext uri="{BB962C8B-B14F-4D97-AF65-F5344CB8AC3E}">
        <p14:creationId xmlns:p14="http://schemas.microsoft.com/office/powerpoint/2010/main" val="16177390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4" name="Content Placeholder 2"/>
          <p:cNvSpPr txBox="1">
            <a:spLocks/>
          </p:cNvSpPr>
          <p:nvPr/>
        </p:nvSpPr>
        <p:spPr>
          <a:xfrm>
            <a:off x="285391" y="4572000"/>
            <a:ext cx="8153400" cy="1752600"/>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lgn="just"/>
            <a:r>
              <a:rPr lang="sr-Latn-RS" sz="1800" b="0" dirty="0">
                <a:solidFill>
                  <a:schemeClr val="tx2">
                    <a:lumMod val="75000"/>
                  </a:schemeClr>
                </a:solidFill>
                <a:latin typeface="Arial" panose="020B0604020202020204" pitchFamily="34" charset="0"/>
                <a:cs typeface="Arial" panose="020B0604020202020204" pitchFamily="34" charset="0"/>
              </a:rPr>
              <a:t>Nabavka je bila pokrenuta u </a:t>
            </a:r>
            <a:r>
              <a:rPr lang="sr-Latn-RS" sz="1800" b="0" dirty="0" smtClean="0">
                <a:solidFill>
                  <a:schemeClr val="tx2">
                    <a:lumMod val="75000"/>
                  </a:schemeClr>
                </a:solidFill>
                <a:latin typeface="Arial" panose="020B0604020202020204" pitchFamily="34" charset="0"/>
                <a:cs typeface="Arial" panose="020B0604020202020204" pitchFamily="34" charset="0"/>
              </a:rPr>
              <a:t>decembru </a:t>
            </a:r>
            <a:r>
              <a:rPr lang="sr-Latn-RS" sz="1800" b="0" dirty="0">
                <a:solidFill>
                  <a:schemeClr val="tx2">
                    <a:lumMod val="75000"/>
                  </a:schemeClr>
                </a:solidFill>
                <a:latin typeface="Arial" panose="020B0604020202020204" pitchFamily="34" charset="0"/>
                <a:cs typeface="Arial" panose="020B0604020202020204" pitchFamily="34" charset="0"/>
              </a:rPr>
              <a:t>2024 godine, sa početnim rokom otvaranja ponuda na 14.01.2025.god. Nakon sagledavanja celokupnog predmeta, u januaru je produžen rok za dostavu ponuda na 21.01.2025.god.a kako nismo dobili ni jedan zahtev za obilazak lokacije, pod obrazloženjem Naručioca da ne obustavljamo navedenu nabavku a ujedno omogućimo što većem broju ponuđača da preuzmu učešće u </a:t>
            </a:r>
            <a:r>
              <a:rPr lang="sr-Latn-RS" sz="1800" b="0" dirty="0" smtClean="0">
                <a:solidFill>
                  <a:schemeClr val="tx2">
                    <a:lumMod val="75000"/>
                  </a:schemeClr>
                </a:solidFill>
                <a:latin typeface="Arial" panose="020B0604020202020204" pitchFamily="34" charset="0"/>
                <a:cs typeface="Arial" panose="020B0604020202020204" pitchFamily="34" charset="0"/>
              </a:rPr>
              <a:t>JN, </a:t>
            </a:r>
            <a:r>
              <a:rPr lang="sr-Latn-RS" sz="1800" b="0" dirty="0">
                <a:solidFill>
                  <a:schemeClr val="tx2">
                    <a:lumMod val="75000"/>
                  </a:schemeClr>
                </a:solidFill>
                <a:latin typeface="Arial" panose="020B0604020202020204" pitchFamily="34" charset="0"/>
                <a:cs typeface="Arial" panose="020B0604020202020204" pitchFamily="34" charset="0"/>
              </a:rPr>
              <a:t>još jednom smo produžili rok za dostavu ponuda na 05.02.2025.god. što je bilo i konačno.</a:t>
            </a:r>
          </a:p>
          <a:p>
            <a:pPr lvl="0"/>
            <a:r>
              <a:rPr lang="sr-Latn-RS" sz="1800" b="0" dirty="0">
                <a:solidFill>
                  <a:schemeClr val="tx2">
                    <a:lumMod val="75000"/>
                  </a:schemeClr>
                </a:solidFill>
                <a:latin typeface="Arial" panose="020B0604020202020204" pitchFamily="34" charset="0"/>
                <a:cs typeface="Arial" panose="020B0604020202020204" pitchFamily="34" charset="0"/>
              </a:rPr>
              <a:t>Do dana i vremena određenog za dostavu ponuda nije pristigla ni jedna </a:t>
            </a:r>
            <a:r>
              <a:rPr lang="sr-Latn-RS" sz="1800" b="0" dirty="0" smtClean="0">
                <a:solidFill>
                  <a:schemeClr val="tx2">
                    <a:lumMod val="75000"/>
                  </a:schemeClr>
                </a:solidFill>
                <a:latin typeface="Arial" panose="020B0604020202020204" pitchFamily="34" charset="0"/>
                <a:cs typeface="Arial" panose="020B0604020202020204" pitchFamily="34" charset="0"/>
              </a:rPr>
              <a:t>ponuda, te </a:t>
            </a:r>
            <a:r>
              <a:rPr lang="sr-Latn-RS" sz="1800" b="0" dirty="0">
                <a:solidFill>
                  <a:schemeClr val="tx2">
                    <a:lumMod val="75000"/>
                  </a:schemeClr>
                </a:solidFill>
                <a:latin typeface="Arial" panose="020B0604020202020204" pitchFamily="34" charset="0"/>
                <a:cs typeface="Arial" panose="020B0604020202020204" pitchFamily="34" charset="0"/>
              </a:rPr>
              <a:t>smo u skladu sa ZJN objavili </a:t>
            </a:r>
            <a:r>
              <a:rPr lang="sr-Latn-RS" sz="1800" b="0" dirty="0" smtClean="0">
                <a:solidFill>
                  <a:schemeClr val="tx2">
                    <a:lumMod val="75000"/>
                  </a:schemeClr>
                </a:solidFill>
                <a:latin typeface="Arial" panose="020B0604020202020204" pitchFamily="34" charset="0"/>
                <a:cs typeface="Arial" panose="020B0604020202020204" pitchFamily="34" charset="0"/>
              </a:rPr>
              <a:t>Odluku</a:t>
            </a:r>
            <a:r>
              <a:rPr lang="en-US" sz="1800" b="0" dirty="0" smtClean="0">
                <a:solidFill>
                  <a:schemeClr val="tx2">
                    <a:lumMod val="75000"/>
                  </a:schemeClr>
                </a:solidFill>
                <a:latin typeface="Arial" panose="020B0604020202020204" pitchFamily="34" charset="0"/>
                <a:cs typeface="Arial" panose="020B0604020202020204" pitchFamily="34" charset="0"/>
              </a:rPr>
              <a:t>,</a:t>
            </a:r>
            <a:r>
              <a:rPr lang="sr-Latn-RS" sz="1800" b="0" dirty="0" smtClean="0">
                <a:solidFill>
                  <a:schemeClr val="tx2">
                    <a:lumMod val="75000"/>
                  </a:schemeClr>
                </a:solidFill>
                <a:latin typeface="Arial" panose="020B0604020202020204" pitchFamily="34" charset="0"/>
                <a:cs typeface="Arial" panose="020B0604020202020204" pitchFamily="34" charset="0"/>
              </a:rPr>
              <a:t> </a:t>
            </a:r>
            <a:r>
              <a:rPr lang="sr-Latn-RS" sz="1800" b="0" dirty="0">
                <a:solidFill>
                  <a:schemeClr val="tx2">
                    <a:lumMod val="75000"/>
                  </a:schemeClr>
                </a:solidFill>
                <a:latin typeface="Arial" panose="020B0604020202020204" pitchFamily="34" charset="0"/>
                <a:cs typeface="Arial" panose="020B0604020202020204" pitchFamily="34" charset="0"/>
              </a:rPr>
              <a:t>a nakon toga i Obaveštenje da se postupak iz 2024. god. </a:t>
            </a:r>
            <a:r>
              <a:rPr lang="sr-Latn-RS" sz="1800" b="0" dirty="0" smtClean="0">
                <a:solidFill>
                  <a:schemeClr val="tx2">
                    <a:lumMod val="75000"/>
                  </a:schemeClr>
                </a:solidFill>
                <a:latin typeface="Arial" panose="020B0604020202020204" pitchFamily="34" charset="0"/>
                <a:cs typeface="Arial" panose="020B0604020202020204" pitchFamily="34" charset="0"/>
              </a:rPr>
              <a:t>obustavlja</a:t>
            </a:r>
            <a:r>
              <a:rPr lang="en-US" sz="1800" b="0" dirty="0" smtClean="0">
                <a:solidFill>
                  <a:schemeClr val="tx2">
                    <a:lumMod val="75000"/>
                  </a:schemeClr>
                </a:solidFill>
                <a:latin typeface="Arial" panose="020B0604020202020204" pitchFamily="34" charset="0"/>
                <a:cs typeface="Arial" panose="020B0604020202020204" pitchFamily="34" charset="0"/>
              </a:rPr>
              <a:t>.</a:t>
            </a:r>
            <a:endParaRPr lang="sr-Latn-RS" sz="1800" b="0" dirty="0">
              <a:solidFill>
                <a:schemeClr val="tx2">
                  <a:lumMod val="75000"/>
                </a:schemeClr>
              </a:solidFill>
              <a:latin typeface="Arial" panose="020B0604020202020204" pitchFamily="34" charset="0"/>
              <a:cs typeface="Arial" panose="020B060402020202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415506" y="1526317"/>
            <a:ext cx="7924800" cy="2246769"/>
          </a:xfrm>
          <a:prstGeom prst="rect">
            <a:avLst/>
          </a:prstGeom>
        </p:spPr>
        <p:txBody>
          <a:bodyPr wrap="square">
            <a:spAutoFit/>
          </a:bodyPr>
          <a:lstStyle/>
          <a:p>
            <a:pPr algn="just"/>
            <a:r>
              <a:rPr lang="sr-Latn-RS" sz="1400" b="0" dirty="0" smtClean="0">
                <a:solidFill>
                  <a:schemeClr val="tx2">
                    <a:lumMod val="75000"/>
                  </a:schemeClr>
                </a:solidFill>
              </a:rPr>
              <a:t>1.</a:t>
            </a:r>
          </a:p>
          <a:p>
            <a:pPr algn="just"/>
            <a:r>
              <a:rPr lang="sr-Latn-RS" sz="1400" b="0" dirty="0" smtClean="0">
                <a:solidFill>
                  <a:schemeClr val="tx2">
                    <a:lumMod val="75000"/>
                  </a:schemeClr>
                </a:solidFill>
              </a:rPr>
              <a:t>Pitanje:</a:t>
            </a:r>
          </a:p>
          <a:p>
            <a:pPr algn="just"/>
            <a:r>
              <a:rPr lang="en-US" sz="1400" b="0" dirty="0" err="1" smtClean="0"/>
              <a:t>usaglašavanje</a:t>
            </a:r>
            <a:r>
              <a:rPr lang="en-US" sz="1400" b="0" dirty="0" smtClean="0"/>
              <a:t> </a:t>
            </a:r>
            <a:r>
              <a:rPr lang="en-US" sz="1400" b="0" dirty="0" err="1"/>
              <a:t>mernih</a:t>
            </a:r>
            <a:r>
              <a:rPr lang="en-US" sz="1400" b="0" dirty="0"/>
              <a:t> </a:t>
            </a:r>
            <a:r>
              <a:rPr lang="en-US" sz="1400" b="0" dirty="0" err="1"/>
              <a:t>mesta</a:t>
            </a:r>
            <a:r>
              <a:rPr lang="en-US" sz="1400" b="0" dirty="0"/>
              <a:t> </a:t>
            </a:r>
            <a:r>
              <a:rPr lang="en-US" sz="1400" b="0" dirty="0" err="1"/>
              <a:t>i</a:t>
            </a:r>
            <a:r>
              <a:rPr lang="en-US" sz="1400" b="0" dirty="0"/>
              <a:t> </a:t>
            </a:r>
            <a:r>
              <a:rPr lang="en-US" sz="1400" b="0" dirty="0" err="1"/>
              <a:t>pratećih</a:t>
            </a:r>
            <a:r>
              <a:rPr lang="en-US" sz="1400" b="0" dirty="0"/>
              <a:t> </a:t>
            </a:r>
            <a:r>
              <a:rPr lang="en-US" sz="1400" b="0" dirty="0" err="1"/>
              <a:t>instalacija</a:t>
            </a:r>
            <a:r>
              <a:rPr lang="en-US" sz="1400" b="0" dirty="0"/>
              <a:t> </a:t>
            </a:r>
            <a:r>
              <a:rPr lang="en-US" sz="1400" b="0" dirty="0" err="1"/>
              <a:t>za</a:t>
            </a:r>
            <a:r>
              <a:rPr lang="en-US" sz="1400" b="0" dirty="0"/>
              <a:t> </a:t>
            </a:r>
            <a:r>
              <a:rPr lang="en-US" sz="1400" b="0" dirty="0" err="1"/>
              <a:t>merenje</a:t>
            </a:r>
            <a:r>
              <a:rPr lang="en-US" sz="1400" b="0" dirty="0"/>
              <a:t> </a:t>
            </a:r>
            <a:r>
              <a:rPr lang="en-US" sz="1400" b="0" dirty="0" err="1"/>
              <a:t>emisije</a:t>
            </a:r>
            <a:r>
              <a:rPr lang="en-US" sz="1400" b="0" dirty="0"/>
              <a:t> </a:t>
            </a:r>
            <a:r>
              <a:rPr lang="en-US" sz="1400" b="0" dirty="0" err="1"/>
              <a:t>zagađujućih</a:t>
            </a:r>
            <a:r>
              <a:rPr lang="en-US" sz="1400" b="0" dirty="0"/>
              <a:t> </a:t>
            </a:r>
            <a:r>
              <a:rPr lang="en-US" sz="1400" b="0" dirty="0" err="1"/>
              <a:t>materija</a:t>
            </a:r>
            <a:r>
              <a:rPr lang="en-US" sz="1400" b="0" dirty="0"/>
              <a:t> u </a:t>
            </a:r>
            <a:r>
              <a:rPr lang="en-US" sz="1400" b="0" dirty="0" err="1"/>
              <a:t>vazduh</a:t>
            </a:r>
            <a:r>
              <a:rPr lang="en-US" sz="1400" b="0" dirty="0"/>
              <a:t> </a:t>
            </a:r>
            <a:r>
              <a:rPr lang="en-US" sz="1400" b="0" dirty="0" err="1"/>
              <a:t>prema</a:t>
            </a:r>
            <a:r>
              <a:rPr lang="en-US" sz="1400" b="0" dirty="0"/>
              <a:t> </a:t>
            </a:r>
            <a:r>
              <a:rPr lang="en-US" sz="1400" b="0" dirty="0" err="1"/>
              <a:t>važećem</a:t>
            </a:r>
            <a:r>
              <a:rPr lang="en-US" sz="1400" b="0" dirty="0"/>
              <a:t> </a:t>
            </a:r>
            <a:r>
              <a:rPr lang="en-US" sz="1400" b="0" dirty="0" err="1"/>
              <a:t>standardu</a:t>
            </a:r>
            <a:r>
              <a:rPr lang="en-US" sz="1400" b="0" dirty="0"/>
              <a:t> SRPS EN 15259:2010. </a:t>
            </a:r>
            <a:endParaRPr lang="sr-Latn-RS" sz="1400" b="0" dirty="0" smtClean="0"/>
          </a:p>
          <a:p>
            <a:pPr algn="just"/>
            <a:r>
              <a:rPr lang="sr-Latn-RS" sz="1400" b="0" dirty="0" smtClean="0"/>
              <a:t>TEHNIČKI IZVEDENO – sprovedena JN i izvedene tehničke instalacije</a:t>
            </a:r>
          </a:p>
          <a:p>
            <a:pPr algn="just"/>
            <a:r>
              <a:rPr lang="sr-Latn-RS" sz="1400" b="0" dirty="0" smtClean="0"/>
              <a:t>PROCEDURALNO – Rešiti pitanje legalnosti dimnjaka i platformi, (a koje nije regulisano zadnjih 40 –god).. </a:t>
            </a:r>
            <a:r>
              <a:rPr lang="sr-Latn-RS" sz="1400" b="0" dirty="0" err="1" smtClean="0"/>
              <a:t>Tj</a:t>
            </a:r>
            <a:r>
              <a:rPr lang="sr-Latn-RS" sz="1400" b="0" dirty="0" smtClean="0"/>
              <a:t> sprovesti PROCEDURU ZA OZAKONJENJE i u skladu sa tim sve prateće JN za potrebne aktivnosti.</a:t>
            </a:r>
            <a:endParaRPr lang="en-US" sz="1400" b="0" dirty="0"/>
          </a:p>
          <a:p>
            <a:pPr algn="just"/>
            <a:endParaRPr lang="en-US" sz="1400" b="0" dirty="0">
              <a:solidFill>
                <a:schemeClr val="tx1"/>
              </a:solidFill>
            </a:endParaRPr>
          </a:p>
        </p:txBody>
      </p:sp>
      <p:sp>
        <p:nvSpPr>
          <p:cNvPr id="17" name="Pravougaonik 16"/>
          <p:cNvSpPr/>
          <p:nvPr/>
        </p:nvSpPr>
        <p:spPr>
          <a:xfrm>
            <a:off x="655608" y="1413454"/>
            <a:ext cx="7924800" cy="369332"/>
          </a:xfrm>
          <a:prstGeom prst="rect">
            <a:avLst/>
          </a:prstGeom>
        </p:spPr>
        <p:txBody>
          <a:bodyPr wrap="square">
            <a:spAutoFit/>
          </a:bodyPr>
          <a:lstStyle/>
          <a:p>
            <a:r>
              <a:rPr lang="sr-Latn-RS" dirty="0" smtClean="0"/>
              <a:t>TOPLANA JUG </a:t>
            </a:r>
            <a:endParaRPr lang="en-US" dirty="0"/>
          </a:p>
        </p:txBody>
      </p:sp>
      <p:sp>
        <p:nvSpPr>
          <p:cNvPr id="18" name="Pravougaonik 17"/>
          <p:cNvSpPr/>
          <p:nvPr/>
        </p:nvSpPr>
        <p:spPr>
          <a:xfrm>
            <a:off x="399691" y="3540303"/>
            <a:ext cx="7924800" cy="991041"/>
          </a:xfrm>
          <a:prstGeom prst="rect">
            <a:avLst/>
          </a:prstGeom>
        </p:spPr>
        <p:txBody>
          <a:bodyPr wrap="square">
            <a:spAutoFit/>
          </a:bodyPr>
          <a:lstStyle/>
          <a:p>
            <a:endParaRPr lang="en-US" sz="800" b="0" dirty="0">
              <a:solidFill>
                <a:schemeClr val="tx2">
                  <a:lumMod val="75000"/>
                </a:schemeClr>
              </a:solidFill>
            </a:endParaRPr>
          </a:p>
          <a:p>
            <a:pPr algn="l"/>
            <a:r>
              <a:rPr lang="sr-Latn-RS" sz="1400" b="0" dirty="0" smtClean="0">
                <a:solidFill>
                  <a:schemeClr val="tx2">
                    <a:lumMod val="75000"/>
                  </a:schemeClr>
                </a:solidFill>
              </a:rPr>
              <a:t>2.</a:t>
            </a:r>
          </a:p>
          <a:p>
            <a:pPr algn="l"/>
            <a:r>
              <a:rPr lang="sr-Latn-RS" sz="1400" b="0" dirty="0" smtClean="0">
                <a:solidFill>
                  <a:schemeClr val="tx2">
                    <a:lumMod val="75000"/>
                  </a:schemeClr>
                </a:solidFill>
              </a:rPr>
              <a:t>Pitanje / 2024.god:</a:t>
            </a:r>
          </a:p>
          <a:p>
            <a:pPr algn="l"/>
            <a:r>
              <a:rPr lang="sr-Latn-RS" sz="1400" b="0" dirty="0" smtClean="0">
                <a:solidFill>
                  <a:schemeClr val="tx2">
                    <a:lumMod val="75000"/>
                  </a:schemeClr>
                </a:solidFill>
              </a:rPr>
              <a:t>Ugradnja </a:t>
            </a:r>
            <a:r>
              <a:rPr lang="sr-Latn-RS" sz="1400" b="0" dirty="0" err="1">
                <a:solidFill>
                  <a:schemeClr val="tx2">
                    <a:lumMod val="75000"/>
                  </a:schemeClr>
                </a:solidFill>
              </a:rPr>
              <a:t>taložnika</a:t>
            </a:r>
            <a:r>
              <a:rPr lang="sr-Latn-RS" sz="1400" b="0" dirty="0">
                <a:solidFill>
                  <a:schemeClr val="tx2">
                    <a:lumMod val="75000"/>
                  </a:schemeClr>
                </a:solidFill>
              </a:rPr>
              <a:t> i merača količine ispuštene otpadne </a:t>
            </a:r>
            <a:r>
              <a:rPr lang="sr-Latn-RS" sz="1400" b="0" dirty="0" smtClean="0">
                <a:solidFill>
                  <a:schemeClr val="tx2">
                    <a:lumMod val="75000"/>
                  </a:schemeClr>
                </a:solidFill>
              </a:rPr>
              <a:t>vode</a:t>
            </a:r>
            <a:endParaRPr lang="sr-Latn-RS" sz="1400" b="0" dirty="0">
              <a:solidFill>
                <a:schemeClr val="tx2">
                  <a:lumMod val="75000"/>
                </a:schemeClr>
              </a:solidFill>
            </a:endParaRPr>
          </a:p>
        </p:txBody>
      </p:sp>
    </p:spTree>
    <p:extLst>
      <p:ext uri="{BB962C8B-B14F-4D97-AF65-F5344CB8AC3E}">
        <p14:creationId xmlns:p14="http://schemas.microsoft.com/office/powerpoint/2010/main" val="1218924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399691" y="1824214"/>
            <a:ext cx="7924800" cy="4795480"/>
          </a:xfrm>
          <a:prstGeom prst="rect">
            <a:avLst/>
          </a:prstGeom>
        </p:spPr>
        <p:txBody>
          <a:bodyPr wrap="square">
            <a:spAutoFit/>
          </a:bodyPr>
          <a:lstStyle/>
          <a:p>
            <a:pPr algn="just"/>
            <a:r>
              <a:rPr lang="sr-Latn-RS" sz="1400" b="0" dirty="0" smtClean="0">
                <a:solidFill>
                  <a:schemeClr val="tx2">
                    <a:lumMod val="75000"/>
                  </a:schemeClr>
                </a:solidFill>
                <a:latin typeface="Arial" panose="020B0604020202020204" pitchFamily="34" charset="0"/>
                <a:cs typeface="Arial" panose="020B0604020202020204" pitchFamily="34" charset="0"/>
              </a:rPr>
              <a:t>2.</a:t>
            </a:r>
          </a:p>
          <a:p>
            <a:pPr algn="just"/>
            <a:r>
              <a:rPr lang="sr-Latn-RS" sz="1400" b="0" dirty="0" smtClean="0">
                <a:solidFill>
                  <a:schemeClr val="tx2">
                    <a:lumMod val="75000"/>
                  </a:schemeClr>
                </a:solidFill>
                <a:latin typeface="Arial" panose="020B0604020202020204" pitchFamily="34" charset="0"/>
                <a:cs typeface="Arial" panose="020B0604020202020204" pitchFamily="34" charset="0"/>
              </a:rPr>
              <a:t>Pitanje / 2025.god:</a:t>
            </a:r>
          </a:p>
          <a:p>
            <a:pPr algn="just">
              <a:lnSpc>
                <a:spcPct val="107000"/>
              </a:lnSpc>
              <a:spcAft>
                <a:spcPts val="800"/>
              </a:spcAft>
            </a:pPr>
            <a:r>
              <a:rPr lang="en-US" sz="1400" b="0" dirty="0">
                <a:latin typeface="Arial" panose="020B0604020202020204" pitchFamily="34" charset="0"/>
                <a:ea typeface="Calibri" panose="020F0502020204030204" pitchFamily="34" charset="0"/>
                <a:cs typeface="Arial" panose="020B0604020202020204" pitchFamily="34" charset="0"/>
              </a:rPr>
              <a:t>Na </a:t>
            </a:r>
            <a:r>
              <a:rPr lang="en-US" sz="1400" b="0" dirty="0" err="1">
                <a:latin typeface="Arial" panose="020B0604020202020204" pitchFamily="34" charset="0"/>
                <a:ea typeface="Calibri" panose="020F0502020204030204" pitchFamily="34" charset="0"/>
                <a:cs typeface="Arial" panose="020B0604020202020204" pitchFamily="34" charset="0"/>
              </a:rPr>
              <a:t>osnovu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osnovnog</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Ugovora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sa</a:t>
            </a:r>
            <a:r>
              <a:rPr lang="en-US" sz="1400" b="0" dirty="0">
                <a:latin typeface="Arial" panose="020B0604020202020204" pitchFamily="34" charset="0"/>
                <a:ea typeface="Calibri" panose="020F0502020204030204" pitchFamily="34" charset="0"/>
                <a:cs typeface="Arial" panose="020B0604020202020204" pitchFamily="34" charset="0"/>
              </a:rPr>
              <a:t> UNDP, </a:t>
            </a:r>
            <a:r>
              <a:rPr lang="en-US" sz="1400" b="0" dirty="0" err="1">
                <a:latin typeface="Arial" panose="020B0604020202020204" pitchFamily="34" charset="0"/>
                <a:ea typeface="Calibri" panose="020F0502020204030204" pitchFamily="34" charset="0"/>
                <a:cs typeface="Arial" panose="020B0604020202020204" pitchFamily="34" charset="0"/>
              </a:rPr>
              <a:t>nabavka</a:t>
            </a:r>
            <a:r>
              <a:rPr lang="en-US" sz="1400" b="0" dirty="0">
                <a:latin typeface="Arial" panose="020B0604020202020204" pitchFamily="34" charset="0"/>
                <a:ea typeface="Calibri" panose="020F0502020204030204" pitchFamily="34" charset="0"/>
                <a:cs typeface="Arial" panose="020B0604020202020204" pitchFamily="34" charset="0"/>
              </a:rPr>
              <a:t> – </a:t>
            </a:r>
            <a:r>
              <a:rPr lang="en-US" sz="1400" b="0" dirty="0" err="1">
                <a:latin typeface="Arial" panose="020B0604020202020204" pitchFamily="34" charset="0"/>
                <a:ea typeface="Calibri" panose="020F0502020204030204" pitchFamily="34" charset="0"/>
                <a:cs typeface="Arial" panose="020B0604020202020204" pitchFamily="34" charset="0"/>
              </a:rPr>
              <a:t>Projekat</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Sistem</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tretman</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hlorida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na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toplani</a:t>
            </a:r>
            <a:r>
              <a:rPr lang="en-US" sz="1400" b="0" dirty="0">
                <a:latin typeface="Arial" panose="020B0604020202020204" pitchFamily="34" charset="0"/>
                <a:ea typeface="Calibri" panose="020F0502020204030204" pitchFamily="34" charset="0"/>
                <a:cs typeface="Arial" panose="020B0604020202020204" pitchFamily="34" charset="0"/>
              </a:rPr>
              <a:t> JUG - </a:t>
            </a:r>
            <a:r>
              <a:rPr lang="en-US" sz="1400" b="0" dirty="0" err="1">
                <a:latin typeface="Arial" panose="020B0604020202020204" pitchFamily="34" charset="0"/>
                <a:ea typeface="Calibri" panose="020F0502020204030204" pitchFamily="34" charset="0"/>
                <a:cs typeface="Arial" panose="020B0604020202020204" pitchFamily="34" charset="0"/>
              </a:rPr>
              <a:t>projektovanje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nabavka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isporuka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ugradnja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sistema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smanjenje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koncentracije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hlorida</a:t>
            </a:r>
            <a:r>
              <a:rPr lang="en-US" sz="1400" b="0" dirty="0">
                <a:latin typeface="Arial" panose="020B0604020202020204" pitchFamily="34" charset="0"/>
                <a:ea typeface="Calibri" panose="020F0502020204030204" pitchFamily="34" charset="0"/>
                <a:cs typeface="Arial" panose="020B0604020202020204" pitchFamily="34" charset="0"/>
              </a:rPr>
              <a:t>, </a:t>
            </a:r>
            <a:r>
              <a:rPr lang="sr-Latn-RS" sz="1400" b="0" dirty="0" smtClean="0">
                <a:latin typeface="Arial" panose="020B0604020202020204" pitchFamily="34" charset="0"/>
                <a:ea typeface="Calibri" panose="020F0502020204030204" pitchFamily="34" charset="0"/>
                <a:cs typeface="Arial" panose="020B0604020202020204" pitchFamily="34" charset="0"/>
              </a:rPr>
              <a:t>p</a:t>
            </a:r>
            <a:r>
              <a:rPr lang="en-US" sz="1400" b="0" dirty="0" err="1" smtClean="0">
                <a:latin typeface="Arial" panose="020B0604020202020204" pitchFamily="34" charset="0"/>
                <a:ea typeface="Calibri" panose="020F0502020204030204" pitchFamily="34" charset="0"/>
                <a:cs typeface="Arial" panose="020B0604020202020204" pitchFamily="34" charset="0"/>
              </a:rPr>
              <a:t>redviđena</a:t>
            </a:r>
            <a:r>
              <a:rPr lang="sr-Latn-RS" sz="1400" b="0" dirty="0" smtClean="0">
                <a:latin typeface="Arial" panose="020B0604020202020204" pitchFamily="34" charset="0"/>
                <a:ea typeface="Calibri" panose="020F0502020204030204" pitchFamily="34" charset="0"/>
                <a:cs typeface="Arial" panose="020B0604020202020204" pitchFamily="34" charset="0"/>
              </a:rPr>
              <a:t> je naknadno i </a:t>
            </a:r>
            <a:r>
              <a:rPr lang="en-US" sz="1400" b="0" dirty="0" err="1" smtClean="0">
                <a:latin typeface="Arial" panose="020B0604020202020204" pitchFamily="34" charset="0"/>
                <a:ea typeface="Calibri" panose="020F0502020204030204" pitchFamily="34" charset="0"/>
                <a:cs typeface="Arial" panose="020B0604020202020204" pitchFamily="34" charset="0"/>
              </a:rPr>
              <a:t>planom</a:t>
            </a:r>
            <a:r>
              <a:rPr lang="en-US" sz="1400" b="0" dirty="0" smtClean="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Javnih</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nabavki</a:t>
            </a:r>
            <a:r>
              <a:rPr lang="en-US" sz="1400" b="0" dirty="0">
                <a:latin typeface="Arial" panose="020B0604020202020204" pitchFamily="34" charset="0"/>
                <a:ea typeface="Calibri" panose="020F0502020204030204" pitchFamily="34" charset="0"/>
                <a:cs typeface="Arial" panose="020B0604020202020204" pitchFamily="34" charset="0"/>
              </a:rPr>
              <a:t> I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2025.godinu, </a:t>
            </a:r>
            <a:r>
              <a:rPr lang="en-US" sz="1400" b="0" dirty="0" err="1">
                <a:latin typeface="Arial" panose="020B0604020202020204" pitchFamily="34" charset="0"/>
                <a:ea typeface="Calibri" panose="020F0502020204030204" pitchFamily="34" charset="0"/>
                <a:cs typeface="Arial" panose="020B0604020202020204" pitchFamily="34" charset="0"/>
              </a:rPr>
              <a:t>Nabavka</a:t>
            </a:r>
            <a:r>
              <a:rPr lang="en-US" sz="1400" b="0" dirty="0">
                <a:latin typeface="Arial" panose="020B0604020202020204" pitchFamily="34" charset="0"/>
                <a:ea typeface="Calibri" panose="020F0502020204030204" pitchFamily="34" charset="0"/>
                <a:cs typeface="Arial" panose="020B0604020202020204" pitchFamily="34" charset="0"/>
              </a:rPr>
              <a:t> je </a:t>
            </a:r>
            <a:r>
              <a:rPr lang="en-US" sz="1400" b="0" dirty="0" err="1">
                <a:latin typeface="Arial" panose="020B0604020202020204" pitchFamily="34" charset="0"/>
                <a:ea typeface="Calibri" panose="020F0502020204030204" pitchFamily="34" charset="0"/>
                <a:cs typeface="Arial" panose="020B0604020202020204" pitchFamily="34" charset="0"/>
              </a:rPr>
              <a:t>pokrenuta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Zahtevom</a:t>
            </a:r>
            <a:r>
              <a:rPr lang="en-US" sz="1400" b="0" dirty="0">
                <a:latin typeface="Arial" panose="020B0604020202020204" pitchFamily="34" charset="0"/>
                <a:ea typeface="Calibri" panose="020F0502020204030204" pitchFamily="34" charset="0"/>
                <a:cs typeface="Arial" panose="020B0604020202020204" pitchFamily="34" charset="0"/>
              </a:rPr>
              <a:t> u </a:t>
            </a:r>
            <a:r>
              <a:rPr lang="en-US" sz="1400" b="0" dirty="0" err="1">
                <a:latin typeface="Arial" panose="020B0604020202020204" pitchFamily="34" charset="0"/>
                <a:ea typeface="Calibri" panose="020F0502020204030204" pitchFamily="34" charset="0"/>
                <a:cs typeface="Arial" panose="020B0604020202020204" pitchFamily="34" charset="0"/>
              </a:rPr>
              <a:t>aprilu</a:t>
            </a:r>
            <a:r>
              <a:rPr lang="en-US" sz="1400" b="0" dirty="0">
                <a:latin typeface="Arial" panose="020B0604020202020204" pitchFamily="34" charset="0"/>
                <a:ea typeface="Calibri" panose="020F0502020204030204" pitchFamily="34" charset="0"/>
                <a:cs typeface="Arial" panose="020B0604020202020204" pitchFamily="34" charset="0"/>
              </a:rPr>
              <a:t> 2025.god.</a:t>
            </a:r>
          </a:p>
          <a:p>
            <a:pPr algn="just">
              <a:lnSpc>
                <a:spcPct val="107000"/>
              </a:lnSpc>
              <a:spcAft>
                <a:spcPts val="800"/>
              </a:spcAft>
            </a:pPr>
            <a:r>
              <a:rPr lang="en-US" sz="1400" b="0" dirty="0">
                <a:latin typeface="Arial" panose="020B0604020202020204" pitchFamily="34" charset="0"/>
                <a:ea typeface="Calibri" panose="020F0502020204030204" pitchFamily="34" charset="0"/>
                <a:cs typeface="Arial" panose="020B0604020202020204" pitchFamily="34" charset="0"/>
              </a:rPr>
              <a:t>Na </a:t>
            </a:r>
            <a:r>
              <a:rPr lang="en-US" sz="1400" b="0" dirty="0" err="1">
                <a:latin typeface="Arial" panose="020B0604020202020204" pitchFamily="34" charset="0"/>
                <a:ea typeface="Calibri" panose="020F0502020204030204" pitchFamily="34" charset="0"/>
                <a:cs typeface="Arial" panose="020B0604020202020204" pitchFamily="34" charset="0"/>
              </a:rPr>
              <a:t>osnovu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objavljenog</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poziva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konkursne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dokumentacije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rokom</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određenim</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dostavu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ponuda</a:t>
            </a:r>
            <a:r>
              <a:rPr lang="en-US" sz="1400" b="0" dirty="0">
                <a:latin typeface="Arial" panose="020B0604020202020204" pitchFamily="34" charset="0"/>
                <a:ea typeface="Calibri" panose="020F0502020204030204" pitchFamily="34" charset="0"/>
                <a:cs typeface="Arial" panose="020B0604020202020204" pitchFamily="34" charset="0"/>
              </a:rPr>
              <a:t>/</a:t>
            </a:r>
            <a:r>
              <a:rPr lang="en-US" sz="1400" b="0" dirty="0" err="1">
                <a:latin typeface="Arial" panose="020B0604020202020204" pitchFamily="34" charset="0"/>
                <a:ea typeface="Calibri" panose="020F0502020204030204" pitchFamily="34" charset="0"/>
                <a:cs typeface="Arial" panose="020B0604020202020204" pitchFamily="34" charset="0"/>
              </a:rPr>
              <a:t>prijava</a:t>
            </a:r>
            <a:r>
              <a:rPr lang="en-US" sz="1400" b="0" dirty="0">
                <a:latin typeface="Arial" panose="020B0604020202020204" pitchFamily="34" charset="0"/>
                <a:ea typeface="Calibri" panose="020F0502020204030204" pitchFamily="34" charset="0"/>
                <a:cs typeface="Arial" panose="020B0604020202020204" pitchFamily="34" charset="0"/>
              </a:rPr>
              <a:t> do 15.05.2025.god. </a:t>
            </a:r>
            <a:r>
              <a:rPr lang="en-US" sz="1400" b="0" dirty="0" err="1">
                <a:latin typeface="Arial" panose="020B0604020202020204" pitchFamily="34" charset="0"/>
                <a:ea typeface="Calibri" panose="020F0502020204030204" pitchFamily="34" charset="0"/>
                <a:cs typeface="Arial" panose="020B0604020202020204" pitchFamily="34" charset="0"/>
              </a:rPr>
              <a:t>Naručiocu</a:t>
            </a:r>
            <a:r>
              <a:rPr lang="en-US" sz="1400" b="0" dirty="0">
                <a:latin typeface="Arial" panose="020B0604020202020204" pitchFamily="34" charset="0"/>
                <a:ea typeface="Calibri" panose="020F0502020204030204" pitchFamily="34" charset="0"/>
                <a:cs typeface="Arial" panose="020B0604020202020204" pitchFamily="34" charset="0"/>
              </a:rPr>
              <a:t> je </a:t>
            </a:r>
            <a:r>
              <a:rPr lang="en-US" sz="1400" b="0" dirty="0" err="1">
                <a:latin typeface="Arial" panose="020B0604020202020204" pitchFamily="34" charset="0"/>
                <a:ea typeface="Calibri" panose="020F0502020204030204" pitchFamily="34" charset="0"/>
                <a:cs typeface="Arial" panose="020B0604020202020204" pitchFamily="34" charset="0"/>
              </a:rPr>
              <a:t>prispela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jedna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ponuda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ponuđača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nakon</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komisijskog</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pregleda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stručne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ocene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ponude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saglasnošću</a:t>
            </a:r>
            <a:r>
              <a:rPr lang="en-US" sz="1400" b="0" dirty="0">
                <a:latin typeface="Arial" panose="020B0604020202020204" pitchFamily="34" charset="0"/>
                <a:ea typeface="Calibri" panose="020F0502020204030204" pitchFamily="34" charset="0"/>
                <a:cs typeface="Arial" panose="020B0604020202020204" pitchFamily="34" charset="0"/>
              </a:rPr>
              <a:t> da </a:t>
            </a:r>
            <a:r>
              <a:rPr lang="en-US" sz="1400" b="0" dirty="0" err="1">
                <a:latin typeface="Arial" panose="020B0604020202020204" pitchFamily="34" charset="0"/>
                <a:ea typeface="Calibri" panose="020F0502020204030204" pitchFamily="34" charset="0"/>
                <a:cs typeface="Arial" panose="020B0604020202020204" pitchFamily="34" charset="0"/>
              </a:rPr>
              <a:t>su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ispunjeni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svi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uslovi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kvalitativni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izbor</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privrednog</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subjekta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odlučeno</a:t>
            </a:r>
            <a:r>
              <a:rPr lang="en-US" sz="1400" b="0" dirty="0">
                <a:latin typeface="Arial" panose="020B0604020202020204" pitchFamily="34" charset="0"/>
                <a:ea typeface="Calibri" panose="020F0502020204030204" pitchFamily="34" charset="0"/>
                <a:cs typeface="Arial" panose="020B0604020202020204" pitchFamily="34" charset="0"/>
              </a:rPr>
              <a:t> je da se </a:t>
            </a:r>
            <a:r>
              <a:rPr lang="en-US" sz="1400" b="0" dirty="0" err="1" smtClean="0">
                <a:latin typeface="Arial" panose="020B0604020202020204" pitchFamily="34" charset="0"/>
                <a:ea typeface="Calibri" panose="020F0502020204030204" pitchFamily="34" charset="0"/>
                <a:cs typeface="Arial" panose="020B0604020202020204" pitchFamily="34" charset="0"/>
              </a:rPr>
              <a:t>dodeli</a:t>
            </a:r>
            <a:r>
              <a:rPr lang="en-US" sz="1400" b="0" dirty="0" smtClean="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Ugovor</a:t>
            </a:r>
            <a:r>
              <a:rPr lang="en-US" sz="1400" b="0" dirty="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n-US" sz="1400" b="0" dirty="0" err="1">
                <a:latin typeface="Arial" panose="020B0604020202020204" pitchFamily="34" charset="0"/>
                <a:ea typeface="Calibri" panose="020F0502020204030204" pitchFamily="34" charset="0"/>
                <a:cs typeface="Arial" panose="020B0604020202020204" pitchFamily="34" charset="0"/>
              </a:rPr>
              <a:t>Odluka</a:t>
            </a:r>
            <a:r>
              <a:rPr lang="en-US" sz="1400" b="0" dirty="0">
                <a:latin typeface="Arial" panose="020B0604020202020204" pitchFamily="34" charset="0"/>
                <a:ea typeface="Calibri" panose="020F0502020204030204" pitchFamily="34" charset="0"/>
                <a:cs typeface="Arial" panose="020B0604020202020204" pitchFamily="34" charset="0"/>
              </a:rPr>
              <a:t> o </a:t>
            </a:r>
            <a:r>
              <a:rPr lang="en-US" sz="1400" b="0" dirty="0" err="1">
                <a:latin typeface="Arial" panose="020B0604020202020204" pitchFamily="34" charset="0"/>
                <a:ea typeface="Calibri" panose="020F0502020204030204" pitchFamily="34" charset="0"/>
                <a:cs typeface="Arial" panose="020B0604020202020204" pitchFamily="34" charset="0"/>
              </a:rPr>
              <a:t>dodeli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Ugovora</a:t>
            </a:r>
            <a:r>
              <a:rPr lang="en-US" sz="1400" b="0" dirty="0">
                <a:latin typeface="Arial" panose="020B0604020202020204" pitchFamily="34" charset="0"/>
                <a:ea typeface="Calibri" panose="020F0502020204030204" pitchFamily="34" charset="0"/>
                <a:cs typeface="Arial" panose="020B0604020202020204" pitchFamily="34" charset="0"/>
              </a:rPr>
              <a:t> </a:t>
            </a:r>
            <a:r>
              <a:rPr lang="sr-Latn-RS" sz="1400" b="0" dirty="0" smtClean="0">
                <a:latin typeface="Arial" panose="020B0604020202020204" pitchFamily="34" charset="0"/>
                <a:ea typeface="Calibri" panose="020F0502020204030204" pitchFamily="34" charset="0"/>
                <a:cs typeface="Arial" panose="020B0604020202020204" pitchFamily="34" charset="0"/>
              </a:rPr>
              <a:t>je objavljena n</a:t>
            </a:r>
            <a:r>
              <a:rPr lang="en-US" sz="1400" b="0" dirty="0" smtClean="0">
                <a:latin typeface="Arial" panose="020B0604020202020204" pitchFamily="34" charset="0"/>
                <a:ea typeface="Calibri" panose="020F0502020204030204" pitchFamily="34" charset="0"/>
                <a:cs typeface="Arial" panose="020B0604020202020204" pitchFamily="34" charset="0"/>
              </a:rPr>
              <a:t>a </a:t>
            </a:r>
            <a:r>
              <a:rPr lang="en-US" sz="1400" b="0" dirty="0" err="1">
                <a:latin typeface="Arial" panose="020B0604020202020204" pitchFamily="34" charset="0"/>
                <a:ea typeface="Calibri" panose="020F0502020204030204" pitchFamily="34" charset="0"/>
                <a:cs typeface="Arial" panose="020B0604020202020204" pitchFamily="34" charset="0"/>
              </a:rPr>
              <a:t>portalu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kancelarije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JN 22.05.2025.god. </a:t>
            </a:r>
            <a:r>
              <a:rPr lang="sr-Latn-RS" sz="1400" b="0" dirty="0" smtClean="0">
                <a:latin typeface="Arial" panose="020B0604020202020204" pitchFamily="34" charset="0"/>
                <a:ea typeface="Calibri" panose="020F0502020204030204" pitchFamily="34" charset="0"/>
                <a:cs typeface="Arial" panose="020B0604020202020204" pitchFamily="34" charset="0"/>
              </a:rPr>
              <a:t>I </a:t>
            </a:r>
            <a:r>
              <a:rPr lang="en-US" sz="1400" b="0" dirty="0" err="1" smtClean="0">
                <a:latin typeface="Arial" panose="020B0604020202020204" pitchFamily="34" charset="0"/>
                <a:ea typeface="Calibri" panose="020F0502020204030204" pitchFamily="34" charset="0"/>
                <a:cs typeface="Arial" panose="020B0604020202020204" pitchFamily="34" charset="0"/>
              </a:rPr>
              <a:t>po</a:t>
            </a:r>
            <a:r>
              <a:rPr lang="en-US" sz="1400" b="0" dirty="0" smtClean="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protoku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perioda</a:t>
            </a:r>
            <a:r>
              <a:rPr lang="en-US" sz="1400" b="0" dirty="0">
                <a:latin typeface="Arial" panose="020B0604020202020204" pitchFamily="34" charset="0"/>
                <a:ea typeface="Calibri" panose="020F0502020204030204" pitchFamily="34" charset="0"/>
                <a:cs typeface="Arial" panose="020B0604020202020204" pitchFamily="34" charset="0"/>
              </a:rPr>
              <a:t> od 10 (</a:t>
            </a:r>
            <a:r>
              <a:rPr lang="en-US" sz="1400" b="0" dirty="0" err="1">
                <a:latin typeface="Arial" panose="020B0604020202020204" pitchFamily="34" charset="0"/>
                <a:ea typeface="Calibri" panose="020F0502020204030204" pitchFamily="34" charset="0"/>
                <a:cs typeface="Arial" panose="020B0604020202020204" pitchFamily="34" charset="0"/>
              </a:rPr>
              <a:t>deset</a:t>
            </a:r>
            <a:r>
              <a:rPr lang="en-US" sz="1400" b="0" dirty="0">
                <a:latin typeface="Arial" panose="020B0604020202020204" pitchFamily="34" charset="0"/>
                <a:ea typeface="Calibri" panose="020F0502020204030204" pitchFamily="34" charset="0"/>
                <a:cs typeface="Arial" panose="020B0604020202020204" pitchFamily="34" charset="0"/>
              </a:rPr>
              <a:t>) dana u </a:t>
            </a:r>
            <a:r>
              <a:rPr lang="en-US" sz="1400" b="0" dirty="0" err="1">
                <a:latin typeface="Arial" panose="020B0604020202020204" pitchFamily="34" charset="0"/>
                <a:ea typeface="Calibri" panose="020F0502020204030204" pitchFamily="34" charset="0"/>
                <a:cs typeface="Arial" panose="020B0604020202020204" pitchFamily="34" charset="0"/>
              </a:rPr>
              <a:t>skladu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sa</a:t>
            </a:r>
            <a:r>
              <a:rPr lang="en-US" sz="1400" b="0" dirty="0">
                <a:latin typeface="Arial" panose="020B0604020202020204" pitchFamily="34" charset="0"/>
                <a:ea typeface="Calibri" panose="020F0502020204030204" pitchFamily="34" charset="0"/>
                <a:cs typeface="Arial" panose="020B0604020202020204" pitchFamily="34" charset="0"/>
              </a:rPr>
              <a:t> ZJN, </a:t>
            </a:r>
            <a:r>
              <a:rPr lang="en-US" sz="1400" b="0" dirty="0" err="1">
                <a:latin typeface="Arial" panose="020B0604020202020204" pitchFamily="34" charset="0"/>
                <a:ea typeface="Calibri" panose="020F0502020204030204" pitchFamily="34" charset="0"/>
                <a:cs typeface="Arial" panose="020B0604020202020204" pitchFamily="34" charset="0"/>
              </a:rPr>
              <a:t>zahtevaće</a:t>
            </a:r>
            <a:r>
              <a:rPr lang="en-US" sz="1400" b="0" dirty="0">
                <a:latin typeface="Arial" panose="020B0604020202020204" pitchFamily="34" charset="0"/>
                <a:ea typeface="Calibri" panose="020F0502020204030204" pitchFamily="34" charset="0"/>
                <a:cs typeface="Arial" panose="020B0604020202020204" pitchFamily="34" charset="0"/>
              </a:rPr>
              <a:t> se </a:t>
            </a:r>
            <a:r>
              <a:rPr lang="en-US" sz="1400" b="0" dirty="0" err="1">
                <a:latin typeface="Arial" panose="020B0604020202020204" pitchFamily="34" charset="0"/>
                <a:ea typeface="Calibri" panose="020F0502020204030204" pitchFamily="34" charset="0"/>
                <a:cs typeface="Arial" panose="020B0604020202020204" pitchFamily="34" charset="0"/>
              </a:rPr>
              <a:t>sredstvo</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a:t>
            </a:r>
            <a:r>
              <a:rPr lang="en-US" sz="1400" b="0" dirty="0">
                <a:latin typeface="Arial" panose="020B0604020202020204" pitchFamily="34" charset="0"/>
                <a:ea typeface="Calibri" panose="020F0502020204030204" pitchFamily="34" charset="0"/>
                <a:cs typeface="Arial" panose="020B0604020202020204" pitchFamily="34" charset="0"/>
              </a:rPr>
              <a:t> dobro </a:t>
            </a:r>
            <a:r>
              <a:rPr lang="en-US" sz="1400" b="0" dirty="0" err="1">
                <a:latin typeface="Arial" panose="020B0604020202020204" pitchFamily="34" charset="0"/>
                <a:ea typeface="Calibri" panose="020F0502020204030204" pitchFamily="34" charset="0"/>
                <a:cs typeface="Arial" panose="020B0604020202020204" pitchFamily="34" charset="0"/>
              </a:rPr>
              <a:t>izvršenje</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posla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započeti</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proceduru</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a:latin typeface="Arial" panose="020B0604020202020204" pitchFamily="34" charset="0"/>
                <a:ea typeface="Calibri" panose="020F0502020204030204" pitchFamily="34" charset="0"/>
                <a:cs typeface="Arial" panose="020B0604020202020204" pitchFamily="34" charset="0"/>
              </a:rPr>
              <a:t>sklapanja</a:t>
            </a:r>
            <a:r>
              <a:rPr lang="en-US" sz="1400" b="0" dirty="0">
                <a:latin typeface="Arial" panose="020B0604020202020204" pitchFamily="34" charset="0"/>
                <a:ea typeface="Calibri" panose="020F0502020204030204" pitchFamily="34" charset="0"/>
                <a:cs typeface="Arial" panose="020B0604020202020204" pitchFamily="34" charset="0"/>
              </a:rPr>
              <a:t> </a:t>
            </a:r>
            <a:r>
              <a:rPr lang="en-US" sz="1400" b="0" dirty="0" err="1" smtClean="0">
                <a:latin typeface="Arial" panose="020B0604020202020204" pitchFamily="34" charset="0"/>
                <a:ea typeface="Calibri" panose="020F0502020204030204" pitchFamily="34" charset="0"/>
                <a:cs typeface="Arial" panose="020B0604020202020204" pitchFamily="34" charset="0"/>
              </a:rPr>
              <a:t>Ugovora</a:t>
            </a:r>
            <a:r>
              <a:rPr lang="sr-Latn-RS" sz="1400" b="0" dirty="0" smtClean="0">
                <a:latin typeface="Arial" panose="020B0604020202020204" pitchFamily="34" charset="0"/>
                <a:ea typeface="Calibri" panose="020F0502020204030204" pitchFamily="34" charset="0"/>
                <a:cs typeface="Arial" panose="020B0604020202020204" pitchFamily="34" charset="0"/>
              </a:rPr>
              <a:t>. </a:t>
            </a:r>
          </a:p>
          <a:p>
            <a:pPr algn="just">
              <a:lnSpc>
                <a:spcPct val="107000"/>
              </a:lnSpc>
              <a:spcAft>
                <a:spcPts val="800"/>
              </a:spcAft>
            </a:pP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ZAKLJUČAK</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a:t>
            </a:r>
          </a:p>
          <a:p>
            <a:pPr algn="just">
              <a:lnSpc>
                <a:spcPct val="107000"/>
              </a:lnSpc>
              <a:spcAft>
                <a:spcPts val="800"/>
              </a:spcAft>
            </a:pPr>
            <a:r>
              <a:rPr lang="en-US" sz="1400" dirty="0" err="1">
                <a:solidFill>
                  <a:srgbClr val="FF0000"/>
                </a:solidFill>
                <a:latin typeface="Arial" panose="020B0604020202020204" pitchFamily="34" charset="0"/>
                <a:ea typeface="Calibri" panose="020F0502020204030204" pitchFamily="34" charset="0"/>
                <a:cs typeface="Arial" panose="020B0604020202020204" pitchFamily="34" charset="0"/>
              </a:rPr>
              <a:t>Postupak</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sr-Latn-R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za specifične JN </a:t>
            </a:r>
            <a:r>
              <a:rPr lang="en-US" sz="14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traje</a:t>
            </a:r>
            <a:r>
              <a:rPr lang="en-U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FF0000"/>
                </a:solidFill>
                <a:latin typeface="Arial" panose="020B0604020202020204" pitchFamily="34" charset="0"/>
                <a:ea typeface="Calibri" panose="020F0502020204030204" pitchFamily="34" charset="0"/>
                <a:cs typeface="Arial" panose="020B0604020202020204" pitchFamily="34" charset="0"/>
              </a:rPr>
              <a:t>više</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od 6 </a:t>
            </a:r>
            <a:r>
              <a:rPr lang="en-US" sz="1400" dirty="0" err="1">
                <a:solidFill>
                  <a:srgbClr val="FF0000"/>
                </a:solidFill>
                <a:latin typeface="Arial" panose="020B0604020202020204" pitchFamily="34" charset="0"/>
                <a:ea typeface="Calibri" panose="020F0502020204030204" pitchFamily="34" charset="0"/>
                <a:cs typeface="Arial" panose="020B0604020202020204" pitchFamily="34" charset="0"/>
              </a:rPr>
              <a:t>meseci</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sr-Latn-R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bez sigurne potvrde da će se javiti odgovarajući ponuđač, </a:t>
            </a:r>
            <a:r>
              <a:rPr lang="sr-Latn-RS" sz="1400" dirty="0">
                <a:solidFill>
                  <a:srgbClr val="FF0000"/>
                </a:solidFill>
                <a:latin typeface="Arial" panose="020B0604020202020204" pitchFamily="34" charset="0"/>
                <a:ea typeface="Calibri" panose="020F0502020204030204" pitchFamily="34" charset="0"/>
                <a:cs typeface="Arial" panose="020B0604020202020204" pitchFamily="34" charset="0"/>
              </a:rPr>
              <a:t>a ukoliko su striktno definisani </a:t>
            </a:r>
            <a:r>
              <a:rPr lang="sr-Latn-R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rokovi, </a:t>
            </a:r>
            <a:r>
              <a:rPr lang="en-US" sz="14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nabavka</a:t>
            </a:r>
            <a:r>
              <a:rPr lang="en-U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I </a:t>
            </a:r>
            <a:r>
              <a:rPr lang="en-US" sz="14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reali</a:t>
            </a:r>
            <a:r>
              <a:rPr lang="sr-Latn-R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z</a:t>
            </a:r>
            <a:r>
              <a:rPr lang="en-US" sz="14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acija</a:t>
            </a:r>
            <a:r>
              <a:rPr lang="en-U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FF0000"/>
                </a:solidFill>
                <a:latin typeface="Arial" panose="020B0604020202020204" pitchFamily="34" charset="0"/>
                <a:ea typeface="Calibri" panose="020F0502020204030204" pitchFamily="34" charset="0"/>
                <a:cs typeface="Arial" panose="020B0604020202020204" pitchFamily="34" charset="0"/>
              </a:rPr>
              <a:t>trebaju</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en-US" sz="1400" dirty="0" err="1">
                <a:solidFill>
                  <a:srgbClr val="FF0000"/>
                </a:solidFill>
                <a:latin typeface="Arial" panose="020B0604020202020204" pitchFamily="34" charset="0"/>
                <a:ea typeface="Calibri" panose="020F0502020204030204" pitchFamily="34" charset="0"/>
                <a:cs typeface="Arial" panose="020B0604020202020204" pitchFamily="34" charset="0"/>
              </a:rPr>
              <a:t>biti</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u </a:t>
            </a:r>
            <a:r>
              <a:rPr lang="sr-Latn-R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samo </a:t>
            </a:r>
            <a:r>
              <a:rPr lang="en-US" sz="1400" dirty="0" smtClean="0">
                <a:solidFill>
                  <a:srgbClr val="FF0000"/>
                </a:solidFill>
                <a:latin typeface="Arial" panose="020B0604020202020204" pitchFamily="34" charset="0"/>
                <a:ea typeface="Calibri" panose="020F0502020204030204" pitchFamily="34" charset="0"/>
                <a:cs typeface="Arial" panose="020B0604020202020204" pitchFamily="34" charset="0"/>
              </a:rPr>
              <a:t>3-4 </a:t>
            </a:r>
            <a:r>
              <a:rPr lang="en-US" sz="1400" dirty="0" err="1" smtClean="0">
                <a:solidFill>
                  <a:srgbClr val="FF0000"/>
                </a:solidFill>
                <a:latin typeface="Arial" panose="020B0604020202020204" pitchFamily="34" charset="0"/>
                <a:ea typeface="Calibri" panose="020F0502020204030204" pitchFamily="34" charset="0"/>
                <a:cs typeface="Arial" panose="020B0604020202020204" pitchFamily="34" charset="0"/>
              </a:rPr>
              <a:t>meseci</a:t>
            </a:r>
            <a:r>
              <a:rPr 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a:t>
            </a:r>
            <a:endParaRPr lang="en-US" sz="1400" b="0" dirty="0">
              <a:solidFill>
                <a:schemeClr val="tx1"/>
              </a:solidFill>
            </a:endParaRPr>
          </a:p>
        </p:txBody>
      </p:sp>
      <p:sp>
        <p:nvSpPr>
          <p:cNvPr id="17" name="Pravougaonik 16"/>
          <p:cNvSpPr/>
          <p:nvPr/>
        </p:nvSpPr>
        <p:spPr>
          <a:xfrm>
            <a:off x="655608" y="1413454"/>
            <a:ext cx="7924800" cy="369332"/>
          </a:xfrm>
          <a:prstGeom prst="rect">
            <a:avLst/>
          </a:prstGeom>
        </p:spPr>
        <p:txBody>
          <a:bodyPr wrap="square">
            <a:spAutoFit/>
          </a:bodyPr>
          <a:lstStyle/>
          <a:p>
            <a:r>
              <a:rPr lang="sr-Latn-RS" dirty="0" smtClean="0"/>
              <a:t>TOPLANA JUG </a:t>
            </a:r>
            <a:endParaRPr lang="en-US" dirty="0"/>
          </a:p>
        </p:txBody>
      </p:sp>
    </p:spTree>
    <p:extLst>
      <p:ext uri="{BB962C8B-B14F-4D97-AF65-F5344CB8AC3E}">
        <p14:creationId xmlns:p14="http://schemas.microsoft.com/office/powerpoint/2010/main" val="4139491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4" name="Content Placeholder 2"/>
          <p:cNvSpPr txBox="1">
            <a:spLocks/>
          </p:cNvSpPr>
          <p:nvPr/>
        </p:nvSpPr>
        <p:spPr>
          <a:xfrm>
            <a:off x="1295400" y="5195229"/>
            <a:ext cx="8153400" cy="24575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endParaRPr lang="sr-Latn-RS" sz="1800" dirty="0">
              <a:solidFill>
                <a:srgbClr val="7030A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399691" y="1824214"/>
            <a:ext cx="7924800" cy="738664"/>
          </a:xfrm>
          <a:prstGeom prst="rect">
            <a:avLst/>
          </a:prstGeom>
        </p:spPr>
        <p:txBody>
          <a:bodyPr wrap="square">
            <a:spAutoFit/>
          </a:bodyPr>
          <a:lstStyle/>
          <a:p>
            <a:pPr algn="just"/>
            <a:r>
              <a:rPr lang="en-US" sz="1400" b="0" dirty="0" smtClean="0">
                <a:solidFill>
                  <a:schemeClr val="tx2">
                    <a:lumMod val="75000"/>
                  </a:schemeClr>
                </a:solidFill>
              </a:rPr>
              <a:t>U </a:t>
            </a:r>
            <a:r>
              <a:rPr lang="en-US" sz="1400" b="0" dirty="0" err="1">
                <a:solidFill>
                  <a:schemeClr val="tx2">
                    <a:lumMod val="75000"/>
                  </a:schemeClr>
                </a:solidFill>
              </a:rPr>
              <a:t>Srbiji</a:t>
            </a:r>
            <a:r>
              <a:rPr lang="en-US" sz="1400" b="0" dirty="0">
                <a:solidFill>
                  <a:schemeClr val="tx2">
                    <a:lumMod val="75000"/>
                  </a:schemeClr>
                </a:solidFill>
              </a:rPr>
              <a:t> je, </a:t>
            </a:r>
            <a:r>
              <a:rPr lang="en-US" sz="1400" b="0" dirty="0" err="1">
                <a:solidFill>
                  <a:schemeClr val="tx2">
                    <a:lumMod val="75000"/>
                  </a:schemeClr>
                </a:solidFill>
              </a:rPr>
              <a:t>prema</a:t>
            </a:r>
            <a:r>
              <a:rPr lang="en-US" sz="1400" b="0" dirty="0">
                <a:solidFill>
                  <a:schemeClr val="tx2">
                    <a:lumMod val="75000"/>
                  </a:schemeClr>
                </a:solidFill>
              </a:rPr>
              <a:t> IPPC </a:t>
            </a:r>
            <a:r>
              <a:rPr lang="en-US" sz="1400" b="0" dirty="0" err="1">
                <a:solidFill>
                  <a:schemeClr val="tx2">
                    <a:lumMod val="75000"/>
                  </a:schemeClr>
                </a:solidFill>
              </a:rPr>
              <a:t>Direktivi</a:t>
            </a:r>
            <a:r>
              <a:rPr lang="en-US" sz="1400" b="0" dirty="0">
                <a:solidFill>
                  <a:schemeClr val="tx2">
                    <a:lumMod val="75000"/>
                  </a:schemeClr>
                </a:solidFill>
              </a:rPr>
              <a:t>, 2004.godine </a:t>
            </a:r>
            <a:r>
              <a:rPr lang="en-US" sz="1400" b="0" dirty="0" err="1">
                <a:solidFill>
                  <a:schemeClr val="tx2">
                    <a:lumMod val="75000"/>
                  </a:schemeClr>
                </a:solidFill>
              </a:rPr>
              <a:t>donet</a:t>
            </a:r>
            <a:r>
              <a:rPr lang="en-US" sz="1400" b="0" dirty="0">
                <a:solidFill>
                  <a:schemeClr val="tx2">
                    <a:lumMod val="75000"/>
                  </a:schemeClr>
                </a:solidFill>
              </a:rPr>
              <a:t> </a:t>
            </a:r>
            <a:r>
              <a:rPr lang="en-US" sz="1400" b="0" dirty="0" err="1">
                <a:solidFill>
                  <a:schemeClr val="tx2">
                    <a:lumMod val="75000"/>
                  </a:schemeClr>
                </a:solidFill>
              </a:rPr>
              <a:t>Zakon</a:t>
            </a:r>
            <a:r>
              <a:rPr lang="en-US" sz="1400" b="0" dirty="0">
                <a:solidFill>
                  <a:schemeClr val="tx2">
                    <a:lumMod val="75000"/>
                  </a:schemeClr>
                </a:solidFill>
              </a:rPr>
              <a:t> o </a:t>
            </a:r>
            <a:r>
              <a:rPr lang="en-US" sz="1400" b="0" dirty="0" err="1">
                <a:solidFill>
                  <a:schemeClr val="tx2">
                    <a:lumMod val="75000"/>
                  </a:schemeClr>
                </a:solidFill>
              </a:rPr>
              <a:t>integrisanom</a:t>
            </a:r>
            <a:r>
              <a:rPr lang="en-US" sz="1400" b="0" dirty="0">
                <a:solidFill>
                  <a:schemeClr val="tx2">
                    <a:lumMod val="75000"/>
                  </a:schemeClr>
                </a:solidFill>
              </a:rPr>
              <a:t> </a:t>
            </a:r>
            <a:r>
              <a:rPr lang="en-US" sz="1400" b="0" dirty="0" err="1">
                <a:solidFill>
                  <a:schemeClr val="tx2">
                    <a:lumMod val="75000"/>
                  </a:schemeClr>
                </a:solidFill>
              </a:rPr>
              <a:t>sprečavanju</a:t>
            </a:r>
            <a:r>
              <a:rPr lang="en-US" sz="1400" b="0" dirty="0">
                <a:solidFill>
                  <a:schemeClr val="tx2">
                    <a:lumMod val="75000"/>
                  </a:schemeClr>
                </a:solidFill>
              </a:rPr>
              <a:t> </a:t>
            </a:r>
            <a:r>
              <a:rPr lang="en-US" sz="1400" b="0" dirty="0" err="1">
                <a:solidFill>
                  <a:schemeClr val="tx2">
                    <a:lumMod val="75000"/>
                  </a:schemeClr>
                </a:solidFill>
              </a:rPr>
              <a:t>i</a:t>
            </a:r>
            <a:r>
              <a:rPr lang="en-US" sz="1400" b="0" dirty="0">
                <a:solidFill>
                  <a:schemeClr val="tx2">
                    <a:lumMod val="75000"/>
                  </a:schemeClr>
                </a:solidFill>
              </a:rPr>
              <a:t> </a:t>
            </a:r>
            <a:r>
              <a:rPr lang="en-US" sz="1400" b="0" dirty="0" err="1">
                <a:solidFill>
                  <a:schemeClr val="tx2">
                    <a:lumMod val="75000"/>
                  </a:schemeClr>
                </a:solidFill>
              </a:rPr>
              <a:t>kontroli</a:t>
            </a:r>
            <a:r>
              <a:rPr lang="en-US" sz="1400" b="0" dirty="0">
                <a:solidFill>
                  <a:schemeClr val="tx2">
                    <a:lumMod val="75000"/>
                  </a:schemeClr>
                </a:solidFill>
              </a:rPr>
              <a:t> </a:t>
            </a:r>
            <a:r>
              <a:rPr lang="en-US" sz="1400" b="0" dirty="0" err="1">
                <a:solidFill>
                  <a:schemeClr val="tx2">
                    <a:lumMod val="75000"/>
                  </a:schemeClr>
                </a:solidFill>
              </a:rPr>
              <a:t>zagađivanja</a:t>
            </a:r>
            <a:r>
              <a:rPr lang="en-US" sz="1400" b="0" dirty="0">
                <a:solidFill>
                  <a:schemeClr val="tx2">
                    <a:lumMod val="75000"/>
                  </a:schemeClr>
                </a:solidFill>
              </a:rPr>
              <a:t> </a:t>
            </a:r>
            <a:r>
              <a:rPr lang="en-US" sz="1400" b="0" dirty="0" err="1">
                <a:solidFill>
                  <a:schemeClr val="tx2">
                    <a:lumMod val="75000"/>
                  </a:schemeClr>
                </a:solidFill>
              </a:rPr>
              <a:t>životne</a:t>
            </a:r>
            <a:r>
              <a:rPr lang="en-US" sz="1400" b="0" dirty="0">
                <a:solidFill>
                  <a:schemeClr val="tx2">
                    <a:lumMod val="75000"/>
                  </a:schemeClr>
                </a:solidFill>
              </a:rPr>
              <a:t> </a:t>
            </a:r>
            <a:r>
              <a:rPr lang="en-US" sz="1400" b="0" dirty="0" err="1">
                <a:solidFill>
                  <a:schemeClr val="tx2">
                    <a:lumMod val="75000"/>
                  </a:schemeClr>
                </a:solidFill>
              </a:rPr>
              <a:t>sredine</a:t>
            </a:r>
            <a:r>
              <a:rPr lang="en-US" sz="1400" b="0" dirty="0">
                <a:solidFill>
                  <a:schemeClr val="tx2">
                    <a:lumMod val="75000"/>
                  </a:schemeClr>
                </a:solidFill>
              </a:rPr>
              <a:t> </a:t>
            </a:r>
            <a:r>
              <a:rPr lang="en-US" sz="1400" b="0" dirty="0" err="1">
                <a:solidFill>
                  <a:schemeClr val="tx2">
                    <a:lumMod val="75000"/>
                  </a:schemeClr>
                </a:solidFill>
              </a:rPr>
              <a:t>koji</a:t>
            </a:r>
            <a:r>
              <a:rPr lang="en-US" sz="1400" b="0" dirty="0">
                <a:solidFill>
                  <a:schemeClr val="tx2">
                    <a:lumMod val="75000"/>
                  </a:schemeClr>
                </a:solidFill>
              </a:rPr>
              <a:t> je </a:t>
            </a:r>
            <a:r>
              <a:rPr lang="en-US" sz="1400" b="0" dirty="0" err="1">
                <a:solidFill>
                  <a:schemeClr val="tx2">
                    <a:lumMod val="75000"/>
                  </a:schemeClr>
                </a:solidFill>
              </a:rPr>
              <a:t>kasnije</a:t>
            </a:r>
            <a:r>
              <a:rPr lang="en-US" sz="1400" b="0" dirty="0">
                <a:solidFill>
                  <a:schemeClr val="tx2">
                    <a:lumMod val="75000"/>
                  </a:schemeClr>
                </a:solidFill>
              </a:rPr>
              <a:t> </a:t>
            </a:r>
            <a:r>
              <a:rPr lang="en-US" sz="1400" b="0" dirty="0" err="1">
                <a:solidFill>
                  <a:schemeClr val="tx2">
                    <a:lumMod val="75000"/>
                  </a:schemeClr>
                </a:solidFill>
              </a:rPr>
              <a:t>dopunjen</a:t>
            </a:r>
            <a:r>
              <a:rPr lang="en-US" sz="1400" b="0" dirty="0">
                <a:solidFill>
                  <a:schemeClr val="tx2">
                    <a:lumMod val="75000"/>
                  </a:schemeClr>
                </a:solidFill>
              </a:rPr>
              <a:t>, </a:t>
            </a:r>
            <a:r>
              <a:rPr lang="en-US" sz="1400" b="0" dirty="0" err="1">
                <a:solidFill>
                  <a:schemeClr val="tx2">
                    <a:lumMod val="75000"/>
                  </a:schemeClr>
                </a:solidFill>
              </a:rPr>
              <a:t>uz</a:t>
            </a:r>
            <a:r>
              <a:rPr lang="en-US" sz="1400" b="0" dirty="0">
                <a:solidFill>
                  <a:schemeClr val="tx2">
                    <a:lumMod val="75000"/>
                  </a:schemeClr>
                </a:solidFill>
              </a:rPr>
              <a:t> </a:t>
            </a:r>
            <a:r>
              <a:rPr lang="en-US" sz="1400" b="0" dirty="0" err="1">
                <a:solidFill>
                  <a:schemeClr val="tx2">
                    <a:lumMod val="75000"/>
                  </a:schemeClr>
                </a:solidFill>
              </a:rPr>
              <a:t>prateće</a:t>
            </a:r>
            <a:r>
              <a:rPr lang="en-US" sz="1400" b="0" dirty="0">
                <a:solidFill>
                  <a:schemeClr val="tx2">
                    <a:lumMod val="75000"/>
                  </a:schemeClr>
                </a:solidFill>
              </a:rPr>
              <a:t> </a:t>
            </a:r>
            <a:r>
              <a:rPr lang="en-US" sz="1400" b="0" dirty="0" err="1">
                <a:solidFill>
                  <a:schemeClr val="tx2">
                    <a:lumMod val="75000"/>
                  </a:schemeClr>
                </a:solidFill>
              </a:rPr>
              <a:t>podzakonske</a:t>
            </a:r>
            <a:r>
              <a:rPr lang="en-US" sz="1400" b="0" dirty="0">
                <a:solidFill>
                  <a:schemeClr val="tx2">
                    <a:lumMod val="75000"/>
                  </a:schemeClr>
                </a:solidFill>
              </a:rPr>
              <a:t> </a:t>
            </a:r>
            <a:r>
              <a:rPr lang="en-US" sz="1400" b="0" dirty="0" err="1">
                <a:solidFill>
                  <a:schemeClr val="tx2">
                    <a:lumMod val="75000"/>
                  </a:schemeClr>
                </a:solidFill>
              </a:rPr>
              <a:t>akte</a:t>
            </a:r>
            <a:r>
              <a:rPr lang="en-US" sz="1400" b="0" dirty="0">
                <a:solidFill>
                  <a:schemeClr val="tx2">
                    <a:lumMod val="75000"/>
                  </a:schemeClr>
                </a:solidFill>
              </a:rPr>
              <a:t> </a:t>
            </a:r>
            <a:r>
              <a:rPr lang="en-US" sz="1400" b="0" dirty="0" err="1">
                <a:solidFill>
                  <a:schemeClr val="tx2">
                    <a:lumMod val="75000"/>
                  </a:schemeClr>
                </a:solidFill>
              </a:rPr>
              <a:t>kojima</a:t>
            </a:r>
            <a:r>
              <a:rPr lang="en-US" sz="1400" b="0" dirty="0">
                <a:solidFill>
                  <a:schemeClr val="tx2">
                    <a:lumMod val="75000"/>
                  </a:schemeClr>
                </a:solidFill>
              </a:rPr>
              <a:t> se </a:t>
            </a:r>
            <a:r>
              <a:rPr lang="en-US" sz="1400" b="0" dirty="0" err="1">
                <a:solidFill>
                  <a:schemeClr val="tx2">
                    <a:lumMod val="75000"/>
                  </a:schemeClr>
                </a:solidFill>
              </a:rPr>
              <a:t>uređuju</a:t>
            </a:r>
            <a:r>
              <a:rPr lang="en-US" sz="1400" b="0" dirty="0">
                <a:solidFill>
                  <a:schemeClr val="tx2">
                    <a:lumMod val="75000"/>
                  </a:schemeClr>
                </a:solidFill>
              </a:rPr>
              <a:t> </a:t>
            </a:r>
            <a:r>
              <a:rPr lang="en-US" sz="1400" b="0" dirty="0" err="1">
                <a:solidFill>
                  <a:schemeClr val="tx2">
                    <a:lumMod val="75000"/>
                  </a:schemeClr>
                </a:solidFill>
              </a:rPr>
              <a:t>pojedina</a:t>
            </a:r>
            <a:r>
              <a:rPr lang="en-US" sz="1400" b="0" dirty="0">
                <a:solidFill>
                  <a:schemeClr val="tx2">
                    <a:lumMod val="75000"/>
                  </a:schemeClr>
                </a:solidFill>
              </a:rPr>
              <a:t> </a:t>
            </a:r>
            <a:r>
              <a:rPr lang="en-US" sz="1400" b="0" dirty="0" err="1">
                <a:solidFill>
                  <a:schemeClr val="tx2">
                    <a:lumMod val="75000"/>
                  </a:schemeClr>
                </a:solidFill>
              </a:rPr>
              <a:t>pitanja</a:t>
            </a:r>
            <a:r>
              <a:rPr lang="en-US" sz="1400" b="0" dirty="0">
                <a:solidFill>
                  <a:schemeClr val="tx2">
                    <a:lumMod val="75000"/>
                  </a:schemeClr>
                </a:solidFill>
              </a:rPr>
              <a:t> </a:t>
            </a:r>
            <a:r>
              <a:rPr lang="en-US" sz="1400" b="0" dirty="0" err="1">
                <a:solidFill>
                  <a:schemeClr val="tx2">
                    <a:lumMod val="75000"/>
                  </a:schemeClr>
                </a:solidFill>
              </a:rPr>
              <a:t>iz</a:t>
            </a:r>
            <a:r>
              <a:rPr lang="en-US" sz="1400" b="0" dirty="0">
                <a:solidFill>
                  <a:schemeClr val="tx2">
                    <a:lumMod val="75000"/>
                  </a:schemeClr>
                </a:solidFill>
              </a:rPr>
              <a:t> </a:t>
            </a:r>
            <a:r>
              <a:rPr lang="en-US" sz="1400" b="0" dirty="0" err="1">
                <a:solidFill>
                  <a:schemeClr val="tx2">
                    <a:lumMod val="75000"/>
                  </a:schemeClr>
                </a:solidFill>
              </a:rPr>
              <a:t>oblasti</a:t>
            </a:r>
            <a:r>
              <a:rPr lang="en-US" sz="1400" b="0" dirty="0">
                <a:solidFill>
                  <a:schemeClr val="tx2">
                    <a:lumMod val="75000"/>
                  </a:schemeClr>
                </a:solidFill>
              </a:rPr>
              <a:t> </a:t>
            </a:r>
            <a:r>
              <a:rPr lang="en-US" sz="1400" b="0" dirty="0" err="1">
                <a:solidFill>
                  <a:schemeClr val="tx2">
                    <a:lumMod val="75000"/>
                  </a:schemeClr>
                </a:solidFill>
              </a:rPr>
              <a:t>integrisanog</a:t>
            </a:r>
            <a:r>
              <a:rPr lang="en-US" sz="1400" b="0" dirty="0">
                <a:solidFill>
                  <a:schemeClr val="tx2">
                    <a:lumMod val="75000"/>
                  </a:schemeClr>
                </a:solidFill>
              </a:rPr>
              <a:t> </a:t>
            </a:r>
            <a:r>
              <a:rPr lang="en-US" sz="1400" b="0" dirty="0" err="1">
                <a:solidFill>
                  <a:schemeClr val="tx2">
                    <a:lumMod val="75000"/>
                  </a:schemeClr>
                </a:solidFill>
              </a:rPr>
              <a:t>sprečavanja</a:t>
            </a:r>
            <a:r>
              <a:rPr lang="en-US" sz="1400" b="0" dirty="0">
                <a:solidFill>
                  <a:schemeClr val="tx2">
                    <a:lumMod val="75000"/>
                  </a:schemeClr>
                </a:solidFill>
              </a:rPr>
              <a:t> </a:t>
            </a:r>
            <a:r>
              <a:rPr lang="en-US" sz="1400" b="0" dirty="0" err="1">
                <a:solidFill>
                  <a:schemeClr val="tx2">
                    <a:lumMod val="75000"/>
                  </a:schemeClr>
                </a:solidFill>
              </a:rPr>
              <a:t>i</a:t>
            </a:r>
            <a:r>
              <a:rPr lang="en-US" sz="1400" b="0" dirty="0">
                <a:solidFill>
                  <a:schemeClr val="tx2">
                    <a:lumMod val="75000"/>
                  </a:schemeClr>
                </a:solidFill>
              </a:rPr>
              <a:t> </a:t>
            </a:r>
            <a:r>
              <a:rPr lang="en-US" sz="1400" b="0" dirty="0" err="1">
                <a:solidFill>
                  <a:schemeClr val="tx2">
                    <a:lumMod val="75000"/>
                  </a:schemeClr>
                </a:solidFill>
              </a:rPr>
              <a:t>kontrole</a:t>
            </a:r>
            <a:r>
              <a:rPr lang="en-US" sz="1400" b="0" dirty="0">
                <a:solidFill>
                  <a:schemeClr val="tx2">
                    <a:lumMod val="75000"/>
                  </a:schemeClr>
                </a:solidFill>
              </a:rPr>
              <a:t> </a:t>
            </a:r>
            <a:r>
              <a:rPr lang="en-US" sz="1400" b="0" dirty="0" err="1">
                <a:solidFill>
                  <a:schemeClr val="tx2">
                    <a:lumMod val="75000"/>
                  </a:schemeClr>
                </a:solidFill>
              </a:rPr>
              <a:t>zagađivanja</a:t>
            </a:r>
            <a:r>
              <a:rPr lang="en-US" sz="1400" b="0" dirty="0">
                <a:solidFill>
                  <a:schemeClr val="tx2">
                    <a:lumMod val="75000"/>
                  </a:schemeClr>
                </a:solidFill>
              </a:rPr>
              <a:t> </a:t>
            </a:r>
            <a:r>
              <a:rPr lang="en-US" sz="1400" b="0" dirty="0" err="1">
                <a:solidFill>
                  <a:schemeClr val="tx2">
                    <a:lumMod val="75000"/>
                  </a:schemeClr>
                </a:solidFill>
              </a:rPr>
              <a:t>životne</a:t>
            </a:r>
            <a:r>
              <a:rPr lang="en-US" sz="1400" b="0" dirty="0">
                <a:solidFill>
                  <a:schemeClr val="tx2">
                    <a:lumMod val="75000"/>
                  </a:schemeClr>
                </a:solidFill>
              </a:rPr>
              <a:t> </a:t>
            </a:r>
            <a:r>
              <a:rPr lang="en-US" sz="1400" b="0" dirty="0" err="1">
                <a:solidFill>
                  <a:schemeClr val="tx2">
                    <a:lumMod val="75000"/>
                  </a:schemeClr>
                </a:solidFill>
              </a:rPr>
              <a:t>sredine</a:t>
            </a:r>
            <a:r>
              <a:rPr lang="en-US" sz="1400" b="0" dirty="0">
                <a:solidFill>
                  <a:schemeClr val="tx1"/>
                </a:solidFill>
              </a:rPr>
              <a:t>.</a:t>
            </a:r>
          </a:p>
        </p:txBody>
      </p:sp>
      <p:sp>
        <p:nvSpPr>
          <p:cNvPr id="17" name="Pravougaonik 16"/>
          <p:cNvSpPr/>
          <p:nvPr/>
        </p:nvSpPr>
        <p:spPr>
          <a:xfrm>
            <a:off x="655608" y="1413454"/>
            <a:ext cx="7924800" cy="369332"/>
          </a:xfrm>
          <a:prstGeom prst="rect">
            <a:avLst/>
          </a:prstGeom>
        </p:spPr>
        <p:txBody>
          <a:bodyPr wrap="square">
            <a:spAutoFit/>
          </a:bodyPr>
          <a:lstStyle/>
          <a:p>
            <a:r>
              <a:rPr lang="sr-Latn-RS" dirty="0" smtClean="0"/>
              <a:t>TOPLANA JUG – INTEGRISANA DOZVOLA</a:t>
            </a:r>
            <a:endParaRPr lang="en-US" dirty="0"/>
          </a:p>
        </p:txBody>
      </p:sp>
      <p:sp>
        <p:nvSpPr>
          <p:cNvPr id="18" name="Pravougaonik 17"/>
          <p:cNvSpPr/>
          <p:nvPr/>
        </p:nvSpPr>
        <p:spPr>
          <a:xfrm>
            <a:off x="419100" y="2620719"/>
            <a:ext cx="7924800" cy="3453253"/>
          </a:xfrm>
          <a:prstGeom prst="rect">
            <a:avLst/>
          </a:prstGeom>
        </p:spPr>
        <p:txBody>
          <a:bodyPr wrap="square">
            <a:spAutoFit/>
          </a:bodyPr>
          <a:lstStyle/>
          <a:p>
            <a:pPr algn="just"/>
            <a:r>
              <a:rPr lang="sr-Latn-RS" sz="1400" b="0" dirty="0">
                <a:solidFill>
                  <a:schemeClr val="tx2">
                    <a:lumMod val="75000"/>
                  </a:schemeClr>
                </a:solidFill>
              </a:rPr>
              <a:t>Uredba o vrstama aktivnosti i postrojenja za koje se izdaje integrisana dozvola propisuje da se za </a:t>
            </a:r>
            <a:r>
              <a:rPr lang="sr-Latn-RS" sz="1400" b="0" dirty="0" err="1">
                <a:solidFill>
                  <a:schemeClr val="tx2">
                    <a:lumMod val="75000"/>
                  </a:schemeClr>
                </a:solidFill>
              </a:rPr>
              <a:t>termoenergetska</a:t>
            </a:r>
            <a:r>
              <a:rPr lang="sr-Latn-RS" sz="1400" b="0" dirty="0">
                <a:solidFill>
                  <a:schemeClr val="tx2">
                    <a:lumMod val="75000"/>
                  </a:schemeClr>
                </a:solidFill>
              </a:rPr>
              <a:t> postrojenja sa toplotnim ulazom iznad 50 MW izdaje integrisana dozvola. Integrisana dozvola sadrži uslove koji garantuju da je postrojenje u skladu sa zahtevima Zakona o integrisanom sprečavanju i kontroli zagađivanja životne sredine. </a:t>
            </a:r>
          </a:p>
          <a:p>
            <a:pPr algn="just"/>
            <a:r>
              <a:rPr lang="sr-Latn-RS" sz="1400" b="0" dirty="0">
                <a:solidFill>
                  <a:schemeClr val="tx2">
                    <a:lumMod val="75000"/>
                  </a:schemeClr>
                </a:solidFill>
              </a:rPr>
              <a:t>Nakon rekonstrukcije 2014/2015. god. i dobijanja upotrebne dozvole za postrojenje Toplane „Jug“ stekli su se uslovi za izradu dokumentacije i zahteva za dobijanje integrisane dozvole i za ovo postrojenje čiji je kapacitet 60 MW. </a:t>
            </a:r>
          </a:p>
          <a:p>
            <a:pPr algn="just"/>
            <a:r>
              <a:rPr lang="sr-Latn-RS" sz="1400" b="0" dirty="0">
                <a:solidFill>
                  <a:schemeClr val="tx2">
                    <a:lumMod val="75000"/>
                  </a:schemeClr>
                </a:solidFill>
              </a:rPr>
              <a:t>Cilj Zakona o izmenama Zakona o integrisanom sprečavanju i kontroli zagađivanja životne sredine ("Sl. glasnik RS", br. 109/2021) je usklađivanje u oblasti donošenja integrisanih dozvola kako bi ista bila u skladu sa propisima EU. Definisan je rok za izdavanje integrisanih dozvola za postojeća postrojenja 31. decembar 2024. godine, tako da su operateri morali da svoje zahteve kompletiraju do tada.</a:t>
            </a:r>
          </a:p>
          <a:p>
            <a:pPr algn="just"/>
            <a:r>
              <a:rPr lang="sr-Latn-RS" sz="1400" b="0" dirty="0">
                <a:solidFill>
                  <a:schemeClr val="tx2">
                    <a:lumMod val="75000"/>
                  </a:schemeClr>
                </a:solidFill>
              </a:rPr>
              <a:t>Rok je odlagan usled sprečenosti operatera da svoje zahteve kompletiraju, s obzirom na složenost celokupne procedure, jer su potrebne su dozvole različitih nadležnih organa kako bi se priložio kompletan zahtev</a:t>
            </a:r>
            <a:r>
              <a:rPr lang="sr-Latn-RS" sz="1400" b="0" dirty="0" smtClean="0">
                <a:solidFill>
                  <a:schemeClr val="tx2">
                    <a:lumMod val="75000"/>
                  </a:schemeClr>
                </a:solidFill>
              </a:rPr>
              <a:t>.</a:t>
            </a:r>
            <a:endParaRPr lang="sr-Latn-RS" sz="1400" b="0" dirty="0">
              <a:solidFill>
                <a:schemeClr val="tx2">
                  <a:lumMod val="75000"/>
                </a:schemeClr>
              </a:solidFill>
            </a:endParaRPr>
          </a:p>
        </p:txBody>
      </p:sp>
    </p:spTree>
    <p:extLst>
      <p:ext uri="{BB962C8B-B14F-4D97-AF65-F5344CB8AC3E}">
        <p14:creationId xmlns:p14="http://schemas.microsoft.com/office/powerpoint/2010/main" val="800277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4" name="Content Placeholder 2"/>
          <p:cNvSpPr txBox="1">
            <a:spLocks/>
          </p:cNvSpPr>
          <p:nvPr/>
        </p:nvSpPr>
        <p:spPr>
          <a:xfrm>
            <a:off x="158870" y="3048000"/>
            <a:ext cx="8445260" cy="3657600"/>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lgn="just"/>
            <a:r>
              <a:rPr lang="sr-Latn-RS" sz="1400" b="0" dirty="0" smtClean="0">
                <a:solidFill>
                  <a:schemeClr val="tx2">
                    <a:lumMod val="75000"/>
                  </a:schemeClr>
                </a:solidFill>
                <a:latin typeface="Arial" panose="020B0604020202020204" pitchFamily="34" charset="0"/>
                <a:cs typeface="Arial" panose="020B0604020202020204" pitchFamily="34" charset="0"/>
              </a:rPr>
              <a:t>…Na </a:t>
            </a:r>
            <a:r>
              <a:rPr lang="sr-Latn-RS" sz="1400" b="0" dirty="0">
                <a:solidFill>
                  <a:schemeClr val="tx2">
                    <a:lumMod val="75000"/>
                  </a:schemeClr>
                </a:solidFill>
                <a:latin typeface="Arial" panose="020B0604020202020204" pitchFamily="34" charset="0"/>
                <a:cs typeface="Arial" panose="020B0604020202020204" pitchFamily="34" charset="0"/>
              </a:rPr>
              <a:t>osnovu dopisa Ministarstva zaštite životne sredine, JKP „Gradska </a:t>
            </a:r>
            <a:r>
              <a:rPr lang="sr-Latn-RS" sz="1400" b="0" dirty="0" smtClean="0">
                <a:solidFill>
                  <a:schemeClr val="tx2">
                    <a:lumMod val="75000"/>
                  </a:schemeClr>
                </a:solidFill>
                <a:latin typeface="Arial" panose="020B0604020202020204" pitchFamily="34" charset="0"/>
                <a:cs typeface="Arial" panose="020B0604020202020204" pitchFamily="34" charset="0"/>
              </a:rPr>
              <a:t>toplana“ </a:t>
            </a:r>
            <a:r>
              <a:rPr lang="sr-Latn-RS" sz="1400" b="0" dirty="0">
                <a:solidFill>
                  <a:schemeClr val="tx2">
                    <a:lumMod val="75000"/>
                  </a:schemeClr>
                </a:solidFill>
                <a:latin typeface="Arial" panose="020B0604020202020204" pitchFamily="34" charset="0"/>
                <a:cs typeface="Arial" panose="020B0604020202020204" pitchFamily="34" charset="0"/>
              </a:rPr>
              <a:t>Niš se obratila Gradskoj upravi za imovinu i održivi razvoj dana 26.12.2024.god. dopisom u kome je navedeno da T</a:t>
            </a:r>
            <a:r>
              <a:rPr lang="sr-Latn-RS" sz="1400" b="0" dirty="0" smtClean="0">
                <a:solidFill>
                  <a:schemeClr val="tx2">
                    <a:lumMod val="75000"/>
                  </a:schemeClr>
                </a:solidFill>
                <a:latin typeface="Arial" panose="020B0604020202020204" pitchFamily="34" charset="0"/>
                <a:cs typeface="Arial" panose="020B0604020202020204" pitchFamily="34" charset="0"/>
              </a:rPr>
              <a:t>oplana </a:t>
            </a:r>
            <a:r>
              <a:rPr lang="sr-Latn-RS" sz="1400" b="0" dirty="0">
                <a:solidFill>
                  <a:schemeClr val="tx2">
                    <a:lumMod val="75000"/>
                  </a:schemeClr>
                </a:solidFill>
                <a:latin typeface="Arial" panose="020B0604020202020204" pitchFamily="34" charset="0"/>
                <a:cs typeface="Arial" panose="020B0604020202020204" pitchFamily="34" charset="0"/>
              </a:rPr>
              <a:t>odustaje od podnetog zahteva za dobijanje integrisane dozvole za toplanu Jug koji je podnet 2013.god.</a:t>
            </a:r>
            <a:endParaRPr lang="en-U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Istog dana, 26.12.2024.god., Toplana je podnela Gradskoj upravi za imovinu i održivi razvoj novi zahtev za izdavanje integrisane dozvole za toplanu Jug sa pratećom dokumentacijom.</a:t>
            </a:r>
            <a:endParaRPr lang="en-U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Dana 17.01.2025.god. dobijeno je rešenje od Gradske uprava za imovinu, privredu i zaštitu životne sredine u kome je navedeno da se obustavlja postupak po zahtevu JKP „Gradska toplana“ Niš za dobijanje integrisane dozvole za toplanu Jug, zbog </a:t>
            </a:r>
            <a:r>
              <a:rPr lang="sr-Latn-RS" sz="1400" b="0" dirty="0" err="1">
                <a:solidFill>
                  <a:schemeClr val="tx2">
                    <a:lumMod val="75000"/>
                  </a:schemeClr>
                </a:solidFill>
                <a:latin typeface="Arial" panose="020B0604020202020204" pitchFamily="34" charset="0"/>
                <a:cs typeface="Arial" panose="020B0604020202020204" pitchFamily="34" charset="0"/>
              </a:rPr>
              <a:t>odustanka</a:t>
            </a:r>
            <a:r>
              <a:rPr lang="sr-Latn-RS" sz="1400" b="0" dirty="0">
                <a:solidFill>
                  <a:schemeClr val="tx2">
                    <a:lumMod val="75000"/>
                  </a:schemeClr>
                </a:solidFill>
                <a:latin typeface="Arial" panose="020B0604020202020204" pitchFamily="34" charset="0"/>
                <a:cs typeface="Arial" panose="020B0604020202020204" pitchFamily="34" charset="0"/>
              </a:rPr>
              <a:t> stranke.</a:t>
            </a:r>
            <a:endParaRPr lang="en-U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Istog dana, 17.01.2025.god., od Gradske uprave za imovinu, privredu i zaštitu životne sredine dobijen je zahtev za dopunu zahteva za izdavanje integrisane dozvole u kome se navodi da je potrebno dostaviti akt o pravu korišćenja prirodnih resursa i </a:t>
            </a:r>
            <a:r>
              <a:rPr lang="sr-Latn-RS" sz="1400" b="0" dirty="0" err="1">
                <a:solidFill>
                  <a:schemeClr val="tx2">
                    <a:lumMod val="75000"/>
                  </a:schemeClr>
                </a:solidFill>
                <a:latin typeface="Arial" panose="020B0604020202020204" pitchFamily="34" charset="0"/>
                <a:cs typeface="Arial" panose="020B0604020202020204" pitchFamily="34" charset="0"/>
              </a:rPr>
              <a:t>vodnu</a:t>
            </a:r>
            <a:r>
              <a:rPr lang="sr-Latn-RS" sz="1400" b="0" dirty="0">
                <a:solidFill>
                  <a:schemeClr val="tx2">
                    <a:lumMod val="75000"/>
                  </a:schemeClr>
                </a:solidFill>
                <a:latin typeface="Arial" panose="020B0604020202020204" pitchFamily="34" charset="0"/>
                <a:cs typeface="Arial" panose="020B0604020202020204" pitchFamily="34" charset="0"/>
              </a:rPr>
              <a:t> dozvolu za nadzemni rezervoar za ulje za loženje zapremine 1000m³ i </a:t>
            </a:r>
            <a:r>
              <a:rPr lang="sr-Latn-RS" sz="1400" b="0" dirty="0" smtClean="0">
                <a:solidFill>
                  <a:schemeClr val="tx2">
                    <a:lumMod val="75000"/>
                  </a:schemeClr>
                </a:solidFill>
                <a:latin typeface="Arial" panose="020B0604020202020204" pitchFamily="34" charset="0"/>
                <a:cs typeface="Arial" panose="020B0604020202020204" pitchFamily="34" charset="0"/>
              </a:rPr>
              <a:t>podzemni </a:t>
            </a:r>
            <a:r>
              <a:rPr lang="sr-Latn-RS" sz="1400" b="0" dirty="0">
                <a:solidFill>
                  <a:schemeClr val="tx2">
                    <a:lumMod val="75000"/>
                  </a:schemeClr>
                </a:solidFill>
                <a:latin typeface="Arial" panose="020B0604020202020204" pitchFamily="34" charset="0"/>
                <a:cs typeface="Arial" panose="020B0604020202020204" pitchFamily="34" charset="0"/>
              </a:rPr>
              <a:t>rezervoar za gasno ulje ekstra lako (dizel gorivo) zapremine 50m³. </a:t>
            </a:r>
            <a:r>
              <a:rPr lang="sr-Latn-RS" sz="1400" b="0" dirty="0" smtClean="0">
                <a:solidFill>
                  <a:schemeClr val="tx2">
                    <a:lumMod val="75000"/>
                  </a:schemeClr>
                </a:solidFill>
                <a:latin typeface="Arial" panose="020B0604020202020204" pitchFamily="34" charset="0"/>
                <a:cs typeface="Arial" panose="020B0604020202020204" pitchFamily="34" charset="0"/>
              </a:rPr>
              <a:t>Navedeni rezervoari su ispražnjeni i očišćeni </a:t>
            </a:r>
            <a:r>
              <a:rPr lang="en-US" sz="1400" b="0" dirty="0" smtClean="0">
                <a:solidFill>
                  <a:schemeClr val="tx2">
                    <a:lumMod val="75000"/>
                  </a:schemeClr>
                </a:solidFill>
                <a:latin typeface="Arial" panose="020B0604020202020204" pitchFamily="34" charset="0"/>
                <a:cs typeface="Arial" panose="020B0604020202020204" pitchFamily="34" charset="0"/>
              </a:rPr>
              <a:t>pre </a:t>
            </a:r>
            <a:r>
              <a:rPr lang="sr-Latn-RS" sz="1400" b="0" dirty="0" smtClean="0">
                <a:solidFill>
                  <a:schemeClr val="tx2">
                    <a:lumMod val="75000"/>
                  </a:schemeClr>
                </a:solidFill>
                <a:latin typeface="Arial" panose="020B0604020202020204" pitchFamily="34" charset="0"/>
                <a:cs typeface="Arial" panose="020B0604020202020204" pitchFamily="34" charset="0"/>
              </a:rPr>
              <a:t>više godina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jer</a:t>
            </a:r>
            <a:r>
              <a:rPr lang="sr-Latn-RS" sz="1400" b="0" dirty="0" smtClean="0">
                <a:solidFill>
                  <a:schemeClr val="tx2">
                    <a:lumMod val="75000"/>
                  </a:schemeClr>
                </a:solidFill>
                <a:latin typeface="Arial" panose="020B0604020202020204" pitchFamily="34" charset="0"/>
                <a:cs typeface="Arial" panose="020B0604020202020204" pitchFamily="34" charset="0"/>
              </a:rPr>
              <a:t> </a:t>
            </a:r>
            <a:r>
              <a:rPr lang="sr-Latn-RS" sz="1400" b="0" dirty="0" smtClean="0">
                <a:solidFill>
                  <a:schemeClr val="tx2">
                    <a:lumMod val="75000"/>
                  </a:schemeClr>
                </a:solidFill>
                <a:latin typeface="Arial" panose="020B0604020202020204" pitchFamily="34" charset="0"/>
                <a:cs typeface="Arial" panose="020B0604020202020204" pitchFamily="34" charset="0"/>
              </a:rPr>
              <a:t>postrojenje više od 15 godina radi na gas. Rok </a:t>
            </a:r>
            <a:r>
              <a:rPr lang="sr-Latn-RS" sz="1400" b="0" dirty="0">
                <a:solidFill>
                  <a:schemeClr val="tx2">
                    <a:lumMod val="75000"/>
                  </a:schemeClr>
                </a:solidFill>
                <a:latin typeface="Arial" panose="020B0604020202020204" pitchFamily="34" charset="0"/>
                <a:cs typeface="Arial" panose="020B0604020202020204" pitchFamily="34" charset="0"/>
              </a:rPr>
              <a:t>za dostavu tražene dokumentacije je 120 dana od dana prijema zahteva</a:t>
            </a:r>
            <a:r>
              <a:rPr lang="sr-Latn-RS" sz="1400" b="0" dirty="0" smtClean="0">
                <a:solidFill>
                  <a:schemeClr val="tx2">
                    <a:lumMod val="75000"/>
                  </a:schemeClr>
                </a:solidFill>
                <a:latin typeface="Arial" panose="020B0604020202020204" pitchFamily="34" charset="0"/>
                <a:cs typeface="Arial" panose="020B0604020202020204" pitchFamily="34" charset="0"/>
              </a:rPr>
              <a:t>.</a:t>
            </a:r>
            <a:endParaRPr lang="en-US" sz="1400" b="0" dirty="0">
              <a:solidFill>
                <a:schemeClr val="tx2">
                  <a:lumMod val="75000"/>
                </a:schemeClr>
              </a:solidFill>
              <a:latin typeface="Arial" panose="020B0604020202020204" pitchFamily="34" charset="0"/>
              <a:cs typeface="Arial" panose="020B060402020202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495300" y="1792626"/>
            <a:ext cx="7924800" cy="1212640"/>
          </a:xfrm>
          <a:prstGeom prst="rect">
            <a:avLst/>
          </a:prstGeom>
        </p:spPr>
        <p:txBody>
          <a:bodyPr wrap="square">
            <a:spAutoFit/>
          </a:bodyPr>
          <a:lstStyle/>
          <a:p>
            <a:pPr algn="just"/>
            <a:r>
              <a:rPr lang="en-US" sz="1400" b="0" dirty="0">
                <a:solidFill>
                  <a:schemeClr val="tx2">
                    <a:lumMod val="75000"/>
                  </a:schemeClr>
                </a:solidFill>
              </a:rPr>
              <a:t>Na </a:t>
            </a:r>
            <a:r>
              <a:rPr lang="en-US" sz="1400" b="0" dirty="0" err="1">
                <a:solidFill>
                  <a:schemeClr val="tx2">
                    <a:lumMod val="75000"/>
                  </a:schemeClr>
                </a:solidFill>
              </a:rPr>
              <a:t>osnovu</a:t>
            </a:r>
            <a:r>
              <a:rPr lang="en-US" sz="1400" b="0" dirty="0">
                <a:solidFill>
                  <a:schemeClr val="tx2">
                    <a:lumMod val="75000"/>
                  </a:schemeClr>
                </a:solidFill>
              </a:rPr>
              <a:t> </a:t>
            </a:r>
            <a:r>
              <a:rPr lang="en-US" sz="1400" b="0" dirty="0" err="1">
                <a:solidFill>
                  <a:schemeClr val="tx2">
                    <a:lumMod val="75000"/>
                  </a:schemeClr>
                </a:solidFill>
              </a:rPr>
              <a:t>Zakona</a:t>
            </a:r>
            <a:r>
              <a:rPr lang="en-US" sz="1400" b="0" dirty="0">
                <a:solidFill>
                  <a:schemeClr val="tx2">
                    <a:lumMod val="75000"/>
                  </a:schemeClr>
                </a:solidFill>
              </a:rPr>
              <a:t> o </a:t>
            </a:r>
            <a:r>
              <a:rPr lang="en-US" sz="1400" b="0" dirty="0" err="1">
                <a:solidFill>
                  <a:schemeClr val="tx2">
                    <a:lumMod val="75000"/>
                  </a:schemeClr>
                </a:solidFill>
              </a:rPr>
              <a:t>integrisanom</a:t>
            </a:r>
            <a:r>
              <a:rPr lang="en-US" sz="1400" b="0" dirty="0">
                <a:solidFill>
                  <a:schemeClr val="tx2">
                    <a:lumMod val="75000"/>
                  </a:schemeClr>
                </a:solidFill>
              </a:rPr>
              <a:t> </a:t>
            </a:r>
            <a:r>
              <a:rPr lang="en-US" sz="1400" b="0" dirty="0" err="1">
                <a:solidFill>
                  <a:schemeClr val="tx2">
                    <a:lumMod val="75000"/>
                  </a:schemeClr>
                </a:solidFill>
              </a:rPr>
              <a:t>sprečavanju</a:t>
            </a:r>
            <a:r>
              <a:rPr lang="en-US" sz="1400" b="0" dirty="0">
                <a:solidFill>
                  <a:schemeClr val="tx2">
                    <a:lumMod val="75000"/>
                  </a:schemeClr>
                </a:solidFill>
              </a:rPr>
              <a:t> </a:t>
            </a:r>
            <a:r>
              <a:rPr lang="en-US" sz="1400" b="0" dirty="0" err="1">
                <a:solidFill>
                  <a:schemeClr val="tx2">
                    <a:lumMod val="75000"/>
                  </a:schemeClr>
                </a:solidFill>
              </a:rPr>
              <a:t>i</a:t>
            </a:r>
            <a:r>
              <a:rPr lang="en-US" sz="1400" b="0" dirty="0">
                <a:solidFill>
                  <a:schemeClr val="tx2">
                    <a:lumMod val="75000"/>
                  </a:schemeClr>
                </a:solidFill>
              </a:rPr>
              <a:t> </a:t>
            </a:r>
            <a:r>
              <a:rPr lang="en-US" sz="1400" b="0" dirty="0" err="1">
                <a:solidFill>
                  <a:schemeClr val="tx2">
                    <a:lumMod val="75000"/>
                  </a:schemeClr>
                </a:solidFill>
              </a:rPr>
              <a:t>kontroli</a:t>
            </a:r>
            <a:r>
              <a:rPr lang="en-US" sz="1400" b="0" dirty="0">
                <a:solidFill>
                  <a:schemeClr val="tx2">
                    <a:lumMod val="75000"/>
                  </a:schemeClr>
                </a:solidFill>
              </a:rPr>
              <a:t> </a:t>
            </a:r>
            <a:r>
              <a:rPr lang="en-US" sz="1400" b="0" dirty="0" err="1">
                <a:solidFill>
                  <a:schemeClr val="tx2">
                    <a:lumMod val="75000"/>
                  </a:schemeClr>
                </a:solidFill>
              </a:rPr>
              <a:t>zagađivanja</a:t>
            </a:r>
            <a:r>
              <a:rPr lang="en-US" sz="1400" b="0" dirty="0">
                <a:solidFill>
                  <a:schemeClr val="tx2">
                    <a:lumMod val="75000"/>
                  </a:schemeClr>
                </a:solidFill>
              </a:rPr>
              <a:t> </a:t>
            </a:r>
            <a:r>
              <a:rPr lang="en-US" sz="1400" b="0" dirty="0" err="1">
                <a:solidFill>
                  <a:schemeClr val="tx2">
                    <a:lumMod val="75000"/>
                  </a:schemeClr>
                </a:solidFill>
              </a:rPr>
              <a:t>životne</a:t>
            </a:r>
            <a:r>
              <a:rPr lang="en-US" sz="1400" b="0" dirty="0">
                <a:solidFill>
                  <a:schemeClr val="tx2">
                    <a:lumMod val="75000"/>
                  </a:schemeClr>
                </a:solidFill>
              </a:rPr>
              <a:t> </a:t>
            </a:r>
            <a:r>
              <a:rPr lang="en-US" sz="1400" b="0" dirty="0" err="1" smtClean="0">
                <a:solidFill>
                  <a:schemeClr val="tx2">
                    <a:lumMod val="75000"/>
                  </a:schemeClr>
                </a:solidFill>
              </a:rPr>
              <a:t>sredine</a:t>
            </a:r>
            <a:r>
              <a:rPr lang="en-US" sz="1400" b="0" dirty="0" smtClean="0">
                <a:solidFill>
                  <a:schemeClr val="tx2">
                    <a:lumMod val="75000"/>
                  </a:schemeClr>
                </a:solidFill>
              </a:rPr>
              <a:t> </a:t>
            </a:r>
            <a:r>
              <a:rPr lang="en-US" sz="1400" b="0" dirty="0" err="1" smtClean="0">
                <a:solidFill>
                  <a:schemeClr val="tx2">
                    <a:lumMod val="75000"/>
                  </a:schemeClr>
                </a:solidFill>
              </a:rPr>
              <a:t>i</a:t>
            </a:r>
            <a:r>
              <a:rPr lang="en-US" sz="1400" b="0" dirty="0" smtClean="0">
                <a:solidFill>
                  <a:schemeClr val="tx2">
                    <a:lumMod val="75000"/>
                  </a:schemeClr>
                </a:solidFill>
              </a:rPr>
              <a:t> </a:t>
            </a:r>
            <a:r>
              <a:rPr lang="en-US" sz="1400" b="0" dirty="0" err="1">
                <a:solidFill>
                  <a:schemeClr val="tx2">
                    <a:lumMod val="75000"/>
                  </a:schemeClr>
                </a:solidFill>
              </a:rPr>
              <a:t>Uredbe</a:t>
            </a:r>
            <a:r>
              <a:rPr lang="en-US" sz="1400" b="0" dirty="0">
                <a:solidFill>
                  <a:schemeClr val="tx2">
                    <a:lumMod val="75000"/>
                  </a:schemeClr>
                </a:solidFill>
              </a:rPr>
              <a:t> o </a:t>
            </a:r>
            <a:r>
              <a:rPr lang="en-US" sz="1400" b="0" dirty="0" err="1">
                <a:solidFill>
                  <a:schemeClr val="tx2">
                    <a:lumMod val="75000"/>
                  </a:schemeClr>
                </a:solidFill>
              </a:rPr>
              <a:t>vrstama</a:t>
            </a:r>
            <a:r>
              <a:rPr lang="en-US" sz="1400" b="0" dirty="0">
                <a:solidFill>
                  <a:schemeClr val="tx2">
                    <a:lumMod val="75000"/>
                  </a:schemeClr>
                </a:solidFill>
              </a:rPr>
              <a:t> </a:t>
            </a:r>
            <a:r>
              <a:rPr lang="en-US" sz="1400" b="0" dirty="0" err="1">
                <a:solidFill>
                  <a:schemeClr val="tx2">
                    <a:lumMod val="75000"/>
                  </a:schemeClr>
                </a:solidFill>
              </a:rPr>
              <a:t>aktivnosti</a:t>
            </a:r>
            <a:r>
              <a:rPr lang="en-US" sz="1400" b="0" dirty="0">
                <a:solidFill>
                  <a:schemeClr val="tx2">
                    <a:lumMod val="75000"/>
                  </a:schemeClr>
                </a:solidFill>
              </a:rPr>
              <a:t> </a:t>
            </a:r>
            <a:r>
              <a:rPr lang="en-US" sz="1400" b="0" dirty="0" err="1">
                <a:solidFill>
                  <a:schemeClr val="tx2">
                    <a:lumMod val="75000"/>
                  </a:schemeClr>
                </a:solidFill>
              </a:rPr>
              <a:t>i</a:t>
            </a:r>
            <a:r>
              <a:rPr lang="en-US" sz="1400" b="0" dirty="0">
                <a:solidFill>
                  <a:schemeClr val="tx2">
                    <a:lumMod val="75000"/>
                  </a:schemeClr>
                </a:solidFill>
              </a:rPr>
              <a:t> </a:t>
            </a:r>
            <a:r>
              <a:rPr lang="en-US" sz="1400" b="0" dirty="0" err="1" smtClean="0">
                <a:solidFill>
                  <a:schemeClr val="tx2">
                    <a:lumMod val="75000"/>
                  </a:schemeClr>
                </a:solidFill>
              </a:rPr>
              <a:t>postrojenja</a:t>
            </a:r>
            <a:r>
              <a:rPr lang="en-US" sz="1400" b="0" dirty="0" smtClean="0">
                <a:solidFill>
                  <a:schemeClr val="tx2">
                    <a:lumMod val="75000"/>
                  </a:schemeClr>
                </a:solidFill>
              </a:rPr>
              <a:t> </a:t>
            </a:r>
            <a:r>
              <a:rPr lang="en-US" sz="1400" b="0" dirty="0" err="1" smtClean="0">
                <a:solidFill>
                  <a:schemeClr val="tx2">
                    <a:lumMod val="75000"/>
                  </a:schemeClr>
                </a:solidFill>
              </a:rPr>
              <a:t>za</a:t>
            </a:r>
            <a:r>
              <a:rPr lang="en-US" sz="1400" b="0" dirty="0" smtClean="0">
                <a:solidFill>
                  <a:schemeClr val="tx2">
                    <a:lumMod val="75000"/>
                  </a:schemeClr>
                </a:solidFill>
              </a:rPr>
              <a:t> </a:t>
            </a:r>
            <a:r>
              <a:rPr lang="en-US" sz="1400" b="0" dirty="0" err="1">
                <a:solidFill>
                  <a:schemeClr val="tx2">
                    <a:lumMod val="75000"/>
                  </a:schemeClr>
                </a:solidFill>
              </a:rPr>
              <a:t>koje</a:t>
            </a:r>
            <a:r>
              <a:rPr lang="en-US" sz="1400" b="0" dirty="0">
                <a:solidFill>
                  <a:schemeClr val="tx2">
                    <a:lumMod val="75000"/>
                  </a:schemeClr>
                </a:solidFill>
              </a:rPr>
              <a:t> se </a:t>
            </a:r>
            <a:r>
              <a:rPr lang="en-US" sz="1400" b="0" dirty="0" err="1">
                <a:solidFill>
                  <a:schemeClr val="tx2">
                    <a:lumMod val="75000"/>
                  </a:schemeClr>
                </a:solidFill>
              </a:rPr>
              <a:t>izdaje</a:t>
            </a:r>
            <a:r>
              <a:rPr lang="en-US" sz="1400" b="0" dirty="0">
                <a:solidFill>
                  <a:schemeClr val="tx2">
                    <a:lumMod val="75000"/>
                  </a:schemeClr>
                </a:solidFill>
              </a:rPr>
              <a:t> </a:t>
            </a:r>
            <a:r>
              <a:rPr lang="en-US" sz="1400" b="0" dirty="0" err="1">
                <a:solidFill>
                  <a:schemeClr val="tx2">
                    <a:lumMod val="75000"/>
                  </a:schemeClr>
                </a:solidFill>
              </a:rPr>
              <a:t>integrisana</a:t>
            </a:r>
            <a:r>
              <a:rPr lang="en-US" sz="1400" b="0" dirty="0">
                <a:solidFill>
                  <a:schemeClr val="tx2">
                    <a:lumMod val="75000"/>
                  </a:schemeClr>
                </a:solidFill>
              </a:rPr>
              <a:t> </a:t>
            </a:r>
            <a:r>
              <a:rPr lang="en-US" sz="1400" b="0" dirty="0" err="1" smtClean="0">
                <a:solidFill>
                  <a:schemeClr val="tx2">
                    <a:lumMod val="75000"/>
                  </a:schemeClr>
                </a:solidFill>
              </a:rPr>
              <a:t>dozvola</a:t>
            </a:r>
            <a:r>
              <a:rPr lang="en-US" sz="1400" b="0" dirty="0" smtClean="0">
                <a:solidFill>
                  <a:schemeClr val="tx2">
                    <a:lumMod val="75000"/>
                  </a:schemeClr>
                </a:solidFill>
              </a:rPr>
              <a:t>, </a:t>
            </a:r>
            <a:r>
              <a:rPr lang="en-US" sz="1400" b="0" i="1" dirty="0" smtClean="0">
                <a:solidFill>
                  <a:schemeClr val="tx2">
                    <a:lumMod val="75000"/>
                  </a:schemeClr>
                </a:solidFill>
              </a:rPr>
              <a:t>2021.god </a:t>
            </a:r>
            <a:r>
              <a:rPr lang="en-US" sz="1400" b="0" dirty="0" err="1" smtClean="0">
                <a:solidFill>
                  <a:schemeClr val="tx2">
                    <a:lumMod val="75000"/>
                  </a:schemeClr>
                </a:solidFill>
              </a:rPr>
              <a:t>urađena</a:t>
            </a:r>
            <a:r>
              <a:rPr lang="en-US" sz="1400" b="0" dirty="0" smtClean="0">
                <a:solidFill>
                  <a:schemeClr val="tx2">
                    <a:lumMod val="75000"/>
                  </a:schemeClr>
                </a:solidFill>
              </a:rPr>
              <a:t> je</a:t>
            </a:r>
            <a:r>
              <a:rPr lang="sr-Latn-RS" sz="1400" b="0" dirty="0" smtClean="0">
                <a:solidFill>
                  <a:schemeClr val="tx2">
                    <a:lumMod val="75000"/>
                  </a:schemeClr>
                </a:solidFill>
              </a:rPr>
              <a:t> </a:t>
            </a:r>
            <a:r>
              <a:rPr lang="en-US" sz="1400" b="0" dirty="0" err="1" smtClean="0">
                <a:solidFill>
                  <a:schemeClr val="tx2">
                    <a:lumMod val="75000"/>
                  </a:schemeClr>
                </a:solidFill>
              </a:rPr>
              <a:t>Lista</a:t>
            </a:r>
            <a:r>
              <a:rPr lang="en-US" sz="1400" b="0" dirty="0" smtClean="0">
                <a:solidFill>
                  <a:schemeClr val="tx2">
                    <a:lumMod val="75000"/>
                  </a:schemeClr>
                </a:solidFill>
              </a:rPr>
              <a:t> 227 </a:t>
            </a:r>
            <a:r>
              <a:rPr lang="en-US" sz="1400" b="0" dirty="0" err="1" smtClean="0">
                <a:solidFill>
                  <a:schemeClr val="tx2">
                    <a:lumMod val="75000"/>
                  </a:schemeClr>
                </a:solidFill>
              </a:rPr>
              <a:t>postojećih</a:t>
            </a:r>
            <a:r>
              <a:rPr lang="en-US" sz="1400" b="0" dirty="0" smtClean="0">
                <a:solidFill>
                  <a:schemeClr val="tx2">
                    <a:lumMod val="75000"/>
                  </a:schemeClr>
                </a:solidFill>
              </a:rPr>
              <a:t> </a:t>
            </a:r>
            <a:r>
              <a:rPr lang="en-US" sz="1400" b="0" dirty="0" err="1">
                <a:solidFill>
                  <a:schemeClr val="tx2">
                    <a:lumMod val="75000"/>
                  </a:schemeClr>
                </a:solidFill>
              </a:rPr>
              <a:t>postrojenja</a:t>
            </a:r>
            <a:r>
              <a:rPr lang="en-US" sz="1400" b="0" dirty="0">
                <a:solidFill>
                  <a:schemeClr val="tx2">
                    <a:lumMod val="75000"/>
                  </a:schemeClr>
                </a:solidFill>
              </a:rPr>
              <a:t> </a:t>
            </a:r>
            <a:r>
              <a:rPr lang="en-US" sz="1400" b="0" dirty="0" smtClean="0">
                <a:solidFill>
                  <a:schemeClr val="tx2">
                    <a:lumMod val="75000"/>
                  </a:schemeClr>
                </a:solidFill>
              </a:rPr>
              <a:t>u </a:t>
            </a:r>
            <a:r>
              <a:rPr lang="en-US" sz="1400" b="0" dirty="0" err="1" smtClean="0">
                <a:solidFill>
                  <a:schemeClr val="tx2">
                    <a:lumMod val="75000"/>
                  </a:schemeClr>
                </a:solidFill>
              </a:rPr>
              <a:t>Srbiji</a:t>
            </a:r>
            <a:r>
              <a:rPr lang="en-US" sz="1400" b="0" dirty="0" smtClean="0">
                <a:solidFill>
                  <a:schemeClr val="tx2">
                    <a:lumMod val="75000"/>
                  </a:schemeClr>
                </a:solidFill>
              </a:rPr>
              <a:t> </a:t>
            </a:r>
            <a:r>
              <a:rPr lang="en-US" sz="1400" b="0" dirty="0" err="1" smtClean="0">
                <a:solidFill>
                  <a:schemeClr val="tx2">
                    <a:lumMod val="75000"/>
                  </a:schemeClr>
                </a:solidFill>
              </a:rPr>
              <a:t>koja</a:t>
            </a:r>
            <a:r>
              <a:rPr lang="en-US" sz="1400" b="0" dirty="0" smtClean="0">
                <a:solidFill>
                  <a:schemeClr val="tx2">
                    <a:lumMod val="75000"/>
                  </a:schemeClr>
                </a:solidFill>
              </a:rPr>
              <a:t> </a:t>
            </a:r>
            <a:r>
              <a:rPr lang="en-US" sz="1400" b="0" dirty="0" err="1">
                <a:solidFill>
                  <a:schemeClr val="tx2">
                    <a:lumMod val="75000"/>
                  </a:schemeClr>
                </a:solidFill>
              </a:rPr>
              <a:t>su</a:t>
            </a:r>
            <a:r>
              <a:rPr lang="en-US" sz="1400" b="0" dirty="0">
                <a:solidFill>
                  <a:schemeClr val="tx2">
                    <a:lumMod val="75000"/>
                  </a:schemeClr>
                </a:solidFill>
              </a:rPr>
              <a:t> u </a:t>
            </a:r>
            <a:r>
              <a:rPr lang="en-US" sz="1400" b="0" dirty="0" err="1">
                <a:solidFill>
                  <a:schemeClr val="tx2">
                    <a:lumMod val="75000"/>
                  </a:schemeClr>
                </a:solidFill>
              </a:rPr>
              <a:t>obavezi</a:t>
            </a:r>
            <a:r>
              <a:rPr lang="en-US" sz="1400" b="0" dirty="0">
                <a:solidFill>
                  <a:schemeClr val="tx2">
                    <a:lumMod val="75000"/>
                  </a:schemeClr>
                </a:solidFill>
              </a:rPr>
              <a:t> da </a:t>
            </a:r>
            <a:r>
              <a:rPr lang="en-US" sz="1400" b="0" dirty="0" err="1">
                <a:solidFill>
                  <a:schemeClr val="tx2">
                    <a:lumMod val="75000"/>
                  </a:schemeClr>
                </a:solidFill>
              </a:rPr>
              <a:t>pribave</a:t>
            </a:r>
            <a:r>
              <a:rPr lang="en-US" sz="1400" b="0" dirty="0">
                <a:solidFill>
                  <a:schemeClr val="tx2">
                    <a:lumMod val="75000"/>
                  </a:schemeClr>
                </a:solidFill>
              </a:rPr>
              <a:t> </a:t>
            </a:r>
            <a:r>
              <a:rPr lang="en-US" sz="1400" b="0" dirty="0" err="1">
                <a:solidFill>
                  <a:schemeClr val="tx2">
                    <a:lumMod val="75000"/>
                  </a:schemeClr>
                </a:solidFill>
              </a:rPr>
              <a:t>integrisanu</a:t>
            </a:r>
            <a:r>
              <a:rPr lang="en-US" sz="1400" b="0" dirty="0">
                <a:solidFill>
                  <a:schemeClr val="tx2">
                    <a:lumMod val="75000"/>
                  </a:schemeClr>
                </a:solidFill>
              </a:rPr>
              <a:t> </a:t>
            </a:r>
            <a:r>
              <a:rPr lang="en-US" sz="1400" b="0" dirty="0" err="1">
                <a:solidFill>
                  <a:schemeClr val="tx2">
                    <a:lumMod val="75000"/>
                  </a:schemeClr>
                </a:solidFill>
              </a:rPr>
              <a:t>dozvolu</a:t>
            </a:r>
            <a:r>
              <a:rPr lang="en-US" sz="1400" b="0" dirty="0">
                <a:solidFill>
                  <a:schemeClr val="tx2">
                    <a:lumMod val="75000"/>
                  </a:schemeClr>
                </a:solidFill>
              </a:rPr>
              <a:t>. </a:t>
            </a:r>
            <a:r>
              <a:rPr lang="en-US" sz="1400" b="0" dirty="0" smtClean="0">
                <a:solidFill>
                  <a:schemeClr val="tx2">
                    <a:lumMod val="75000"/>
                  </a:schemeClr>
                </a:solidFill>
              </a:rPr>
              <a:t>(</a:t>
            </a:r>
            <a:r>
              <a:rPr lang="en-US" sz="1400" b="0" dirty="0" err="1">
                <a:solidFill>
                  <a:schemeClr val="tx2">
                    <a:lumMod val="75000"/>
                  </a:schemeClr>
                </a:solidFill>
              </a:rPr>
              <a:t>tvz</a:t>
            </a:r>
            <a:r>
              <a:rPr lang="en-US" sz="1400" b="0" dirty="0">
                <a:solidFill>
                  <a:schemeClr val="tx2">
                    <a:lumMod val="75000"/>
                  </a:schemeClr>
                </a:solidFill>
              </a:rPr>
              <a:t>. </a:t>
            </a:r>
            <a:r>
              <a:rPr lang="en-US" sz="1400" b="0" dirty="0" smtClean="0">
                <a:solidFill>
                  <a:schemeClr val="tx2">
                    <a:lumMod val="75000"/>
                  </a:schemeClr>
                </a:solidFill>
              </a:rPr>
              <a:t>IPPC </a:t>
            </a:r>
            <a:r>
              <a:rPr lang="pl-PL" sz="1400" b="0" dirty="0" smtClean="0">
                <a:solidFill>
                  <a:schemeClr val="tx2">
                    <a:lumMod val="75000"/>
                  </a:schemeClr>
                </a:solidFill>
              </a:rPr>
              <a:t>postrojenja </a:t>
            </a:r>
            <a:r>
              <a:rPr lang="pl-PL" sz="1400" b="0" dirty="0">
                <a:solidFill>
                  <a:schemeClr val="tx2">
                    <a:lumMod val="75000"/>
                  </a:schemeClr>
                </a:solidFill>
              </a:rPr>
              <a:t>) i </a:t>
            </a:r>
            <a:r>
              <a:rPr lang="pl-PL" sz="1400" b="0" dirty="0" smtClean="0">
                <a:solidFill>
                  <a:schemeClr val="tx2">
                    <a:lumMod val="75000"/>
                  </a:schemeClr>
                </a:solidFill>
              </a:rPr>
              <a:t>to od toga u energetskom sektoru - </a:t>
            </a:r>
            <a:r>
              <a:rPr lang="pl-PL" sz="1400" b="0" dirty="0">
                <a:solidFill>
                  <a:schemeClr val="tx2">
                    <a:lumMod val="75000"/>
                  </a:schemeClr>
                </a:solidFill>
              </a:rPr>
              <a:t>30 </a:t>
            </a:r>
            <a:r>
              <a:rPr lang="pl-PL" sz="1400" b="0" dirty="0" smtClean="0">
                <a:solidFill>
                  <a:schemeClr val="tx2">
                    <a:lumMod val="75000"/>
                  </a:schemeClr>
                </a:solidFill>
              </a:rPr>
              <a:t>postrojenja. Dodatna napomena je da od </a:t>
            </a:r>
            <a:r>
              <a:rPr lang="pl-PL" sz="1400" b="0" dirty="0">
                <a:solidFill>
                  <a:schemeClr val="tx2">
                    <a:lumMod val="75000"/>
                  </a:schemeClr>
                </a:solidFill>
              </a:rPr>
              <a:t>227 postrojenja 28 pripadaju javnom sektoru, dok su </a:t>
            </a:r>
            <a:r>
              <a:rPr lang="pl-PL" sz="1400" b="0" dirty="0" smtClean="0">
                <a:solidFill>
                  <a:schemeClr val="tx2">
                    <a:lumMod val="75000"/>
                  </a:schemeClr>
                </a:solidFill>
              </a:rPr>
              <a:t>199</a:t>
            </a:r>
            <a:r>
              <a:rPr lang="en-US" sz="1400" b="0" dirty="0" smtClean="0">
                <a:solidFill>
                  <a:schemeClr val="tx2">
                    <a:lumMod val="75000"/>
                  </a:schemeClr>
                </a:solidFill>
              </a:rPr>
              <a:t> </a:t>
            </a:r>
            <a:r>
              <a:rPr lang="en-US" sz="1400" b="0" dirty="0" err="1" smtClean="0">
                <a:solidFill>
                  <a:schemeClr val="tx2">
                    <a:lumMod val="75000"/>
                  </a:schemeClr>
                </a:solidFill>
              </a:rPr>
              <a:t>postrojenja</a:t>
            </a:r>
            <a:r>
              <a:rPr lang="en-US" sz="1400" b="0" dirty="0" smtClean="0">
                <a:solidFill>
                  <a:schemeClr val="tx2">
                    <a:lumMod val="75000"/>
                  </a:schemeClr>
                </a:solidFill>
              </a:rPr>
              <a:t> </a:t>
            </a:r>
            <a:r>
              <a:rPr lang="en-US" sz="1400" b="0" dirty="0" err="1">
                <a:solidFill>
                  <a:schemeClr val="tx2">
                    <a:lumMod val="75000"/>
                  </a:schemeClr>
                </a:solidFill>
              </a:rPr>
              <a:t>iz</a:t>
            </a:r>
            <a:r>
              <a:rPr lang="en-US" sz="1400" b="0" dirty="0">
                <a:solidFill>
                  <a:schemeClr val="tx2">
                    <a:lumMod val="75000"/>
                  </a:schemeClr>
                </a:solidFill>
              </a:rPr>
              <a:t> </a:t>
            </a:r>
            <a:r>
              <a:rPr lang="en-US" sz="1400" b="0" dirty="0" err="1">
                <a:solidFill>
                  <a:schemeClr val="tx2">
                    <a:lumMod val="75000"/>
                  </a:schemeClr>
                </a:solidFill>
              </a:rPr>
              <a:t>privatnog</a:t>
            </a:r>
            <a:r>
              <a:rPr lang="en-US" sz="1400" b="0" dirty="0">
                <a:solidFill>
                  <a:schemeClr val="tx2">
                    <a:lumMod val="75000"/>
                  </a:schemeClr>
                </a:solidFill>
              </a:rPr>
              <a:t> </a:t>
            </a:r>
            <a:r>
              <a:rPr lang="en-US" sz="1400" b="0" dirty="0" err="1" smtClean="0">
                <a:solidFill>
                  <a:schemeClr val="tx2">
                    <a:lumMod val="75000"/>
                  </a:schemeClr>
                </a:solidFill>
              </a:rPr>
              <a:t>sektora</a:t>
            </a:r>
            <a:r>
              <a:rPr lang="sr-Latn-RS" sz="1400" b="0" dirty="0" smtClean="0">
                <a:solidFill>
                  <a:schemeClr val="tx2">
                    <a:lumMod val="75000"/>
                  </a:schemeClr>
                </a:solidFill>
              </a:rPr>
              <a:t>..</a:t>
            </a:r>
            <a:r>
              <a:rPr lang="en-US" sz="1400" b="0" dirty="0" smtClean="0">
                <a:solidFill>
                  <a:schemeClr val="tx2">
                    <a:lumMod val="75000"/>
                  </a:schemeClr>
                </a:solidFill>
              </a:rPr>
              <a:t>.</a:t>
            </a:r>
            <a:endParaRPr lang="en-US" sz="1400" b="0" dirty="0">
              <a:solidFill>
                <a:schemeClr val="tx2">
                  <a:lumMod val="75000"/>
                </a:schemeClr>
              </a:solidFill>
            </a:endParaRPr>
          </a:p>
        </p:txBody>
      </p:sp>
      <p:sp>
        <p:nvSpPr>
          <p:cNvPr id="17" name="Pravougaonik 16"/>
          <p:cNvSpPr/>
          <p:nvPr/>
        </p:nvSpPr>
        <p:spPr>
          <a:xfrm>
            <a:off x="672860" y="1380561"/>
            <a:ext cx="7924800" cy="369332"/>
          </a:xfrm>
          <a:prstGeom prst="rect">
            <a:avLst/>
          </a:prstGeom>
        </p:spPr>
        <p:txBody>
          <a:bodyPr wrap="square">
            <a:spAutoFit/>
          </a:bodyPr>
          <a:lstStyle/>
          <a:p>
            <a:r>
              <a:rPr lang="sr-Latn-RS" dirty="0" smtClean="0"/>
              <a:t>TOPLANA JUG – INTEGRISANA DOZVOLA</a:t>
            </a:r>
            <a:endParaRPr lang="en-US" dirty="0"/>
          </a:p>
        </p:txBody>
      </p:sp>
    </p:spTree>
    <p:extLst>
      <p:ext uri="{BB962C8B-B14F-4D97-AF65-F5344CB8AC3E}">
        <p14:creationId xmlns:p14="http://schemas.microsoft.com/office/powerpoint/2010/main" val="33026225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198345"/>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590800" y="62057"/>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37381" y="408029"/>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4" name="Content Placeholder 2"/>
          <p:cNvSpPr txBox="1">
            <a:spLocks/>
          </p:cNvSpPr>
          <p:nvPr/>
        </p:nvSpPr>
        <p:spPr>
          <a:xfrm>
            <a:off x="285391" y="4572000"/>
            <a:ext cx="8153400" cy="2457530"/>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endParaRPr lang="sr-Latn-RS" sz="1800" dirty="0">
              <a:solidFill>
                <a:srgbClr val="7030A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419100" y="2023698"/>
            <a:ext cx="7924800" cy="307777"/>
          </a:xfrm>
          <a:prstGeom prst="rect">
            <a:avLst/>
          </a:prstGeom>
        </p:spPr>
        <p:txBody>
          <a:bodyPr wrap="square">
            <a:spAutoFit/>
          </a:bodyPr>
          <a:lstStyle/>
          <a:p>
            <a:pPr algn="just"/>
            <a:r>
              <a:rPr lang="en-US" sz="1400" b="0" dirty="0" smtClean="0">
                <a:solidFill>
                  <a:schemeClr val="tx1"/>
                </a:solidFill>
              </a:rPr>
              <a:t>.</a:t>
            </a:r>
            <a:endParaRPr lang="en-US" sz="1400" b="0" dirty="0">
              <a:solidFill>
                <a:schemeClr val="tx1"/>
              </a:solidFill>
            </a:endParaRPr>
          </a:p>
        </p:txBody>
      </p:sp>
      <p:sp>
        <p:nvSpPr>
          <p:cNvPr id="17" name="Pravougaonik 16"/>
          <p:cNvSpPr/>
          <p:nvPr/>
        </p:nvSpPr>
        <p:spPr>
          <a:xfrm>
            <a:off x="270295" y="676147"/>
            <a:ext cx="7924800" cy="369332"/>
          </a:xfrm>
          <a:prstGeom prst="rect">
            <a:avLst/>
          </a:prstGeom>
        </p:spPr>
        <p:txBody>
          <a:bodyPr wrap="square">
            <a:spAutoFit/>
          </a:bodyPr>
          <a:lstStyle/>
          <a:p>
            <a:r>
              <a:rPr lang="sr-Latn-RS" dirty="0" smtClean="0"/>
              <a:t>TOPLANA JUG – INTEGRISANA DOZVOLA</a:t>
            </a:r>
            <a:endParaRPr lang="en-US" dirty="0"/>
          </a:p>
        </p:txBody>
      </p:sp>
      <p:sp>
        <p:nvSpPr>
          <p:cNvPr id="13" name="Content Placeholder 2"/>
          <p:cNvSpPr txBox="1">
            <a:spLocks/>
          </p:cNvSpPr>
          <p:nvPr/>
        </p:nvSpPr>
        <p:spPr>
          <a:xfrm>
            <a:off x="212786" y="1114593"/>
            <a:ext cx="8445260" cy="5688576"/>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lgn="just"/>
            <a:r>
              <a:rPr lang="sr-Latn-RS" sz="1400" b="0" dirty="0" smtClean="0">
                <a:solidFill>
                  <a:schemeClr val="tx2">
                    <a:lumMod val="75000"/>
                  </a:schemeClr>
                </a:solidFill>
                <a:latin typeface="Arial" panose="020B0604020202020204" pitchFamily="34" charset="0"/>
                <a:cs typeface="Arial" panose="020B0604020202020204" pitchFamily="34" charset="0"/>
              </a:rPr>
              <a:t>Dana </a:t>
            </a:r>
            <a:r>
              <a:rPr lang="sr-Latn-RS" sz="1400" b="0" dirty="0">
                <a:solidFill>
                  <a:schemeClr val="tx2">
                    <a:lumMod val="75000"/>
                  </a:schemeClr>
                </a:solidFill>
                <a:latin typeface="Arial" panose="020B0604020202020204" pitchFamily="34" charset="0"/>
                <a:cs typeface="Arial" panose="020B0604020202020204" pitchFamily="34" charset="0"/>
              </a:rPr>
              <a:t>20.12.2024.god. Toplana se dopisom obratila Ministarstvu poljoprivrede, šumarstva i vodoprivrede-Republičkoj direkciji za vode na osnovu Izveštaja JVP „</a:t>
            </a:r>
            <a:r>
              <a:rPr lang="sr-Latn-RS" sz="1400" b="0" dirty="0" err="1">
                <a:solidFill>
                  <a:schemeClr val="tx2">
                    <a:lumMod val="75000"/>
                  </a:schemeClr>
                </a:solidFill>
                <a:latin typeface="Arial" panose="020B0604020202020204" pitchFamily="34" charset="0"/>
                <a:cs typeface="Arial" panose="020B0604020202020204" pitchFamily="34" charset="0"/>
              </a:rPr>
              <a:t>Srbijavode</a:t>
            </a:r>
            <a:r>
              <a:rPr lang="sr-Latn-RS" sz="1400" b="0" dirty="0">
                <a:solidFill>
                  <a:schemeClr val="tx2">
                    <a:lumMod val="75000"/>
                  </a:schemeClr>
                </a:solidFill>
                <a:latin typeface="Arial" panose="020B0604020202020204" pitchFamily="34" charset="0"/>
                <a:cs typeface="Arial" panose="020B0604020202020204" pitchFamily="34" charset="0"/>
              </a:rPr>
              <a:t>“ u kome je navedeno da se za izdavanje vodne dozvole Toplana mora obratiti Ministarstvu. U Izveštaju JVP „</a:t>
            </a:r>
            <a:r>
              <a:rPr lang="sr-Latn-RS" sz="1400" b="0" dirty="0" err="1">
                <a:solidFill>
                  <a:schemeClr val="tx2">
                    <a:lumMod val="75000"/>
                  </a:schemeClr>
                </a:solidFill>
                <a:latin typeface="Arial" panose="020B0604020202020204" pitchFamily="34" charset="0"/>
                <a:cs typeface="Arial" panose="020B0604020202020204" pitchFamily="34" charset="0"/>
              </a:rPr>
              <a:t>Srbijavode</a:t>
            </a:r>
            <a:r>
              <a:rPr lang="sr-Latn-RS" sz="1400" b="0" dirty="0">
                <a:solidFill>
                  <a:schemeClr val="tx2">
                    <a:lumMod val="75000"/>
                  </a:schemeClr>
                </a:solidFill>
                <a:latin typeface="Arial" panose="020B0604020202020204" pitchFamily="34" charset="0"/>
                <a:cs typeface="Arial" panose="020B0604020202020204" pitchFamily="34" charset="0"/>
              </a:rPr>
              <a:t>“ navedeno je da po dobijanju vodne dozvole od strane Ministarstva, Toplana mora da dostavi </a:t>
            </a:r>
            <a:r>
              <a:rPr lang="sr-Latn-RS" sz="1400" b="0" dirty="0" err="1">
                <a:solidFill>
                  <a:schemeClr val="tx2">
                    <a:lumMod val="75000"/>
                  </a:schemeClr>
                </a:solidFill>
                <a:latin typeface="Arial" panose="020B0604020202020204" pitchFamily="34" charset="0"/>
                <a:cs typeface="Arial" panose="020B0604020202020204" pitchFamily="34" charset="0"/>
              </a:rPr>
              <a:t>vodnu</a:t>
            </a:r>
            <a:r>
              <a:rPr lang="sr-Latn-RS" sz="1400" b="0" dirty="0">
                <a:solidFill>
                  <a:schemeClr val="tx2">
                    <a:lumMod val="75000"/>
                  </a:schemeClr>
                </a:solidFill>
                <a:latin typeface="Arial" panose="020B0604020202020204" pitchFamily="34" charset="0"/>
                <a:cs typeface="Arial" panose="020B0604020202020204" pitchFamily="34" charset="0"/>
              </a:rPr>
              <a:t> dozvolu JVP „</a:t>
            </a:r>
            <a:r>
              <a:rPr lang="sr-Latn-RS" sz="1400" b="0" dirty="0" err="1">
                <a:solidFill>
                  <a:schemeClr val="tx2">
                    <a:lumMod val="75000"/>
                  </a:schemeClr>
                </a:solidFill>
                <a:latin typeface="Arial" panose="020B0604020202020204" pitchFamily="34" charset="0"/>
                <a:cs typeface="Arial" panose="020B0604020202020204" pitchFamily="34" charset="0"/>
              </a:rPr>
              <a:t>Srbijavode</a:t>
            </a:r>
            <a:r>
              <a:rPr lang="sr-Latn-RS" sz="1400" b="0" dirty="0">
                <a:solidFill>
                  <a:schemeClr val="tx2">
                    <a:lumMod val="75000"/>
                  </a:schemeClr>
                </a:solidFill>
                <a:latin typeface="Arial" panose="020B0604020202020204" pitchFamily="34" charset="0"/>
                <a:cs typeface="Arial" panose="020B0604020202020204" pitchFamily="34" charset="0"/>
              </a:rPr>
              <a:t>“ kako bi oni postojeće vodne dozvole stavili van </a:t>
            </a:r>
            <a:r>
              <a:rPr lang="sr-Latn-RS" sz="1400" b="0" dirty="0" smtClean="0">
                <a:solidFill>
                  <a:schemeClr val="tx2">
                    <a:lumMod val="75000"/>
                  </a:schemeClr>
                </a:solidFill>
                <a:latin typeface="Arial" panose="020B0604020202020204" pitchFamily="34" charset="0"/>
                <a:cs typeface="Arial" panose="020B0604020202020204" pitchFamily="34" charset="0"/>
              </a:rPr>
              <a:t>snage.</a:t>
            </a:r>
            <a:endParaRPr lang="en-U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07.04.2025.god. Toplana je primila zahtev za dopunu dokumentacije od strane Ministarstva poljoprivrede, šumarstva i vodoprivrede sa rokom dostave dokumentacije od 30 dana od dana prijema dopisa. Dopisom Ministarstva traži se dokumentacija za koju je potrebno izvršiti proširenje plana javnih nabavki i sprovođenje postupka izbora ponuđača.</a:t>
            </a:r>
            <a:endParaRPr lang="en-U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Dana 29.04.2025.god. Toplana je dopisom Gradskoj upravi za imovinu, privredu i zaštitu životne sredine dostavila fotokopije rešenja Ministarstva rudarstva i energetike kao traženi akt o pravu korišćenja prirodnih resursa, upoznala Gradsku upravu sa dopisom </a:t>
            </a:r>
            <a:r>
              <a:rPr lang="sr-Latn-RS" sz="1400" b="0" dirty="0" smtClean="0">
                <a:solidFill>
                  <a:schemeClr val="tx2">
                    <a:lumMod val="75000"/>
                  </a:schemeClr>
                </a:solidFill>
                <a:latin typeface="Arial" panose="020B0604020202020204" pitchFamily="34" charset="0"/>
                <a:cs typeface="Arial" panose="020B0604020202020204" pitchFamily="34" charset="0"/>
              </a:rPr>
              <a:t>Ministarstva </a:t>
            </a:r>
            <a:r>
              <a:rPr lang="sr-Latn-RS" sz="1400" b="0" dirty="0">
                <a:solidFill>
                  <a:schemeClr val="tx2">
                    <a:lumMod val="75000"/>
                  </a:schemeClr>
                </a:solidFill>
                <a:latin typeface="Arial" panose="020B0604020202020204" pitchFamily="34" charset="0"/>
                <a:cs typeface="Arial" panose="020B0604020202020204" pitchFamily="34" charset="0"/>
              </a:rPr>
              <a:t>poljoprivrede, šumarstva i vodoprivrede i zatražila produženje roka za </a:t>
            </a:r>
            <a:r>
              <a:rPr lang="sr-Latn-RS" sz="1400" b="0" dirty="0" smtClean="0">
                <a:solidFill>
                  <a:schemeClr val="tx2">
                    <a:lumMod val="75000"/>
                  </a:schemeClr>
                </a:solidFill>
                <a:latin typeface="Arial" panose="020B0604020202020204" pitchFamily="34" charset="0"/>
                <a:cs typeface="Arial" panose="020B0604020202020204" pitchFamily="34" charset="0"/>
              </a:rPr>
              <a:t>dostavu </a:t>
            </a:r>
            <a:r>
              <a:rPr lang="sr-Latn-RS" sz="1400" b="0" dirty="0">
                <a:solidFill>
                  <a:schemeClr val="tx2">
                    <a:lumMod val="75000"/>
                  </a:schemeClr>
                </a:solidFill>
                <a:latin typeface="Arial" panose="020B0604020202020204" pitchFamily="34" charset="0"/>
                <a:cs typeface="Arial" panose="020B0604020202020204" pitchFamily="34" charset="0"/>
              </a:rPr>
              <a:t>vodne dozvole do dobijanja iste od strane Ministarstva.</a:t>
            </a:r>
            <a:endParaRPr lang="en-US" sz="1400" b="0" dirty="0">
              <a:solidFill>
                <a:schemeClr val="tx2">
                  <a:lumMod val="75000"/>
                </a:schemeClr>
              </a:solidFill>
              <a:latin typeface="Arial" panose="020B0604020202020204" pitchFamily="34" charset="0"/>
              <a:cs typeface="Arial" panose="020B0604020202020204" pitchFamily="34" charset="0"/>
            </a:endParaRPr>
          </a:p>
          <a:p>
            <a:pPr algn="just"/>
            <a:r>
              <a:rPr lang="sr-Latn-RS" sz="1400" b="0" dirty="0">
                <a:solidFill>
                  <a:schemeClr val="tx2">
                    <a:lumMod val="75000"/>
                  </a:schemeClr>
                </a:solidFill>
                <a:latin typeface="Arial" panose="020B0604020202020204" pitchFamily="34" charset="0"/>
                <a:cs typeface="Arial" panose="020B0604020202020204" pitchFamily="34" charset="0"/>
              </a:rPr>
              <a:t>Dana 06.05.2025.god</a:t>
            </a:r>
            <a:r>
              <a:rPr lang="sr-Latn-RS" sz="1400" b="0" dirty="0" smtClean="0">
                <a:solidFill>
                  <a:schemeClr val="tx2">
                    <a:lumMod val="75000"/>
                  </a:schemeClr>
                </a:solidFill>
                <a:latin typeface="Arial" panose="020B0604020202020204" pitchFamily="34" charset="0"/>
                <a:cs typeface="Arial" panose="020B0604020202020204" pitchFamily="34" charset="0"/>
              </a:rPr>
              <a:t>., Toplana </a:t>
            </a:r>
            <a:r>
              <a:rPr lang="sr-Latn-RS" sz="1400" b="0" dirty="0">
                <a:solidFill>
                  <a:schemeClr val="tx2">
                    <a:lumMod val="75000"/>
                  </a:schemeClr>
                </a:solidFill>
                <a:latin typeface="Arial" panose="020B0604020202020204" pitchFamily="34" charset="0"/>
                <a:cs typeface="Arial" panose="020B0604020202020204" pitchFamily="34" charset="0"/>
              </a:rPr>
              <a:t>se obratila Ministarstvu poljoprivrede, šumarstva i vodoprivrede dopisom sa dokumentacijom i informacijama kojima raspolaže i zahtevom da se sagleda sve dostavljeno, da nas obaveste koju još dokumentaciju je neophodno dostaviti i da nam produže rok za dostavu dokumentacije koja </a:t>
            </a:r>
            <a:r>
              <a:rPr lang="sr-Latn-RS" sz="1400" b="0" dirty="0" smtClean="0">
                <a:solidFill>
                  <a:schemeClr val="tx2">
                    <a:lumMod val="75000"/>
                  </a:schemeClr>
                </a:solidFill>
                <a:latin typeface="Arial" panose="020B0604020202020204" pitchFamily="34" charset="0"/>
                <a:cs typeface="Arial" panose="020B0604020202020204" pitchFamily="34" charset="0"/>
              </a:rPr>
              <a:t>nedostaje</a:t>
            </a:r>
          </a:p>
          <a:p>
            <a:pPr algn="just"/>
            <a:r>
              <a:rPr lang="sr-Latn-RS" sz="1400" b="0" dirty="0">
                <a:solidFill>
                  <a:schemeClr val="tx2">
                    <a:lumMod val="75000"/>
                  </a:schemeClr>
                </a:solidFill>
                <a:latin typeface="Arial" panose="020B0604020202020204" pitchFamily="34" charset="0"/>
                <a:cs typeface="Arial" panose="020B0604020202020204" pitchFamily="34" charset="0"/>
              </a:rPr>
              <a:t>14.05.2025 Gradska uprava je obavestila da ne možemo tražiti produženje roka za dostavu dokumentacije za dobijanje integrisane dozvole jer oni mogu u tom slučaju da nam odbiju zahtev zbog neispunjenja uslova. Predlog je da se podnese zahtev za prekid postupka do rešavanja prethodnog pitanja odnosno do dobijanja vodne dozvole od strane Ministarstva. Kada Ministarstvo bude izdalo </a:t>
            </a:r>
            <a:r>
              <a:rPr lang="sr-Latn-RS" sz="1400" b="0" dirty="0" err="1">
                <a:solidFill>
                  <a:schemeClr val="tx2">
                    <a:lumMod val="75000"/>
                  </a:schemeClr>
                </a:solidFill>
                <a:latin typeface="Arial" panose="020B0604020202020204" pitchFamily="34" charset="0"/>
                <a:cs typeface="Arial" panose="020B0604020202020204" pitchFamily="34" charset="0"/>
              </a:rPr>
              <a:t>vodnu</a:t>
            </a:r>
            <a:r>
              <a:rPr lang="sr-Latn-RS" sz="1400" b="0" dirty="0">
                <a:solidFill>
                  <a:schemeClr val="tx2">
                    <a:lumMod val="75000"/>
                  </a:schemeClr>
                </a:solidFill>
                <a:latin typeface="Arial" panose="020B0604020202020204" pitchFamily="34" charset="0"/>
                <a:cs typeface="Arial" panose="020B0604020202020204" pitchFamily="34" charset="0"/>
              </a:rPr>
              <a:t> dozvolu, postupak izdavanja integrisane dozvole će se ponovo nastaviti bez plaćanja nove administrativne takse. U skladu sa tim, Toplana je i postupila, </a:t>
            </a:r>
            <a:r>
              <a:rPr lang="sr-Latn-RS" sz="1400" b="0" dirty="0" err="1">
                <a:solidFill>
                  <a:schemeClr val="tx2">
                    <a:lumMod val="75000"/>
                  </a:schemeClr>
                </a:solidFill>
                <a:latin typeface="Arial" panose="020B0604020202020204" pitchFamily="34" charset="0"/>
                <a:cs typeface="Arial" panose="020B0604020202020204" pitchFamily="34" charset="0"/>
              </a:rPr>
              <a:t>tj</a:t>
            </a:r>
            <a:r>
              <a:rPr lang="sr-Latn-RS" sz="1400" b="0" dirty="0">
                <a:solidFill>
                  <a:schemeClr val="tx2">
                    <a:lumMod val="75000"/>
                  </a:schemeClr>
                </a:solidFill>
                <a:latin typeface="Arial" panose="020B0604020202020204" pitchFamily="34" charset="0"/>
                <a:cs typeface="Arial" panose="020B0604020202020204" pitchFamily="34" charset="0"/>
              </a:rPr>
              <a:t> Zahtev za prekid je predat.</a:t>
            </a:r>
          </a:p>
          <a:p>
            <a:pPr algn="just"/>
            <a:endParaRPr lang="sr-Latn-RS" sz="1400" b="0" dirty="0">
              <a:solidFill>
                <a:schemeClr val="tx2">
                  <a:lumMod val="75000"/>
                </a:schemeClr>
              </a:solidFill>
              <a:latin typeface="Arial" panose="020B0604020202020204" pitchFamily="34" charset="0"/>
              <a:cs typeface="Arial" panose="020B0604020202020204" pitchFamily="34" charset="0"/>
            </a:endParaRPr>
          </a:p>
        </p:txBody>
      </p:sp>
      <p:pic>
        <p:nvPicPr>
          <p:cNvPr id="18" name="Slika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2557" y="2930181"/>
            <a:ext cx="2057400" cy="2057400"/>
          </a:xfrm>
          <a:prstGeom prst="rect">
            <a:avLst/>
          </a:prstGeom>
        </p:spPr>
      </p:pic>
    </p:spTree>
    <p:extLst>
      <p:ext uri="{BB962C8B-B14F-4D97-AF65-F5344CB8AC3E}">
        <p14:creationId xmlns:p14="http://schemas.microsoft.com/office/powerpoint/2010/main" val="281605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fallOver"/>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275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743200" y="257736"/>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342900" y="930571"/>
            <a:ext cx="47625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4" name="Content Placeholder 2"/>
          <p:cNvSpPr txBox="1">
            <a:spLocks/>
          </p:cNvSpPr>
          <p:nvPr/>
        </p:nvSpPr>
        <p:spPr>
          <a:xfrm>
            <a:off x="228600" y="1562471"/>
            <a:ext cx="8382000" cy="5137509"/>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lvl="0" algn="just"/>
            <a:r>
              <a:rPr lang="sr-Latn-RS" sz="1400" b="0" dirty="0">
                <a:solidFill>
                  <a:schemeClr val="tx2">
                    <a:lumMod val="75000"/>
                  </a:schemeClr>
                </a:solidFill>
                <a:latin typeface="Arial" panose="020B0604020202020204" pitchFamily="34" charset="0"/>
                <a:cs typeface="Arial" panose="020B0604020202020204" pitchFamily="34" charset="0"/>
              </a:rPr>
              <a:t>Planom javnih nabavki za </a:t>
            </a:r>
            <a:r>
              <a:rPr lang="sr-Latn-RS" sz="1400" b="0" dirty="0" smtClean="0">
                <a:solidFill>
                  <a:schemeClr val="tx2">
                    <a:lumMod val="75000"/>
                  </a:schemeClr>
                </a:solidFill>
                <a:latin typeface="Arial" panose="020B0604020202020204" pitchFamily="34" charset="0"/>
                <a:cs typeface="Arial" panose="020B0604020202020204" pitchFamily="34" charset="0"/>
              </a:rPr>
              <a:t>2024.godinu, </a:t>
            </a:r>
            <a:r>
              <a:rPr lang="sr-Latn-RS" sz="1400" b="0" dirty="0">
                <a:solidFill>
                  <a:schemeClr val="tx2">
                    <a:lumMod val="75000"/>
                  </a:schemeClr>
                </a:solidFill>
                <a:latin typeface="Arial" panose="020B0604020202020204" pitchFamily="34" charset="0"/>
                <a:cs typeface="Arial" panose="020B0604020202020204" pitchFamily="34" charset="0"/>
              </a:rPr>
              <a:t>Naručilac JKP „Gradska toplana“ Niš, definisao je nabavku usluga </a:t>
            </a:r>
            <a:r>
              <a:rPr lang="sr-Latn-RS" sz="1400" b="0" dirty="0" err="1">
                <a:solidFill>
                  <a:schemeClr val="tx2">
                    <a:lumMod val="75000"/>
                  </a:schemeClr>
                </a:solidFill>
                <a:latin typeface="Arial" panose="020B0604020202020204" pitchFamily="34" charset="0"/>
                <a:cs typeface="Arial" panose="020B0604020202020204" pitchFamily="34" charset="0"/>
              </a:rPr>
              <a:t>Online</a:t>
            </a:r>
            <a:r>
              <a:rPr lang="sr-Latn-RS" sz="1400" b="0" dirty="0">
                <a:solidFill>
                  <a:schemeClr val="tx2">
                    <a:lumMod val="75000"/>
                  </a:schemeClr>
                </a:solidFill>
                <a:latin typeface="Arial" panose="020B0604020202020204" pitchFamily="34" charset="0"/>
                <a:cs typeface="Arial" panose="020B0604020202020204" pitchFamily="34" charset="0"/>
              </a:rPr>
              <a:t> model, uz predikciju potrebe za toplotnom energijom na </a:t>
            </a:r>
            <a:r>
              <a:rPr lang="sr-Latn-RS" sz="1400" b="0" dirty="0" smtClean="0">
                <a:solidFill>
                  <a:schemeClr val="tx2">
                    <a:lumMod val="75000"/>
                  </a:schemeClr>
                </a:solidFill>
                <a:latin typeface="Arial" panose="020B0604020202020204" pitchFamily="34" charset="0"/>
                <a:cs typeface="Arial" panose="020B0604020202020204" pitchFamily="34" charset="0"/>
              </a:rPr>
              <a:t>distributivnim </a:t>
            </a:r>
            <a:r>
              <a:rPr lang="sr-Latn-RS" sz="1400" b="0" dirty="0">
                <a:solidFill>
                  <a:schemeClr val="tx2">
                    <a:lumMod val="75000"/>
                  </a:schemeClr>
                </a:solidFill>
                <a:latin typeface="Arial" panose="020B0604020202020204" pitchFamily="34" charset="0"/>
                <a:cs typeface="Arial" panose="020B0604020202020204" pitchFamily="34" charset="0"/>
              </a:rPr>
              <a:t>sistemima toplotnih izvora „Krivi vir“, "Jug" i "Istok</a:t>
            </a:r>
            <a:r>
              <a:rPr lang="sr-Latn-RS" sz="1400" b="0" dirty="0" smtClean="0">
                <a:solidFill>
                  <a:schemeClr val="tx2">
                    <a:lumMod val="75000"/>
                  </a:schemeClr>
                </a:solidFill>
                <a:latin typeface="Arial" panose="020B0604020202020204" pitchFamily="34" charset="0"/>
                <a:cs typeface="Arial" panose="020B0604020202020204" pitchFamily="34" charset="0"/>
              </a:rPr>
              <a:t>“.</a:t>
            </a:r>
            <a:endParaRPr lang="sr-Latn-RS" sz="1400" b="0" dirty="0">
              <a:solidFill>
                <a:schemeClr val="tx2">
                  <a:lumMod val="75000"/>
                </a:schemeClr>
              </a:solidFill>
              <a:latin typeface="Arial" panose="020B0604020202020204" pitchFamily="34" charset="0"/>
              <a:cs typeface="Arial" panose="020B0604020202020204" pitchFamily="34" charset="0"/>
            </a:endParaRPr>
          </a:p>
          <a:p>
            <a:pPr lvl="0" algn="just"/>
            <a:r>
              <a:rPr lang="sr-Latn-RS" sz="1400" b="0" dirty="0">
                <a:solidFill>
                  <a:schemeClr val="tx2">
                    <a:lumMod val="75000"/>
                  </a:schemeClr>
                </a:solidFill>
                <a:latin typeface="Arial" panose="020B0604020202020204" pitchFamily="34" charset="0"/>
                <a:cs typeface="Arial" panose="020B0604020202020204" pitchFamily="34" charset="0"/>
              </a:rPr>
              <a:t>Odlukom o sprovođenju otvorenog postupka </a:t>
            </a:r>
            <a:r>
              <a:rPr lang="sr-Latn-RS" sz="1400" b="0" dirty="0" smtClean="0">
                <a:solidFill>
                  <a:schemeClr val="tx2">
                    <a:lumMod val="75000"/>
                  </a:schemeClr>
                </a:solidFill>
                <a:latin typeface="Arial" panose="020B0604020202020204" pitchFamily="34" charset="0"/>
                <a:cs typeface="Arial" panose="020B0604020202020204" pitchFamily="34" charset="0"/>
              </a:rPr>
              <a:t>03.12.2024</a:t>
            </a:r>
            <a:r>
              <a:rPr lang="sr-Latn-RS" sz="1400" b="0" dirty="0">
                <a:solidFill>
                  <a:schemeClr val="tx2">
                    <a:lumMod val="75000"/>
                  </a:schemeClr>
                </a:solidFill>
                <a:latin typeface="Arial" panose="020B0604020202020204" pitchFamily="34" charset="0"/>
                <a:cs typeface="Arial" panose="020B0604020202020204" pitchFamily="34" charset="0"/>
              </a:rPr>
              <a:t>. godine, pokrenut je </a:t>
            </a:r>
            <a:r>
              <a:rPr lang="sr-Latn-RS" sz="1400" b="0" dirty="0" smtClean="0">
                <a:solidFill>
                  <a:schemeClr val="tx2">
                    <a:lumMod val="75000"/>
                  </a:schemeClr>
                </a:solidFill>
                <a:latin typeface="Arial" panose="020B0604020202020204" pitchFamily="34" charset="0"/>
                <a:cs typeface="Arial" panose="020B0604020202020204" pitchFamily="34" charset="0"/>
              </a:rPr>
              <a:t>postupak </a:t>
            </a:r>
            <a:r>
              <a:rPr lang="sr-Latn-RS" sz="1400" b="0" dirty="0">
                <a:solidFill>
                  <a:schemeClr val="tx2">
                    <a:lumMod val="75000"/>
                  </a:schemeClr>
                </a:solidFill>
                <a:latin typeface="Arial" panose="020B0604020202020204" pitchFamily="34" charset="0"/>
                <a:cs typeface="Arial" panose="020B0604020202020204" pitchFamily="34" charset="0"/>
              </a:rPr>
              <a:t>za nabavku predmetne usluge</a:t>
            </a:r>
            <a:r>
              <a:rPr lang="sr-Latn-RS" sz="1400" b="0" dirty="0" smtClean="0">
                <a:solidFill>
                  <a:schemeClr val="tx2">
                    <a:lumMod val="75000"/>
                  </a:schemeClr>
                </a:solidFill>
                <a:latin typeface="Arial" panose="020B0604020202020204" pitchFamily="34" charset="0"/>
                <a:cs typeface="Arial" panose="020B0604020202020204" pitchFamily="34" charset="0"/>
              </a:rPr>
              <a:t>. Javni </a:t>
            </a:r>
            <a:r>
              <a:rPr lang="sr-Latn-RS" sz="1400" b="0" dirty="0">
                <a:solidFill>
                  <a:schemeClr val="tx2">
                    <a:lumMod val="75000"/>
                  </a:schemeClr>
                </a:solidFill>
                <a:latin typeface="Arial" panose="020B0604020202020204" pitchFamily="34" charset="0"/>
                <a:cs typeface="Arial" panose="020B0604020202020204" pitchFamily="34" charset="0"/>
              </a:rPr>
              <a:t>poziv i konkursna dokumentacija objavljeni su na Portalu javnih nabavki dana 06.12.2024. godine</a:t>
            </a:r>
            <a:r>
              <a:rPr lang="sr-Latn-RS" sz="1400" b="0" dirty="0" smtClean="0">
                <a:solidFill>
                  <a:schemeClr val="tx2">
                    <a:lumMod val="75000"/>
                  </a:schemeClr>
                </a:solidFill>
                <a:latin typeface="Arial" panose="020B0604020202020204" pitchFamily="34" charset="0"/>
                <a:cs typeface="Arial" panose="020B0604020202020204" pitchFamily="34" charset="0"/>
              </a:rPr>
              <a:t>. Javno </a:t>
            </a:r>
            <a:r>
              <a:rPr lang="sr-Latn-RS" sz="1400" b="0" dirty="0">
                <a:solidFill>
                  <a:schemeClr val="tx2">
                    <a:lumMod val="75000"/>
                  </a:schemeClr>
                </a:solidFill>
                <a:latin typeface="Arial" panose="020B0604020202020204" pitchFamily="34" charset="0"/>
                <a:cs typeface="Arial" panose="020B0604020202020204" pitchFamily="34" charset="0"/>
              </a:rPr>
              <a:t>otvaranje ponuda obavilo se po isteku roka za podnošenje ponuda, na dan 31.01.2025. godine</a:t>
            </a:r>
            <a:r>
              <a:rPr lang="sr-Latn-RS" sz="1400" b="0" dirty="0" smtClean="0">
                <a:solidFill>
                  <a:schemeClr val="tx2">
                    <a:lumMod val="75000"/>
                  </a:schemeClr>
                </a:solidFill>
                <a:latin typeface="Arial" panose="020B0604020202020204" pitchFamily="34" charset="0"/>
                <a:cs typeface="Arial" panose="020B0604020202020204" pitchFamily="34" charset="0"/>
              </a:rPr>
              <a:t>. U </a:t>
            </a:r>
            <a:r>
              <a:rPr lang="sr-Latn-RS" sz="1400" b="0" dirty="0">
                <a:solidFill>
                  <a:schemeClr val="tx2">
                    <a:lumMod val="75000"/>
                  </a:schemeClr>
                </a:solidFill>
                <a:latin typeface="Arial" panose="020B0604020202020204" pitchFamily="34" charset="0"/>
                <a:cs typeface="Arial" panose="020B0604020202020204" pitchFamily="34" charset="0"/>
              </a:rPr>
              <a:t>toku roka za dostavu ponuda na adresu Naručioca, putem Portala javnih nabavki pristigle su dve </a:t>
            </a:r>
            <a:r>
              <a:rPr lang="sr-Latn-RS" sz="1400" b="0" dirty="0" smtClean="0">
                <a:solidFill>
                  <a:schemeClr val="tx2">
                    <a:lumMod val="75000"/>
                  </a:schemeClr>
                </a:solidFill>
                <a:latin typeface="Arial" panose="020B0604020202020204" pitchFamily="34" charset="0"/>
                <a:cs typeface="Arial" panose="020B0604020202020204" pitchFamily="34" charset="0"/>
              </a:rPr>
              <a:t>ponude. </a:t>
            </a:r>
            <a:r>
              <a:rPr lang="en-US" sz="1400" b="0" dirty="0" smtClean="0">
                <a:solidFill>
                  <a:schemeClr val="tx2">
                    <a:lumMod val="75000"/>
                  </a:schemeClr>
                </a:solidFill>
                <a:latin typeface="Arial" panose="020B0604020202020204" pitchFamily="34" charset="0"/>
                <a:cs typeface="Arial" panose="020B0604020202020204" pitchFamily="34" charset="0"/>
              </a:rPr>
              <a:t>U </a:t>
            </a:r>
            <a:r>
              <a:rPr lang="en-US" sz="1400" b="0" dirty="0" err="1">
                <a:solidFill>
                  <a:schemeClr val="tx2">
                    <a:lumMod val="75000"/>
                  </a:schemeClr>
                </a:solidFill>
                <a:latin typeface="Arial" panose="020B0604020202020204" pitchFamily="34" charset="0"/>
                <a:cs typeface="Arial" panose="020B0604020202020204" pitchFamily="34" charset="0"/>
              </a:rPr>
              <a:t>fazi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stručne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ocene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ponuda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komisija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predmetnu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nabavku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cenila</a:t>
            </a:r>
            <a:r>
              <a:rPr lang="en-US" sz="1400" b="0" dirty="0">
                <a:solidFill>
                  <a:schemeClr val="tx2">
                    <a:lumMod val="75000"/>
                  </a:schemeClr>
                </a:solidFill>
                <a:latin typeface="Arial" panose="020B0604020202020204" pitchFamily="34" charset="0"/>
                <a:cs typeface="Arial" panose="020B0604020202020204" pitchFamily="34" charset="0"/>
              </a:rPr>
              <a:t> je </a:t>
            </a:r>
            <a:r>
              <a:rPr lang="en-US" sz="1400" b="0" dirty="0" err="1">
                <a:solidFill>
                  <a:schemeClr val="tx2">
                    <a:lumMod val="75000"/>
                  </a:schemeClr>
                </a:solidFill>
                <a:latin typeface="Arial" panose="020B0604020202020204" pitchFamily="34" charset="0"/>
                <a:cs typeface="Arial" panose="020B0604020202020204" pitchFamily="34" charset="0"/>
              </a:rPr>
              <a:t>obe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ponude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prihvatljiv</a:t>
            </a:r>
            <a:r>
              <a:rPr lang="sr-Latn-RS" sz="1400" b="0" dirty="0" smtClean="0">
                <a:solidFill>
                  <a:schemeClr val="tx2">
                    <a:lumMod val="75000"/>
                  </a:schemeClr>
                </a:solidFill>
                <a:latin typeface="Arial" panose="020B0604020202020204" pitchFamily="34" charset="0"/>
                <a:cs typeface="Arial" panose="020B0604020202020204" pitchFamily="34" charset="0"/>
              </a:rPr>
              <a:t>e</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sr-Latn-RS" sz="1400" b="0" dirty="0" smtClean="0">
                <a:solidFill>
                  <a:schemeClr val="tx2">
                    <a:lumMod val="75000"/>
                  </a:schemeClr>
                </a:solidFill>
                <a:latin typeface="Arial" panose="020B0604020202020204" pitchFamily="34" charset="0"/>
                <a:cs typeface="Arial" panose="020B0604020202020204" pitchFamily="34" charset="0"/>
              </a:rPr>
              <a:t>i </a:t>
            </a:r>
            <a:r>
              <a:rPr lang="en-US" sz="1400" b="0" dirty="0" err="1" smtClean="0">
                <a:solidFill>
                  <a:schemeClr val="tx2">
                    <a:lumMod val="75000"/>
                  </a:schemeClr>
                </a:solidFill>
                <a:latin typeface="Arial" panose="020B0604020202020204" pitchFamily="34" charset="0"/>
                <a:cs typeface="Arial" panose="020B0604020202020204" pitchFamily="34" charset="0"/>
              </a:rPr>
              <a:t>Naručilac</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a:solidFill>
                  <a:schemeClr val="tx2">
                    <a:lumMod val="75000"/>
                  </a:schemeClr>
                </a:solidFill>
                <a:latin typeface="Arial" panose="020B0604020202020204" pitchFamily="34" charset="0"/>
                <a:cs typeface="Arial" panose="020B0604020202020204" pitchFamily="34" charset="0"/>
              </a:rPr>
              <a:t>je </a:t>
            </a:r>
            <a:r>
              <a:rPr lang="en-US" sz="1400" b="0" dirty="0" err="1">
                <a:solidFill>
                  <a:schemeClr val="tx2">
                    <a:lumMod val="75000"/>
                  </a:schemeClr>
                </a:solidFill>
                <a:latin typeface="Arial" panose="020B0604020202020204" pitchFamily="34" charset="0"/>
                <a:cs typeface="Arial" panose="020B0604020202020204" pitchFamily="34" charset="0"/>
              </a:rPr>
              <a:t>doneo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Odluku</a:t>
            </a:r>
            <a:r>
              <a:rPr lang="en-US" sz="1400" b="0" dirty="0">
                <a:solidFill>
                  <a:schemeClr val="tx2">
                    <a:lumMod val="75000"/>
                  </a:schemeClr>
                </a:solidFill>
                <a:latin typeface="Arial" panose="020B0604020202020204" pitchFamily="34" charset="0"/>
                <a:cs typeface="Arial" panose="020B0604020202020204" pitchFamily="34" charset="0"/>
              </a:rPr>
              <a:t> o </a:t>
            </a:r>
            <a:r>
              <a:rPr lang="en-US" sz="1400" b="0" dirty="0" err="1">
                <a:solidFill>
                  <a:schemeClr val="tx2">
                    <a:lumMod val="75000"/>
                  </a:schemeClr>
                </a:solidFill>
                <a:latin typeface="Arial" panose="020B0604020202020204" pitchFamily="34" charset="0"/>
                <a:cs typeface="Arial" panose="020B0604020202020204" pitchFamily="34" charset="0"/>
              </a:rPr>
              <a:t>dodeli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ugovora</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otvorenom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postupku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od </a:t>
            </a:r>
            <a:r>
              <a:rPr lang="en-US" sz="1400" b="0" dirty="0">
                <a:solidFill>
                  <a:schemeClr val="tx2">
                    <a:lumMod val="75000"/>
                  </a:schemeClr>
                </a:solidFill>
                <a:latin typeface="Arial" panose="020B0604020202020204" pitchFamily="34" charset="0"/>
                <a:cs typeface="Arial" panose="020B0604020202020204" pitchFamily="34" charset="0"/>
              </a:rPr>
              <a:t>03.03.2025.godine.</a:t>
            </a:r>
          </a:p>
          <a:p>
            <a:pPr lvl="0" algn="just"/>
            <a:r>
              <a:rPr lang="en-US" sz="1400" b="0" dirty="0" err="1" smtClean="0">
                <a:solidFill>
                  <a:schemeClr val="tx2">
                    <a:lumMod val="75000"/>
                  </a:schemeClr>
                </a:solidFill>
                <a:latin typeface="Arial" panose="020B0604020202020204" pitchFamily="34" charset="0"/>
                <a:cs typeface="Arial" panose="020B0604020202020204" pitchFamily="34" charset="0"/>
              </a:rPr>
              <a:t>Komisija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javnu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nabavku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predložila</a:t>
            </a:r>
            <a:r>
              <a:rPr lang="en-US" sz="1400" b="0" dirty="0">
                <a:solidFill>
                  <a:schemeClr val="tx2">
                    <a:lumMod val="75000"/>
                  </a:schemeClr>
                </a:solidFill>
                <a:latin typeface="Arial" panose="020B0604020202020204" pitchFamily="34" charset="0"/>
                <a:cs typeface="Arial" panose="020B0604020202020204" pitchFamily="34" charset="0"/>
              </a:rPr>
              <a:t> je da se </a:t>
            </a:r>
            <a:r>
              <a:rPr lang="sr-Latn-RS" sz="1400" b="0" dirty="0" smtClean="0">
                <a:solidFill>
                  <a:schemeClr val="tx2">
                    <a:lumMod val="75000"/>
                  </a:schemeClr>
                </a:solidFill>
                <a:latin typeface="Arial" panose="020B0604020202020204" pitchFamily="34" charset="0"/>
                <a:cs typeface="Arial" panose="020B0604020202020204" pitchFamily="34" charset="0"/>
              </a:rPr>
              <a:t>U</a:t>
            </a:r>
            <a:r>
              <a:rPr lang="en-US" sz="1400" b="0" dirty="0" err="1" smtClean="0">
                <a:solidFill>
                  <a:schemeClr val="tx2">
                    <a:lumMod val="75000"/>
                  </a:schemeClr>
                </a:solidFill>
                <a:latin typeface="Arial" panose="020B0604020202020204" pitchFamily="34" charset="0"/>
                <a:cs typeface="Arial" panose="020B0604020202020204" pitchFamily="34" charset="0"/>
              </a:rPr>
              <a:t>govor</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a:solidFill>
                  <a:schemeClr val="tx2">
                    <a:lumMod val="75000"/>
                  </a:schemeClr>
                </a:solidFill>
                <a:latin typeface="Arial" panose="020B0604020202020204" pitchFamily="34" charset="0"/>
                <a:cs typeface="Arial" panose="020B0604020202020204" pitchFamily="34" charset="0"/>
              </a:rPr>
              <a:t>o </a:t>
            </a:r>
            <a:r>
              <a:rPr lang="en-US" sz="1400" b="0" dirty="0" err="1">
                <a:solidFill>
                  <a:schemeClr val="tx2">
                    <a:lumMod val="75000"/>
                  </a:schemeClr>
                </a:solidFill>
                <a:latin typeface="Arial" panose="020B0604020202020204" pitchFamily="34" charset="0"/>
                <a:cs typeface="Arial" panose="020B0604020202020204" pitchFamily="34" charset="0"/>
              </a:rPr>
              <a:t>javnoj</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nabavci</a:t>
            </a:r>
            <a:r>
              <a:rPr lang="sr-Latn-R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dodeli</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grupi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ponuđača</a:t>
            </a:r>
            <a:r>
              <a:rPr lang="sr-Latn-RS" sz="1400" b="0" dirty="0" smtClean="0">
                <a:solidFill>
                  <a:schemeClr val="tx2">
                    <a:lumMod val="75000"/>
                  </a:schemeClr>
                </a:solidFill>
                <a:latin typeface="Arial" panose="020B0604020202020204" pitchFamily="34" charset="0"/>
                <a:cs typeface="Arial" panose="020B0604020202020204" pitchFamily="34" charset="0"/>
              </a:rPr>
              <a:t> br 1,</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polazeći</a:t>
            </a:r>
            <a:r>
              <a:rPr lang="en-US" sz="1400" b="0" dirty="0">
                <a:solidFill>
                  <a:schemeClr val="tx2">
                    <a:lumMod val="75000"/>
                  </a:schemeClr>
                </a:solidFill>
                <a:latin typeface="Arial" panose="020B0604020202020204" pitchFamily="34" charset="0"/>
                <a:cs typeface="Arial" panose="020B0604020202020204" pitchFamily="34" charset="0"/>
              </a:rPr>
              <a:t> od toga da je </a:t>
            </a:r>
            <a:r>
              <a:rPr lang="sr-Latn-RS" sz="1400" b="0" dirty="0" smtClean="0">
                <a:solidFill>
                  <a:schemeClr val="tx2">
                    <a:lumMod val="75000"/>
                  </a:schemeClr>
                </a:solidFill>
                <a:latin typeface="Arial" panose="020B0604020202020204" pitchFamily="34" charset="0"/>
                <a:cs typeface="Arial" panose="020B0604020202020204" pitchFamily="34" charset="0"/>
              </a:rPr>
              <a:t>ova </a:t>
            </a:r>
            <a:r>
              <a:rPr lang="en-US" sz="1400" b="0" dirty="0" err="1" smtClean="0">
                <a:solidFill>
                  <a:schemeClr val="tx2">
                    <a:lumMod val="75000"/>
                  </a:schemeClr>
                </a:solidFill>
                <a:latin typeface="Arial" panose="020B0604020202020204" pitchFamily="34" charset="0"/>
                <a:cs typeface="Arial" panose="020B0604020202020204" pitchFamily="34" charset="0"/>
              </a:rPr>
              <a:t>Grupa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ponuđača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ispunila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kriterijume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kvalitativni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izbor</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privrednog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subjekta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a </a:t>
            </a:r>
            <a:r>
              <a:rPr lang="en-US" sz="1400" b="0" dirty="0" err="1">
                <a:solidFill>
                  <a:schemeClr val="tx2">
                    <a:lumMod val="75000"/>
                  </a:schemeClr>
                </a:solidFill>
                <a:latin typeface="Arial" panose="020B0604020202020204" pitchFamily="34" charset="0"/>
                <a:cs typeface="Arial" panose="020B0604020202020204" pitchFamily="34" charset="0"/>
              </a:rPr>
              <a:t>imajući</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vidu</a:t>
            </a:r>
            <a:r>
              <a:rPr lang="en-US" sz="1400" b="0" dirty="0">
                <a:solidFill>
                  <a:schemeClr val="tx2">
                    <a:lumMod val="75000"/>
                  </a:schemeClr>
                </a:solidFill>
                <a:latin typeface="Arial" panose="020B0604020202020204" pitchFamily="34" charset="0"/>
                <a:cs typeface="Arial" panose="020B0604020202020204" pitchFamily="34" charset="0"/>
              </a:rPr>
              <a:t> da je </a:t>
            </a:r>
            <a:r>
              <a:rPr lang="en-US" sz="1400" b="0" dirty="0" err="1">
                <a:solidFill>
                  <a:schemeClr val="tx2">
                    <a:lumMod val="75000"/>
                  </a:schemeClr>
                </a:solidFill>
                <a:latin typeface="Arial" panose="020B0604020202020204" pitchFamily="34" charset="0"/>
                <a:cs typeface="Arial" panose="020B0604020202020204" pitchFamily="34" charset="0"/>
              </a:rPr>
              <a:t>predmetna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ponuda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nakon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izvršenog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pregleda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stručne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ocene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ponuda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ocenjena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ekonomski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najpovoljnija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ponuđenom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cenom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koja</a:t>
            </a:r>
            <a:r>
              <a:rPr lang="en-US" sz="1400" b="0" dirty="0">
                <a:solidFill>
                  <a:schemeClr val="tx2">
                    <a:lumMod val="75000"/>
                  </a:schemeClr>
                </a:solidFill>
                <a:latin typeface="Arial" panose="020B0604020202020204" pitchFamily="34" charset="0"/>
                <a:cs typeface="Arial" panose="020B0604020202020204" pitchFamily="34" charset="0"/>
              </a:rPr>
              <a:t> je </a:t>
            </a:r>
            <a:r>
              <a:rPr lang="en-US" sz="1400" b="0" dirty="0" err="1">
                <a:solidFill>
                  <a:schemeClr val="tx2">
                    <a:lumMod val="75000"/>
                  </a:schemeClr>
                </a:solidFill>
                <a:latin typeface="Arial" panose="020B0604020202020204" pitchFamily="34" charset="0"/>
                <a:cs typeface="Arial" panose="020B0604020202020204" pitchFamily="34" charset="0"/>
              </a:rPr>
              <a:t>prihvatljiva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tržišna</a:t>
            </a:r>
            <a:r>
              <a:rPr lang="en-US" sz="1400" b="0" dirty="0">
                <a:solidFill>
                  <a:schemeClr val="tx2">
                    <a:lumMod val="75000"/>
                  </a:schemeClr>
                </a:solidFill>
                <a:latin typeface="Arial" panose="020B0604020202020204" pitchFamily="34" charset="0"/>
                <a:cs typeface="Arial" panose="020B0604020202020204" pitchFamily="34" charset="0"/>
              </a:rPr>
              <a:t>.</a:t>
            </a:r>
          </a:p>
          <a:p>
            <a:pPr lvl="0" algn="just"/>
            <a:r>
              <a:rPr lang="sr-Latn-RS" sz="1400" b="0" dirty="0" smtClean="0">
                <a:solidFill>
                  <a:schemeClr val="tx2">
                    <a:lumMod val="75000"/>
                  </a:schemeClr>
                </a:solidFill>
                <a:latin typeface="Arial" panose="020B0604020202020204" pitchFamily="34" charset="0"/>
                <a:cs typeface="Arial" panose="020B0604020202020204" pitchFamily="34" charset="0"/>
              </a:rPr>
              <a:t>Grupa ponuđača br. 2 je </a:t>
            </a:r>
            <a:r>
              <a:rPr lang="en-US" sz="1400" b="0" dirty="0" err="1" smtClean="0">
                <a:solidFill>
                  <a:schemeClr val="tx2">
                    <a:lumMod val="75000"/>
                  </a:schemeClr>
                </a:solidFill>
                <a:latin typeface="Arial" panose="020B0604020202020204" pitchFamily="34" charset="0"/>
                <a:cs typeface="Arial" panose="020B0604020202020204" pitchFamily="34" charset="0"/>
              </a:rPr>
              <a:t>podnela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zahtev</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dana 12.03.2025.godine</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putem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Portala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javnih</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nabavki</a:t>
            </a:r>
            <a:r>
              <a:rPr lang="en-US" sz="1400" b="0" dirty="0">
                <a:solidFill>
                  <a:schemeClr val="tx2">
                    <a:lumMod val="75000"/>
                  </a:schemeClr>
                </a:solidFill>
                <a:latin typeface="Arial" panose="020B0604020202020204" pitchFamily="34" charset="0"/>
                <a:cs typeface="Arial" panose="020B0604020202020204" pitchFamily="34" charset="0"/>
              </a:rPr>
              <a:t>.</a:t>
            </a:r>
          </a:p>
          <a:p>
            <a:pPr lvl="0" algn="just"/>
            <a:r>
              <a:rPr lang="en-US" sz="1400" b="0" dirty="0" err="1">
                <a:solidFill>
                  <a:schemeClr val="tx2">
                    <a:lumMod val="75000"/>
                  </a:schemeClr>
                </a:solidFill>
                <a:latin typeface="Arial" panose="020B0604020202020204" pitchFamily="34" charset="0"/>
                <a:cs typeface="Arial" panose="020B0604020202020204" pitchFamily="34" charset="0"/>
              </a:rPr>
              <a:t>Nakon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detaljnog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razmatranja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celokupne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dokumentacije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Naručilac</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je </a:t>
            </a:r>
            <a:r>
              <a:rPr lang="en-US" sz="1400" b="0" dirty="0" err="1">
                <a:solidFill>
                  <a:schemeClr val="tx2">
                    <a:lumMod val="75000"/>
                  </a:schemeClr>
                </a:solidFill>
                <a:latin typeface="Arial" panose="020B0604020202020204" pitchFamily="34" charset="0"/>
                <a:cs typeface="Arial" panose="020B0604020202020204" pitchFamily="34" charset="0"/>
              </a:rPr>
              <a:t>Zahtev</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podnosioca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zahteva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cenio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neosnovan</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celosti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predložio</a:t>
            </a:r>
            <a:r>
              <a:rPr lang="en-US" sz="1400" b="0" dirty="0">
                <a:solidFill>
                  <a:schemeClr val="tx2">
                    <a:lumMod val="75000"/>
                  </a:schemeClr>
                </a:solidFill>
                <a:latin typeface="Arial" panose="020B0604020202020204" pitchFamily="34" charset="0"/>
                <a:cs typeface="Arial" panose="020B0604020202020204" pitchFamily="34" charset="0"/>
              </a:rPr>
              <a:t> da </a:t>
            </a:r>
            <a:r>
              <a:rPr lang="en-US" sz="1400" b="0" dirty="0" err="1">
                <a:solidFill>
                  <a:schemeClr val="tx2">
                    <a:lumMod val="75000"/>
                  </a:schemeClr>
                </a:solidFill>
                <a:latin typeface="Arial" panose="020B0604020202020204" pitchFamily="34" charset="0"/>
                <a:cs typeface="Arial" panose="020B0604020202020204" pitchFamily="34" charset="0"/>
              </a:rPr>
              <a:t>Republička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Komisija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postupcima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javnih</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nabavki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odbije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zahtev</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neosnovan</a:t>
            </a:r>
            <a:r>
              <a:rPr lang="en-US" sz="1400" b="0" dirty="0">
                <a:solidFill>
                  <a:schemeClr val="tx2">
                    <a:lumMod val="75000"/>
                  </a:schemeClr>
                </a:solidFill>
                <a:latin typeface="Arial" panose="020B0604020202020204" pitchFamily="34" charset="0"/>
                <a:cs typeface="Arial" panose="020B0604020202020204" pitchFamily="34" charset="0"/>
              </a:rPr>
              <a:t>.  </a:t>
            </a:r>
            <a:endParaRPr lang="sr-Latn-RS" sz="1400" b="0" dirty="0" smtClean="0">
              <a:solidFill>
                <a:schemeClr val="tx2">
                  <a:lumMod val="75000"/>
                </a:schemeClr>
              </a:solidFill>
              <a:latin typeface="Arial" panose="020B0604020202020204" pitchFamily="34" charset="0"/>
              <a:cs typeface="Arial" panose="020B0604020202020204" pitchFamily="34" charset="0"/>
            </a:endParaRPr>
          </a:p>
          <a:p>
            <a:pPr lvl="0" algn="just"/>
            <a:r>
              <a:rPr lang="en-US" sz="1400" b="0" dirty="0" err="1" smtClean="0">
                <a:solidFill>
                  <a:schemeClr val="tx2">
                    <a:lumMod val="75000"/>
                  </a:schemeClr>
                </a:solidFill>
                <a:latin typeface="Arial" panose="020B0604020202020204" pitchFamily="34" charset="0"/>
                <a:cs typeface="Arial" panose="020B0604020202020204" pitchFamily="34" charset="0"/>
              </a:rPr>
              <a:t>Republička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komisija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postupcima</a:t>
            </a:r>
            <a:r>
              <a:rPr lang="en-US" sz="1400" b="0" dirty="0">
                <a:solidFill>
                  <a:schemeClr val="tx2">
                    <a:lumMod val="75000"/>
                  </a:schemeClr>
                </a:solidFill>
                <a:latin typeface="Arial" panose="020B0604020202020204" pitchFamily="34" charset="0"/>
                <a:cs typeface="Arial" panose="020B0604020202020204" pitchFamily="34" charset="0"/>
              </a:rPr>
              <a:t> JN, </a:t>
            </a:r>
            <a:r>
              <a:rPr lang="sr-Latn-RS" sz="1400" b="0" dirty="0" smtClean="0">
                <a:solidFill>
                  <a:schemeClr val="tx2">
                    <a:lumMod val="75000"/>
                  </a:schemeClr>
                </a:solidFill>
                <a:latin typeface="Arial" panose="020B0604020202020204" pitchFamily="34" charset="0"/>
                <a:cs typeface="Arial" panose="020B0604020202020204" pitchFamily="34" charset="0"/>
              </a:rPr>
              <a:t>je u prvoj polovini maja, </a:t>
            </a:r>
            <a:r>
              <a:rPr lang="en-US" sz="1400" b="0" dirty="0" err="1" smtClean="0">
                <a:solidFill>
                  <a:schemeClr val="tx2">
                    <a:lumMod val="75000"/>
                  </a:schemeClr>
                </a:solidFill>
                <a:latin typeface="Arial" panose="020B0604020202020204" pitchFamily="34" charset="0"/>
                <a:cs typeface="Arial" panose="020B0604020202020204" pitchFamily="34" charset="0"/>
              </a:rPr>
              <a:t>objavila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rešenje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kojim</a:t>
            </a:r>
            <a:r>
              <a:rPr lang="en-US" sz="1400" b="0" dirty="0">
                <a:solidFill>
                  <a:schemeClr val="tx2">
                    <a:lumMod val="75000"/>
                  </a:schemeClr>
                </a:solidFill>
                <a:latin typeface="Arial" panose="020B0604020202020204" pitchFamily="34" charset="0"/>
                <a:cs typeface="Arial" panose="020B0604020202020204" pitchFamily="34" charset="0"/>
              </a:rPr>
              <a:t> se USVAJA KAO OSNOVAN, </a:t>
            </a:r>
            <a:r>
              <a:rPr lang="en-US" sz="1400" b="0" dirty="0" err="1">
                <a:solidFill>
                  <a:schemeClr val="tx2">
                    <a:lumMod val="75000"/>
                  </a:schemeClr>
                </a:solidFill>
                <a:latin typeface="Arial" panose="020B0604020202020204" pitchFamily="34" charset="0"/>
                <a:cs typeface="Arial" panose="020B0604020202020204" pitchFamily="34" charset="0"/>
              </a:rPr>
              <a:t>zahtev</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prava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grupe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ponuđača</a:t>
            </a:r>
            <a:r>
              <a:rPr lang="sr-Latn-RS" sz="1400" b="0" dirty="0" smtClean="0">
                <a:solidFill>
                  <a:schemeClr val="tx2">
                    <a:lumMod val="75000"/>
                  </a:schemeClr>
                </a:solidFill>
                <a:latin typeface="Arial" panose="020B0604020202020204" pitchFamily="34" charset="0"/>
                <a:cs typeface="Arial" panose="020B0604020202020204" pitchFamily="34" charset="0"/>
              </a:rPr>
              <a:t> br 2</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i</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delimično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poništava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otvoreni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postupak</a:t>
            </a:r>
            <a:r>
              <a:rPr lang="en-US" sz="1400" b="0" dirty="0">
                <a:solidFill>
                  <a:schemeClr val="tx2">
                    <a:lumMod val="75000"/>
                  </a:schemeClr>
                </a:solidFill>
                <a:latin typeface="Arial" panose="020B0604020202020204" pitchFamily="34" charset="0"/>
                <a:cs typeface="Arial" panose="020B0604020202020204" pitchFamily="34" charset="0"/>
              </a:rPr>
              <a:t> </a:t>
            </a:r>
            <a:r>
              <a:rPr lang="sr-Latn-RS" sz="1400" b="0" dirty="0" smtClean="0">
                <a:solidFill>
                  <a:schemeClr val="tx2">
                    <a:lumMod val="75000"/>
                  </a:schemeClr>
                </a:solidFill>
                <a:latin typeface="Arial" panose="020B0604020202020204" pitchFamily="34" charset="0"/>
                <a:cs typeface="Arial" panose="020B0604020202020204" pitchFamily="34" charset="0"/>
              </a:rPr>
              <a:t>ove </a:t>
            </a:r>
            <a:r>
              <a:rPr lang="en-US" sz="1400" b="0" dirty="0" err="1" smtClean="0">
                <a:solidFill>
                  <a:schemeClr val="tx2">
                    <a:lumMod val="75000"/>
                  </a:schemeClr>
                </a:solidFill>
                <a:latin typeface="Arial" panose="020B0604020202020204" pitchFamily="34" charset="0"/>
                <a:cs typeface="Arial" panose="020B0604020202020204" pitchFamily="34" charset="0"/>
              </a:rPr>
              <a:t>javne</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nabavke</a:t>
            </a:r>
            <a:r>
              <a:rPr lang="sr-Latn-RS" sz="1400" b="0" dirty="0" smtClean="0">
                <a:solidFill>
                  <a:schemeClr val="tx2">
                    <a:lumMod val="75000"/>
                  </a:schemeClr>
                </a:solidFill>
                <a:latin typeface="Arial" panose="020B0604020202020204" pitchFamily="34" charset="0"/>
                <a:cs typeface="Arial" panose="020B0604020202020204" pitchFamily="34" charset="0"/>
              </a:rPr>
              <a:t>, a što znači da isti ponuđači treba da se izjasne o važnosti svoje ponude i da se ponovo sprovede ocenjivanje istih ponuda a na osnovu tumačenja Republičke komisije.</a:t>
            </a:r>
          </a:p>
          <a:p>
            <a:pPr lvl="0" algn="just"/>
            <a:r>
              <a:rPr lang="sr-Latn-RS" sz="1400" dirty="0" smtClean="0">
                <a:solidFill>
                  <a:srgbClr val="FF0000"/>
                </a:solidFill>
                <a:latin typeface="Arial" panose="020B0604020202020204" pitchFamily="34" charset="0"/>
                <a:cs typeface="Arial" panose="020B0604020202020204" pitchFamily="34" charset="0"/>
              </a:rPr>
              <a:t>ZAKLJUČAK:</a:t>
            </a:r>
          </a:p>
          <a:p>
            <a:pPr lvl="0" algn="just"/>
            <a:r>
              <a:rPr lang="sr-Latn-RS" sz="1400" b="0" dirty="0" smtClean="0">
                <a:solidFill>
                  <a:srgbClr val="FF0000"/>
                </a:solidFill>
                <a:latin typeface="Arial" panose="020B0604020202020204" pitchFamily="34" charset="0"/>
                <a:cs typeface="Arial" panose="020B0604020202020204" pitchFamily="34" charset="0"/>
              </a:rPr>
              <a:t>Rivalitet uskostručnih firmi na </a:t>
            </a:r>
            <a:r>
              <a:rPr lang="sr-Latn-RS" sz="1400" b="0" dirty="0" smtClean="0">
                <a:solidFill>
                  <a:srgbClr val="FF0000"/>
                </a:solidFill>
                <a:latin typeface="Arial" panose="020B0604020202020204" pitchFamily="34" charset="0"/>
                <a:cs typeface="Arial" panose="020B0604020202020204" pitchFamily="34" charset="0"/>
              </a:rPr>
              <a:t>tržištu</a:t>
            </a:r>
            <a:r>
              <a:rPr lang="en-US" sz="1400" b="0" dirty="0" smtClean="0">
                <a:solidFill>
                  <a:srgbClr val="FF0000"/>
                </a:solidFill>
                <a:latin typeface="Arial" panose="020B0604020202020204" pitchFamily="34" charset="0"/>
                <a:cs typeface="Arial" panose="020B0604020202020204" pitchFamily="34" charset="0"/>
              </a:rPr>
              <a:t>, </a:t>
            </a:r>
            <a:r>
              <a:rPr lang="sr-Latn-RS" sz="1400" b="0" dirty="0" smtClean="0">
                <a:solidFill>
                  <a:srgbClr val="FF0000"/>
                </a:solidFill>
                <a:latin typeface="Arial" panose="020B0604020202020204" pitchFamily="34" charset="0"/>
                <a:cs typeface="Arial" panose="020B0604020202020204" pitchFamily="34" charset="0"/>
              </a:rPr>
              <a:t>može </a:t>
            </a:r>
            <a:r>
              <a:rPr lang="sr-Latn-RS" sz="1400" b="0" dirty="0" smtClean="0">
                <a:solidFill>
                  <a:srgbClr val="FF0000"/>
                </a:solidFill>
                <a:latin typeface="Arial" panose="020B0604020202020204" pitchFamily="34" charset="0"/>
                <a:cs typeface="Arial" panose="020B0604020202020204" pitchFamily="34" charset="0"/>
              </a:rPr>
              <a:t>godinama da ugrozi sprovođenje specifičnih nabavki od strane javnih preduzeća</a:t>
            </a:r>
            <a:endParaRPr lang="en-US" sz="1400" b="0" dirty="0">
              <a:solidFill>
                <a:srgbClr val="FF0000"/>
              </a:solidFill>
              <a:latin typeface="Arial" panose="020B0604020202020204" pitchFamily="34" charset="0"/>
              <a:cs typeface="Arial" panose="020B0604020202020204" pitchFamily="34" charset="0"/>
            </a:endParaRPr>
          </a:p>
          <a:p>
            <a:pPr lvl="0" algn="just"/>
            <a:endParaRPr lang="en-US" sz="1400" b="0" dirty="0">
              <a:solidFill>
                <a:schemeClr val="tx2">
                  <a:lumMod val="75000"/>
                </a:schemeClr>
              </a:solidFill>
              <a:latin typeface="Arial" panose="020B0604020202020204" pitchFamily="34" charset="0"/>
              <a:cs typeface="Arial" panose="020B0604020202020204" pitchFamily="34" charset="0"/>
            </a:endParaRPr>
          </a:p>
        </p:txBody>
      </p:sp>
      <p:sp>
        <p:nvSpPr>
          <p:cNvPr id="17" name="Pravougaonik 16"/>
          <p:cNvSpPr/>
          <p:nvPr/>
        </p:nvSpPr>
        <p:spPr>
          <a:xfrm>
            <a:off x="457200" y="1239688"/>
            <a:ext cx="4724400" cy="369332"/>
          </a:xfrm>
          <a:prstGeom prst="rect">
            <a:avLst/>
          </a:prstGeom>
        </p:spPr>
        <p:txBody>
          <a:bodyPr wrap="square">
            <a:spAutoFit/>
          </a:bodyPr>
          <a:lstStyle/>
          <a:p>
            <a:r>
              <a:rPr lang="sr-Latn-RS" dirty="0" smtClean="0"/>
              <a:t>SOFTVER LEANHEAT TM (II faza)</a:t>
            </a:r>
            <a:endParaRPr lang="en-US" dirty="0"/>
          </a:p>
        </p:txBody>
      </p:sp>
      <p:pic>
        <p:nvPicPr>
          <p:cNvPr id="3" name="Slika 2"/>
          <p:cNvPicPr>
            <a:picLocks noChangeAspect="1"/>
          </p:cNvPicPr>
          <p:nvPr/>
        </p:nvPicPr>
        <p:blipFill>
          <a:blip r:embed="rId4"/>
          <a:stretch>
            <a:fillRect/>
          </a:stretch>
        </p:blipFill>
        <p:spPr>
          <a:xfrm>
            <a:off x="4974567" y="580358"/>
            <a:ext cx="3889075" cy="1711617"/>
          </a:xfrm>
          <a:prstGeom prst="rect">
            <a:avLst/>
          </a:prstGeom>
        </p:spPr>
      </p:pic>
      <p:pic>
        <p:nvPicPr>
          <p:cNvPr id="8" name="Slika 7"/>
          <p:cNvPicPr>
            <a:picLocks noChangeAspect="1"/>
          </p:cNvPicPr>
          <p:nvPr/>
        </p:nvPicPr>
        <p:blipFill>
          <a:blip r:embed="rId5"/>
          <a:stretch>
            <a:fillRect/>
          </a:stretch>
        </p:blipFill>
        <p:spPr>
          <a:xfrm>
            <a:off x="6362525" y="3148644"/>
            <a:ext cx="1347333" cy="1347333"/>
          </a:xfrm>
          <a:prstGeom prst="rect">
            <a:avLst/>
          </a:prstGeom>
        </p:spPr>
      </p:pic>
    </p:spTree>
    <p:extLst>
      <p:ext uri="{BB962C8B-B14F-4D97-AF65-F5344CB8AC3E}">
        <p14:creationId xmlns:p14="http://schemas.microsoft.com/office/powerpoint/2010/main" val="3026493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25000">
        <p15:prstTrans prst="fallOver"/>
      </p:transition>
    </mc:Choice>
    <mc:Fallback xmlns="">
      <p:transition spd="slow" advTm="2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100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984919"/>
          </a:xfrm>
          <a:ln w="57150"/>
        </p:spPr>
        <p:txBody>
          <a:bodyPr>
            <a:normAutofit/>
          </a:bodyPr>
          <a:lstStyle/>
          <a:p>
            <a:r>
              <a:rPr lang="sr-Latn-R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Zaključak</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xfrm>
            <a:off x="457200" y="1524000"/>
            <a:ext cx="8229600" cy="4602163"/>
          </a:xfrm>
        </p:spPr>
        <p:txBody>
          <a:bodyPr>
            <a:normAutofit fontScale="92500" lnSpcReduction="20000"/>
          </a:bodyPr>
          <a:lstStyle/>
          <a:p>
            <a:pPr>
              <a:buFont typeface="Wingdings" panose="05000000000000000000" pitchFamily="2" charset="2"/>
              <a:buChar char="§"/>
            </a:pPr>
            <a:endParaRPr lang="sr-Latn-RS" sz="2400" b="1" dirty="0" smtClean="0">
              <a:solidFill>
                <a:schemeClr val="tx2">
                  <a:lumMod val="75000"/>
                </a:schemeClr>
              </a:solidFill>
            </a:endParaRPr>
          </a:p>
          <a:p>
            <a:pPr marL="0" indent="0">
              <a:buNone/>
            </a:pPr>
            <a:r>
              <a:rPr lang="sr-Latn-RS" sz="2000" b="1" dirty="0" smtClean="0">
                <a:solidFill>
                  <a:srgbClr val="FF0000"/>
                </a:solidFill>
                <a:latin typeface="Arial Narrow" panose="020B0606020202030204" pitchFamily="34" charset="0"/>
              </a:rPr>
              <a:t>1.</a:t>
            </a:r>
          </a:p>
          <a:p>
            <a:pPr marL="0" indent="0">
              <a:buNone/>
            </a:pPr>
            <a:r>
              <a:rPr lang="sr-Latn-RS" sz="2000" b="1" dirty="0" smtClean="0">
                <a:solidFill>
                  <a:srgbClr val="FF0000"/>
                </a:solidFill>
                <a:latin typeface="Arial Narrow" panose="020B0606020202030204" pitchFamily="34" charset="0"/>
              </a:rPr>
              <a:t>Projekti su najmanje izazovni sa tehničke strane.</a:t>
            </a:r>
          </a:p>
          <a:p>
            <a:pPr marL="0" indent="0">
              <a:buNone/>
            </a:pPr>
            <a:r>
              <a:rPr lang="sr-Latn-RS" sz="2000" b="1" dirty="0" smtClean="0">
                <a:solidFill>
                  <a:srgbClr val="FF0000"/>
                </a:solidFill>
                <a:latin typeface="Arial Narrow" panose="020B0606020202030204" pitchFamily="34" charset="0"/>
              </a:rPr>
              <a:t>Najveći izazov u realizaciji je sprovođenje zakonskih procedura u tumačenju nadležnih uprava za inovativne projekte!</a:t>
            </a:r>
          </a:p>
          <a:p>
            <a:pPr marL="0" indent="0">
              <a:buNone/>
            </a:pPr>
            <a:endParaRPr lang="sr-Latn-RS" sz="2000" b="1" dirty="0" smtClean="0">
              <a:solidFill>
                <a:srgbClr val="FF0000"/>
              </a:solidFill>
              <a:latin typeface="Arial Narrow" panose="020B0606020202030204" pitchFamily="34" charset="0"/>
            </a:endParaRPr>
          </a:p>
          <a:p>
            <a:pPr marL="0" indent="0">
              <a:buNone/>
            </a:pPr>
            <a:r>
              <a:rPr lang="sr-Latn-RS" sz="2000" b="1" dirty="0" smtClean="0">
                <a:solidFill>
                  <a:srgbClr val="FF0000"/>
                </a:solidFill>
                <a:latin typeface="Arial Narrow" panose="020B0606020202030204" pitchFamily="34" charset="0"/>
              </a:rPr>
              <a:t>2.</a:t>
            </a:r>
          </a:p>
          <a:p>
            <a:pPr marL="0" indent="0">
              <a:buNone/>
            </a:pPr>
            <a:r>
              <a:rPr lang="sr-Latn-RS" sz="2000" b="1" dirty="0" smtClean="0">
                <a:solidFill>
                  <a:srgbClr val="FF0000"/>
                </a:solidFill>
                <a:latin typeface="Arial Narrow" panose="020B0606020202030204" pitchFamily="34" charset="0"/>
              </a:rPr>
              <a:t>Ukoliko se imaju definisani rokovi, za Javna preduzeća, uspešno sprovođenje JN je vrlo diskutabilno a naročito ako se razmatraju specifični projekti</a:t>
            </a:r>
          </a:p>
          <a:p>
            <a:pPr marL="0" indent="0">
              <a:buNone/>
            </a:pPr>
            <a:endParaRPr lang="sr-Latn-RS" sz="2000" b="1" dirty="0" smtClean="0">
              <a:solidFill>
                <a:srgbClr val="FF0000"/>
              </a:solidFill>
              <a:latin typeface="Arial Narrow" panose="020B0606020202030204" pitchFamily="34" charset="0"/>
            </a:endParaRPr>
          </a:p>
          <a:p>
            <a:pPr marL="0" indent="0">
              <a:buNone/>
            </a:pPr>
            <a:r>
              <a:rPr lang="sr-Latn-RS" sz="2000" b="1" dirty="0" smtClean="0">
                <a:solidFill>
                  <a:srgbClr val="FF0000"/>
                </a:solidFill>
                <a:latin typeface="Arial Narrow" panose="020B0606020202030204" pitchFamily="34" charset="0"/>
              </a:rPr>
              <a:t>3.</a:t>
            </a:r>
          </a:p>
          <a:p>
            <a:pPr marL="0" indent="0">
              <a:buNone/>
            </a:pPr>
            <a:r>
              <a:rPr lang="sr-Latn-RS" sz="2000" b="1" dirty="0" smtClean="0">
                <a:solidFill>
                  <a:srgbClr val="FF0000"/>
                </a:solidFill>
                <a:latin typeface="Arial Narrow" panose="020B0606020202030204" pitchFamily="34" charset="0"/>
              </a:rPr>
              <a:t>ISKUSTVO:</a:t>
            </a:r>
          </a:p>
          <a:p>
            <a:pPr marL="0" indent="0">
              <a:buNone/>
            </a:pPr>
            <a:r>
              <a:rPr lang="sr-Latn-RS" sz="2000" b="1" dirty="0" smtClean="0">
                <a:solidFill>
                  <a:srgbClr val="FF0000"/>
                </a:solidFill>
                <a:latin typeface="Arial Narrow" panose="020B0606020202030204" pitchFamily="34" charset="0"/>
              </a:rPr>
              <a:t>U rešavanju svakog </a:t>
            </a:r>
            <a:r>
              <a:rPr lang="sr-Latn-RS" sz="2000" b="1" dirty="0" smtClean="0">
                <a:solidFill>
                  <a:srgbClr val="FF0000"/>
                </a:solidFill>
                <a:latin typeface="Arial Narrow" panose="020B0606020202030204" pitchFamily="34" charset="0"/>
              </a:rPr>
              <a:t>problema</a:t>
            </a:r>
            <a:r>
              <a:rPr lang="en-US" sz="2000" b="1" dirty="0" smtClean="0">
                <a:solidFill>
                  <a:srgbClr val="FF0000"/>
                </a:solidFill>
                <a:latin typeface="Arial Narrow" panose="020B0606020202030204" pitchFamily="34" charset="0"/>
              </a:rPr>
              <a:t>, o</a:t>
            </a:r>
            <a:r>
              <a:rPr lang="sr-Latn-RS" sz="2000" b="1" dirty="0" smtClean="0">
                <a:solidFill>
                  <a:srgbClr val="FF0000"/>
                </a:solidFill>
                <a:latin typeface="Arial Narrow" panose="020B0606020202030204" pitchFamily="34" charset="0"/>
              </a:rPr>
              <a:t>d </a:t>
            </a:r>
            <a:r>
              <a:rPr lang="sr-Latn-RS" sz="2000" b="1" dirty="0" smtClean="0">
                <a:solidFill>
                  <a:srgbClr val="FF0000"/>
                </a:solidFill>
                <a:latin typeface="Arial Narrow" panose="020B0606020202030204" pitchFamily="34" charset="0"/>
              </a:rPr>
              <a:t>tehničkog do proceduralnog (od nivoa inženjera do nivoa Ministarstva) rešenje je pronađeno tek kada su u timove na nivou Uprava i Grada aktivno uključene žene</a:t>
            </a:r>
            <a:endParaRPr lang="sr-Latn-RS" sz="2000" b="1" dirty="0">
              <a:solidFill>
                <a:srgbClr val="FF0000"/>
              </a:solidFill>
              <a:latin typeface="Arial Narrow" panose="020B0606020202030204" pitchFamily="34" charset="0"/>
            </a:endParaRPr>
          </a:p>
          <a:p>
            <a:pPr marL="0" indent="0">
              <a:buNone/>
            </a:pPr>
            <a:endParaRPr lang="sr-Latn-RS" sz="2000" dirty="0" smtClean="0">
              <a:latin typeface="Arial Narrow" panose="020B0606020202030204" pitchFamily="34" charset="0"/>
            </a:endParaRPr>
          </a:p>
          <a:p>
            <a:pPr marL="0" indent="0">
              <a:buNone/>
            </a:pPr>
            <a:endParaRPr lang="sr-Latn-RS" sz="2000" dirty="0">
              <a:latin typeface="Arial Narrow" panose="020B0606020202030204" pitchFamily="34" charset="0"/>
            </a:endParaRPr>
          </a:p>
          <a:p>
            <a:pPr>
              <a:buClr>
                <a:srgbClr val="FF0000"/>
              </a:buClr>
              <a:buFont typeface="Wingdings" panose="05000000000000000000" pitchFamily="2" charset="2"/>
              <a:buChar char="v"/>
            </a:pPr>
            <a:endParaRPr lang="en-US" sz="2000" dirty="0" smtClean="0">
              <a:effectLst/>
            </a:endParaRPr>
          </a:p>
          <a:p>
            <a:pPr marL="0" indent="0">
              <a:buNone/>
            </a:pPr>
            <a:endParaRPr lang="en-US" sz="2400" dirty="0" smtClean="0"/>
          </a:p>
          <a:p>
            <a:pPr marL="0" indent="0">
              <a:buNone/>
            </a:pPr>
            <a:endParaRPr lang="en-US" dirty="0"/>
          </a:p>
        </p:txBody>
      </p:sp>
      <p:cxnSp>
        <p:nvCxnSpPr>
          <p:cNvPr id="4" name="Straight Connector 3"/>
          <p:cNvCxnSpPr/>
          <p:nvPr/>
        </p:nvCxnSpPr>
        <p:spPr>
          <a:xfrm>
            <a:off x="5334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Slika 4"/>
          <p:cNvPicPr>
            <a:picLocks noChangeAspect="1"/>
          </p:cNvPicPr>
          <p:nvPr/>
        </p:nvPicPr>
        <p:blipFill>
          <a:blip r:embed="rId2"/>
          <a:stretch>
            <a:fillRect/>
          </a:stretch>
        </p:blipFill>
        <p:spPr>
          <a:xfrm>
            <a:off x="685800" y="173638"/>
            <a:ext cx="609600" cy="613691"/>
          </a:xfrm>
          <a:prstGeom prst="rect">
            <a:avLst/>
          </a:prstGeom>
        </p:spPr>
      </p:pic>
      <p:sp>
        <p:nvSpPr>
          <p:cNvPr id="6" name="Content Placeholder 2"/>
          <p:cNvSpPr txBox="1">
            <a:spLocks/>
          </p:cNvSpPr>
          <p:nvPr/>
        </p:nvSpPr>
        <p:spPr>
          <a:xfrm>
            <a:off x="1676400" y="114300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Tree>
    <p:extLst>
      <p:ext uri="{BB962C8B-B14F-4D97-AF65-F5344CB8AC3E}">
        <p14:creationId xmlns:p14="http://schemas.microsoft.com/office/powerpoint/2010/main" val="4121481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38200" y="3982998"/>
            <a:ext cx="6934200" cy="2031325"/>
          </a:xfrm>
          <a:prstGeom prst="rect">
            <a:avLst/>
          </a:prstGeom>
        </p:spPr>
        <p:txBody>
          <a:bodyPr wrap="square">
            <a:spAutoFit/>
          </a:bodyPr>
          <a:lstStyle/>
          <a:p>
            <a:endParaRPr lang="sr-Latn-RS" dirty="0" smtClean="0"/>
          </a:p>
          <a:p>
            <a:endParaRPr lang="sr-Latn-RS" dirty="0"/>
          </a:p>
          <a:p>
            <a:endParaRPr lang="sr-Latn-RS" dirty="0" smtClean="0"/>
          </a:p>
          <a:p>
            <a:endParaRPr lang="sr-Latn-RS" dirty="0"/>
          </a:p>
          <a:p>
            <a:endParaRPr lang="sr-Latn-RS" dirty="0" smtClean="0"/>
          </a:p>
          <a:p>
            <a:endParaRPr lang="sr-Latn-RS" dirty="0"/>
          </a:p>
        </p:txBody>
      </p:sp>
      <p:pic>
        <p:nvPicPr>
          <p:cNvPr id="12" name="Slika 11"/>
          <p:cNvPicPr>
            <a:picLocks noChangeAspect="1"/>
          </p:cNvPicPr>
          <p:nvPr/>
        </p:nvPicPr>
        <p:blipFill>
          <a:blip r:embed="rId2"/>
          <a:stretch>
            <a:fillRect/>
          </a:stretch>
        </p:blipFill>
        <p:spPr>
          <a:xfrm>
            <a:off x="0" y="990600"/>
            <a:ext cx="9224768" cy="5181600"/>
          </a:xfrm>
          <a:prstGeom prst="rect">
            <a:avLst/>
          </a:prstGeom>
        </p:spPr>
      </p:pic>
    </p:spTree>
    <p:extLst>
      <p:ext uri="{BB962C8B-B14F-4D97-AF65-F5344CB8AC3E}">
        <p14:creationId xmlns:p14="http://schemas.microsoft.com/office/powerpoint/2010/main" val="3498362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noChangeArrowheads="1"/>
          </p:cNvSpPr>
          <p:nvPr/>
        </p:nvSpPr>
        <p:spPr bwMode="auto">
          <a:xfrm>
            <a:off x="0" y="239212"/>
            <a:ext cx="1082348" cy="435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26960" rIns="91440" bIns="0" numCol="1" anchor="ctr" anchorCtr="0" compatLnSpc="1">
            <a:prstTxWarp prst="textNoShape">
              <a:avLst/>
            </a:prstTxWarp>
            <a:spAutoFit/>
          </a:bodyPr>
          <a:lstStyle/>
          <a:p>
            <a:pPr algn="l">
              <a:spcBef>
                <a:spcPct val="0"/>
              </a:spcBef>
              <a:buClrTx/>
              <a:buSzTx/>
              <a:buFontTx/>
              <a:buNone/>
            </a:pPr>
            <a:r>
              <a:rPr lang="sr-Cyrl-RS" altLang="en-US" sz="2000" b="0" dirty="0" smtClean="0">
                <a:solidFill>
                  <a:srgbClr val="4F81BD"/>
                </a:solidFill>
                <a:latin typeface="Cambria" pitchFamily="18" charset="0"/>
                <a:ea typeface="Times New Roman" pitchFamily="18" charset="0"/>
                <a:cs typeface="Times New Roman" pitchFamily="18" charset="0"/>
              </a:rPr>
              <a:t>   </a:t>
            </a:r>
            <a:r>
              <a:rPr lang="sr-Latn-RS" altLang="en-US" sz="2000" b="0" dirty="0" smtClean="0">
                <a:solidFill>
                  <a:srgbClr val="4F81BD"/>
                </a:solidFill>
                <a:latin typeface="Cambria" pitchFamily="18" charset="0"/>
                <a:ea typeface="Times New Roman" pitchFamily="18" charset="0"/>
                <a:cs typeface="Times New Roman" pitchFamily="18" charset="0"/>
              </a:rPr>
              <a:t>             </a:t>
            </a:r>
          </a:p>
        </p:txBody>
      </p:sp>
      <p:pic>
        <p:nvPicPr>
          <p:cNvPr id="5" name="Slika 4"/>
          <p:cNvPicPr>
            <a:picLocks noChangeAspect="1"/>
          </p:cNvPicPr>
          <p:nvPr/>
        </p:nvPicPr>
        <p:blipFill>
          <a:blip r:embed="rId3"/>
          <a:stretch>
            <a:fillRect/>
          </a:stretch>
        </p:blipFill>
        <p:spPr>
          <a:xfrm>
            <a:off x="0" y="841399"/>
            <a:ext cx="9144000" cy="5175202"/>
          </a:xfrm>
          <a:prstGeom prst="rect">
            <a:avLst/>
          </a:prstGeom>
        </p:spPr>
      </p:pic>
    </p:spTree>
    <p:extLst>
      <p:ext uri="{BB962C8B-B14F-4D97-AF65-F5344CB8AC3E}">
        <p14:creationId xmlns:p14="http://schemas.microsoft.com/office/powerpoint/2010/main" val="6550845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352800" y="81881"/>
            <a:ext cx="2133600" cy="984919"/>
          </a:xfrm>
          <a:ln w="57150"/>
        </p:spPr>
        <p:txBody>
          <a:bodyPr>
            <a:normAutofit/>
          </a:bodyPr>
          <a:lstStyle/>
          <a:p>
            <a:r>
              <a:rPr lang="sr-Latn-RS" sz="2800" dirty="0" smtClean="0">
                <a:solidFill>
                  <a:srgbClr val="002060"/>
                </a:solidFill>
                <a:effectLst>
                  <a:outerShdw blurRad="38100" dist="38100" dir="2700000" algn="tl">
                    <a:srgbClr val="000000">
                      <a:alpha val="43137"/>
                    </a:srgbClr>
                  </a:outerShdw>
                </a:effectLst>
                <a:latin typeface="Arial Narrow" panose="020B0606020202030204" pitchFamily="34" charset="0"/>
              </a:rPr>
              <a:t>Uvod </a:t>
            </a:r>
            <a:endParaRPr lang="en-US" sz="28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sp>
        <p:nvSpPr>
          <p:cNvPr id="3" name="Content Placeholder 2"/>
          <p:cNvSpPr>
            <a:spLocks noGrp="1"/>
          </p:cNvSpPr>
          <p:nvPr>
            <p:ph idx="1"/>
          </p:nvPr>
        </p:nvSpPr>
        <p:spPr>
          <a:xfrm>
            <a:off x="609600" y="1968673"/>
            <a:ext cx="8153400" cy="2697163"/>
          </a:xfrm>
          <a:noFill/>
        </p:spPr>
        <p:txBody>
          <a:bodyPr>
            <a:normAutofit fontScale="47500" lnSpcReduction="20000"/>
          </a:bodyPr>
          <a:lstStyle/>
          <a:p>
            <a:pPr marL="0" indent="0">
              <a:buClr>
                <a:srgbClr val="FF0000"/>
              </a:buClr>
              <a:buNone/>
            </a:pPr>
            <a:endParaRPr lang="en-US" sz="2000" dirty="0" smtClean="0">
              <a:effectLst/>
            </a:endParaRPr>
          </a:p>
          <a:p>
            <a:pPr marL="0" indent="0">
              <a:buNone/>
            </a:pPr>
            <a:r>
              <a:rPr lang="en-US" dirty="0">
                <a:solidFill>
                  <a:schemeClr val="tx2">
                    <a:lumMod val="75000"/>
                  </a:schemeClr>
                </a:solidFill>
                <a:latin typeface="Arial" panose="020B0604020202020204" pitchFamily="34" charset="0"/>
                <a:cs typeface="Arial" panose="020B0604020202020204" pitchFamily="34" charset="0"/>
              </a:rPr>
              <a:t>JAVNI POZIV SE SASTOJI OD DVA POD IZAZOVA</a:t>
            </a:r>
          </a:p>
          <a:p>
            <a:pPr marL="0" indent="0">
              <a:buNone/>
            </a:pPr>
            <a:endParaRPr lang="en-US" dirty="0">
              <a:solidFill>
                <a:schemeClr val="tx2">
                  <a:lumMod val="75000"/>
                </a:schemeClr>
              </a:solidFill>
              <a:latin typeface="Arial" panose="020B0604020202020204" pitchFamily="34" charset="0"/>
              <a:cs typeface="Arial" panose="020B0604020202020204" pitchFamily="34" charset="0"/>
            </a:endParaRPr>
          </a:p>
          <a:p>
            <a:pPr marL="0" indent="0" algn="just">
              <a:buNone/>
            </a:pPr>
            <a:r>
              <a:rPr lang="en-US" sz="2900" dirty="0">
                <a:solidFill>
                  <a:schemeClr val="tx2">
                    <a:lumMod val="75000"/>
                  </a:schemeClr>
                </a:solidFill>
                <a:latin typeface="Arial" panose="020B0604020202020204" pitchFamily="34" charset="0"/>
                <a:cs typeface="Arial" panose="020B0604020202020204" pitchFamily="34" charset="0"/>
              </a:rPr>
              <a:t> 1 – DEKARBONIZACIJA: </a:t>
            </a:r>
            <a:r>
              <a:rPr lang="en-US" sz="2900" dirty="0" err="1">
                <a:solidFill>
                  <a:schemeClr val="tx2">
                    <a:lumMod val="75000"/>
                  </a:schemeClr>
                </a:solidFill>
                <a:latin typeface="Arial" panose="020B0604020202020204" pitchFamily="34" charset="0"/>
                <a:cs typeface="Arial" panose="020B0604020202020204" pitchFamily="34" charset="0"/>
              </a:rPr>
              <a:t>primena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novih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poslovnih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modela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novih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tehnologija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ili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digitalnih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rešenja</a:t>
            </a:r>
            <a:r>
              <a:rPr lang="en-US" sz="2900" dirty="0">
                <a:solidFill>
                  <a:schemeClr val="tx2">
                    <a:lumMod val="75000"/>
                  </a:schemeClr>
                </a:solidFill>
                <a:latin typeface="Arial" panose="020B0604020202020204" pitchFamily="34" charset="0"/>
                <a:cs typeface="Arial" panose="020B0604020202020204" pitchFamily="34" charset="0"/>
              </a:rPr>
              <a:t> s </a:t>
            </a:r>
            <a:r>
              <a:rPr lang="en-US" sz="2900" dirty="0" err="1">
                <a:solidFill>
                  <a:schemeClr val="tx2">
                    <a:lumMod val="75000"/>
                  </a:schemeClr>
                </a:solidFill>
                <a:latin typeface="Arial" panose="020B0604020202020204" pitchFamily="34" charset="0"/>
                <a:cs typeface="Arial" panose="020B0604020202020204" pitchFamily="34" charset="0"/>
              </a:rPr>
              <a:t>primarnim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ciljem</a:t>
            </a:r>
            <a:r>
              <a:rPr lang="en-US" sz="2900" dirty="0">
                <a:solidFill>
                  <a:schemeClr val="tx2">
                    <a:lumMod val="75000"/>
                  </a:schemeClr>
                </a:solidFill>
                <a:latin typeface="Arial" panose="020B0604020202020204" pitchFamily="34" charset="0"/>
                <a:cs typeface="Arial" panose="020B0604020202020204" pitchFamily="34" charset="0"/>
              </a:rPr>
              <a:t> da se </a:t>
            </a:r>
            <a:r>
              <a:rPr lang="en-US" sz="2900" dirty="0" err="1">
                <a:solidFill>
                  <a:schemeClr val="tx2">
                    <a:lumMod val="75000"/>
                  </a:schemeClr>
                </a:solidFill>
                <a:latin typeface="Arial" panose="020B0604020202020204" pitchFamily="34" charset="0"/>
                <a:cs typeface="Arial" panose="020B0604020202020204" pitchFamily="34" charset="0"/>
              </a:rPr>
              <a:t>smanje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emisije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gasova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efektom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staklene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bašte</a:t>
            </a:r>
            <a:r>
              <a:rPr lang="en-US" sz="2900" dirty="0">
                <a:solidFill>
                  <a:schemeClr val="tx2">
                    <a:lumMod val="75000"/>
                  </a:schemeClr>
                </a:solidFill>
                <a:latin typeface="Arial" panose="020B0604020202020204" pitchFamily="34" charset="0"/>
                <a:cs typeface="Arial" panose="020B0604020202020204" pitchFamily="34" charset="0"/>
              </a:rPr>
              <a:t> u </a:t>
            </a:r>
            <a:r>
              <a:rPr lang="en-US" sz="2900" dirty="0" err="1">
                <a:solidFill>
                  <a:schemeClr val="tx2">
                    <a:lumMod val="75000"/>
                  </a:schemeClr>
                </a:solidFill>
                <a:latin typeface="Arial" panose="020B0604020202020204" pitchFamily="34" charset="0"/>
                <a:cs typeface="Arial" panose="020B0604020202020204" pitchFamily="34" charset="0"/>
              </a:rPr>
              <a:t>dve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kategorije</a:t>
            </a:r>
            <a:r>
              <a:rPr lang="en-US" sz="2900" dirty="0">
                <a:solidFill>
                  <a:schemeClr val="tx2">
                    <a:lumMod val="75000"/>
                  </a:schemeClr>
                </a:solidFill>
                <a:latin typeface="Arial" panose="020B0604020202020204" pitchFamily="34" charset="0"/>
                <a:cs typeface="Arial" panose="020B0604020202020204" pitchFamily="34" charset="0"/>
              </a:rPr>
              <a:t>:</a:t>
            </a:r>
          </a:p>
          <a:p>
            <a:pPr marL="0" indent="0" algn="just">
              <a:buNone/>
            </a:pPr>
            <a:r>
              <a:rPr lang="en-US" sz="2900" dirty="0">
                <a:solidFill>
                  <a:schemeClr val="tx2">
                    <a:lumMod val="75000"/>
                  </a:schemeClr>
                </a:solidFill>
                <a:latin typeface="Arial" panose="020B0604020202020204" pitchFamily="34" charset="0"/>
                <a:cs typeface="Arial" panose="020B0604020202020204" pitchFamily="34" charset="0"/>
              </a:rPr>
              <a:t>-	</a:t>
            </a:r>
            <a:r>
              <a:rPr lang="sr-Latn-RS" sz="2900" dirty="0" smtClean="0">
                <a:solidFill>
                  <a:schemeClr val="tx2">
                    <a:lumMod val="75000"/>
                  </a:schemeClr>
                </a:solidFill>
                <a:latin typeface="Arial" panose="020B0604020202020204" pitchFamily="34" charset="0"/>
                <a:cs typeface="Arial" panose="020B0604020202020204" pitchFamily="34" charset="0"/>
              </a:rPr>
              <a:t>1.1 </a:t>
            </a:r>
            <a:r>
              <a:rPr lang="en-US" sz="2900" dirty="0" err="1" smtClean="0">
                <a:solidFill>
                  <a:schemeClr val="tx2">
                    <a:lumMod val="75000"/>
                  </a:schemeClr>
                </a:solidFill>
                <a:latin typeface="Arial" panose="020B0604020202020204" pitchFamily="34" charset="0"/>
                <a:cs typeface="Arial" panose="020B0604020202020204" pitchFamily="34" charset="0"/>
              </a:rPr>
              <a:t>Operateri</a:t>
            </a:r>
            <a:r>
              <a:rPr lang="en-US" sz="2900" dirty="0" smtClean="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postrojenja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koji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podležu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obavezi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pribavljanja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dozvole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za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emisiju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gasova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efektom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staklene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bašte</a:t>
            </a:r>
            <a:r>
              <a:rPr lang="en-US" sz="2900" dirty="0">
                <a:solidFill>
                  <a:schemeClr val="tx2">
                    <a:lumMod val="75000"/>
                  </a:schemeClr>
                </a:solidFill>
                <a:latin typeface="Arial" panose="020B0604020202020204" pitchFamily="34" charset="0"/>
                <a:cs typeface="Arial" panose="020B0604020202020204" pitchFamily="34" charset="0"/>
              </a:rPr>
              <a:t> (GHG </a:t>
            </a:r>
            <a:r>
              <a:rPr lang="en-US" sz="2900" dirty="0" err="1">
                <a:solidFill>
                  <a:schemeClr val="tx2">
                    <a:lumMod val="75000"/>
                  </a:schemeClr>
                </a:solidFill>
                <a:latin typeface="Arial" panose="020B0604020202020204" pitchFamily="34" charset="0"/>
                <a:cs typeface="Arial" panose="020B0604020202020204" pitchFamily="34" charset="0"/>
              </a:rPr>
              <a:t>dozvole</a:t>
            </a:r>
            <a:r>
              <a:rPr lang="en-US" sz="2900" dirty="0">
                <a:solidFill>
                  <a:schemeClr val="tx2">
                    <a:lumMod val="75000"/>
                  </a:schemeClr>
                </a:solidFill>
                <a:latin typeface="Arial" panose="020B0604020202020204" pitchFamily="34" charset="0"/>
                <a:cs typeface="Arial" panose="020B0604020202020204" pitchFamily="34" charset="0"/>
              </a:rPr>
              <a:t>), u </a:t>
            </a:r>
            <a:r>
              <a:rPr lang="en-US" sz="2900" dirty="0" err="1">
                <a:solidFill>
                  <a:schemeClr val="tx2">
                    <a:lumMod val="75000"/>
                  </a:schemeClr>
                </a:solidFill>
                <a:latin typeface="Arial" panose="020B0604020202020204" pitchFamily="34" charset="0"/>
                <a:cs typeface="Arial" panose="020B0604020202020204" pitchFamily="34" charset="0"/>
              </a:rPr>
              <a:t>skladu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Zakonom</a:t>
            </a:r>
            <a:r>
              <a:rPr lang="en-US" sz="2900" dirty="0">
                <a:solidFill>
                  <a:schemeClr val="tx2">
                    <a:lumMod val="75000"/>
                  </a:schemeClr>
                </a:solidFill>
                <a:latin typeface="Arial" panose="020B0604020202020204" pitchFamily="34" charset="0"/>
                <a:cs typeface="Arial" panose="020B0604020202020204" pitchFamily="34" charset="0"/>
              </a:rPr>
              <a:t> o </a:t>
            </a:r>
            <a:r>
              <a:rPr lang="en-US" sz="2900" dirty="0" err="1">
                <a:solidFill>
                  <a:schemeClr val="tx2">
                    <a:lumMod val="75000"/>
                  </a:schemeClr>
                </a:solidFill>
                <a:latin typeface="Arial" panose="020B0604020202020204" pitchFamily="34" charset="0"/>
                <a:cs typeface="Arial" panose="020B0604020202020204" pitchFamily="34" charset="0"/>
              </a:rPr>
              <a:t>klimatskim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promenama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proizvodnja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električne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energije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toplote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drugo</a:t>
            </a:r>
            <a:r>
              <a:rPr lang="en-US" sz="2900" dirty="0">
                <a:solidFill>
                  <a:schemeClr val="tx2">
                    <a:lumMod val="75000"/>
                  </a:schemeClr>
                </a:solidFill>
                <a:latin typeface="Arial" panose="020B0604020202020204" pitchFamily="34" charset="0"/>
                <a:cs typeface="Arial" panose="020B0604020202020204" pitchFamily="34" charset="0"/>
              </a:rPr>
              <a:t> (ETS </a:t>
            </a:r>
            <a:r>
              <a:rPr lang="en-US" sz="2900" dirty="0" err="1">
                <a:solidFill>
                  <a:schemeClr val="tx2">
                    <a:lumMod val="75000"/>
                  </a:schemeClr>
                </a:solidFill>
                <a:latin typeface="Arial" panose="020B0604020202020204" pitchFamily="34" charset="0"/>
                <a:cs typeface="Arial" panose="020B0604020202020204" pitchFamily="34" charset="0"/>
              </a:rPr>
              <a:t>sektor</a:t>
            </a:r>
            <a:r>
              <a:rPr lang="en-US" sz="2900" dirty="0">
                <a:solidFill>
                  <a:schemeClr val="tx2">
                    <a:lumMod val="75000"/>
                  </a:schemeClr>
                </a:solidFill>
                <a:latin typeface="Arial" panose="020B0604020202020204" pitchFamily="34" charset="0"/>
                <a:cs typeface="Arial" panose="020B0604020202020204" pitchFamily="34" charset="0"/>
              </a:rPr>
              <a:t> ), </a:t>
            </a:r>
            <a:r>
              <a:rPr lang="en-US" sz="2900" dirty="0" err="1">
                <a:solidFill>
                  <a:schemeClr val="tx2">
                    <a:lumMod val="75000"/>
                  </a:schemeClr>
                </a:solidFill>
                <a:latin typeface="Arial" panose="020B0604020202020204" pitchFamily="34" charset="0"/>
                <a:cs typeface="Arial" panose="020B0604020202020204" pitchFamily="34" charset="0"/>
              </a:rPr>
              <a:t>gde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spada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Toplana</a:t>
            </a:r>
            <a:r>
              <a:rPr lang="en-US" sz="2900" dirty="0">
                <a:solidFill>
                  <a:schemeClr val="tx2">
                    <a:lumMod val="75000"/>
                  </a:schemeClr>
                </a:solidFill>
                <a:latin typeface="Arial" panose="020B0604020202020204" pitchFamily="34" charset="0"/>
                <a:cs typeface="Arial" panose="020B0604020202020204" pitchFamily="34" charset="0"/>
              </a:rPr>
              <a:t> Niš</a:t>
            </a:r>
          </a:p>
          <a:p>
            <a:pPr marL="0" indent="0">
              <a:buNone/>
            </a:pPr>
            <a:r>
              <a:rPr lang="en-US" sz="2900" dirty="0">
                <a:solidFill>
                  <a:schemeClr val="tx2">
                    <a:lumMod val="75000"/>
                  </a:schemeClr>
                </a:solidFill>
                <a:latin typeface="Arial" panose="020B0604020202020204" pitchFamily="34" charset="0"/>
                <a:cs typeface="Arial" panose="020B0604020202020204" pitchFamily="34" charset="0"/>
              </a:rPr>
              <a:t>-	</a:t>
            </a:r>
            <a:r>
              <a:rPr lang="sr-Latn-RS" sz="2900" dirty="0" smtClean="0">
                <a:solidFill>
                  <a:schemeClr val="tx2">
                    <a:lumMod val="75000"/>
                  </a:schemeClr>
                </a:solidFill>
                <a:latin typeface="Arial" panose="020B0604020202020204" pitchFamily="34" charset="0"/>
                <a:cs typeface="Arial" panose="020B0604020202020204" pitchFamily="34" charset="0"/>
              </a:rPr>
              <a:t>1.2 S</a:t>
            </a:r>
            <a:r>
              <a:rPr lang="en-US" sz="2900" dirty="0" err="1" smtClean="0">
                <a:solidFill>
                  <a:schemeClr val="tx2">
                    <a:lumMod val="75000"/>
                  </a:schemeClr>
                </a:solidFill>
                <a:latin typeface="Arial" panose="020B0604020202020204" pitchFamily="34" charset="0"/>
                <a:cs typeface="Arial" panose="020B0604020202020204" pitchFamily="34" charset="0"/>
              </a:rPr>
              <a:t>ektori</a:t>
            </a:r>
            <a:r>
              <a:rPr lang="en-US" sz="2900" dirty="0" smtClean="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koji</a:t>
            </a:r>
            <a:r>
              <a:rPr lang="en-US" sz="2900" dirty="0">
                <a:solidFill>
                  <a:schemeClr val="tx2">
                    <a:lumMod val="75000"/>
                  </a:schemeClr>
                </a:solidFill>
                <a:latin typeface="Arial" panose="020B0604020202020204" pitchFamily="34" charset="0"/>
                <a:cs typeface="Arial" panose="020B0604020202020204" pitchFamily="34" charset="0"/>
              </a:rPr>
              <a:t> ne </a:t>
            </a:r>
            <a:r>
              <a:rPr lang="en-US" sz="2900" dirty="0" err="1">
                <a:solidFill>
                  <a:schemeClr val="tx2">
                    <a:lumMod val="75000"/>
                  </a:schemeClr>
                </a:solidFill>
                <a:latin typeface="Arial" panose="020B0604020202020204" pitchFamily="34" charset="0"/>
                <a:cs typeface="Arial" panose="020B0604020202020204" pitchFamily="34" charset="0"/>
              </a:rPr>
              <a:t>podležu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obavezi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pribavljanja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dozvole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za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emisiju</a:t>
            </a:r>
            <a:r>
              <a:rPr lang="en-US" sz="2900" dirty="0">
                <a:solidFill>
                  <a:schemeClr val="tx2">
                    <a:lumMod val="75000"/>
                  </a:schemeClr>
                </a:solidFill>
                <a:latin typeface="Arial" panose="020B0604020202020204" pitchFamily="34" charset="0"/>
                <a:cs typeface="Arial" panose="020B0604020202020204" pitchFamily="34" charset="0"/>
              </a:rPr>
              <a:t> GHG, (ne ETS </a:t>
            </a:r>
            <a:r>
              <a:rPr lang="en-US" sz="2900" dirty="0" err="1">
                <a:solidFill>
                  <a:schemeClr val="tx2">
                    <a:lumMod val="75000"/>
                  </a:schemeClr>
                </a:solidFill>
                <a:latin typeface="Arial" panose="020B0604020202020204" pitchFamily="34" charset="0"/>
                <a:cs typeface="Arial" panose="020B0604020202020204" pitchFamily="34" charset="0"/>
              </a:rPr>
              <a:t>sektor</a:t>
            </a:r>
            <a:r>
              <a:rPr lang="en-US" sz="2900" dirty="0">
                <a:solidFill>
                  <a:schemeClr val="tx2">
                    <a:lumMod val="75000"/>
                  </a:schemeClr>
                </a:solidFill>
                <a:latin typeface="Arial" panose="020B0604020202020204" pitchFamily="34" charset="0"/>
                <a:cs typeface="Arial" panose="020B0604020202020204" pitchFamily="34" charset="0"/>
              </a:rPr>
              <a:t>)</a:t>
            </a:r>
          </a:p>
          <a:p>
            <a:pPr marL="0" indent="0">
              <a:buNone/>
            </a:pPr>
            <a:r>
              <a:rPr lang="en-US" sz="2900" dirty="0">
                <a:solidFill>
                  <a:schemeClr val="tx2">
                    <a:lumMod val="75000"/>
                  </a:schemeClr>
                </a:solidFill>
                <a:latin typeface="Arial" panose="020B0604020202020204" pitchFamily="34" charset="0"/>
                <a:cs typeface="Arial" panose="020B0604020202020204" pitchFamily="34" charset="0"/>
              </a:rPr>
              <a:t>2 – ZELENA INDUSTRIJA</a:t>
            </a:r>
          </a:p>
          <a:p>
            <a:pPr marL="0" indent="0" algn="just">
              <a:buNone/>
            </a:pP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operateri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postrojenja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koji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podležu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obavezama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pribavljanja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tkzv</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integrisane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dozvole</a:t>
            </a:r>
            <a:r>
              <a:rPr lang="en-US" sz="2900" dirty="0">
                <a:solidFill>
                  <a:schemeClr val="tx2">
                    <a:lumMod val="75000"/>
                  </a:schemeClr>
                </a:solidFill>
                <a:latin typeface="Arial" panose="020B0604020202020204" pitchFamily="34" charset="0"/>
                <a:cs typeface="Arial" panose="020B0604020202020204" pitchFamily="34" charset="0"/>
              </a:rPr>
              <a:t>, u </a:t>
            </a:r>
            <a:r>
              <a:rPr lang="en-US" sz="2900" dirty="0" err="1">
                <a:solidFill>
                  <a:schemeClr val="tx2">
                    <a:lumMod val="75000"/>
                  </a:schemeClr>
                </a:solidFill>
                <a:latin typeface="Arial" panose="020B0604020202020204" pitchFamily="34" charset="0"/>
                <a:cs typeface="Arial" panose="020B0604020202020204" pitchFamily="34" charset="0"/>
              </a:rPr>
              <a:t>skladu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Zakonom</a:t>
            </a:r>
            <a:r>
              <a:rPr lang="en-US" sz="2900" dirty="0">
                <a:solidFill>
                  <a:schemeClr val="tx2">
                    <a:lumMod val="75000"/>
                  </a:schemeClr>
                </a:solidFill>
                <a:latin typeface="Arial" panose="020B0604020202020204" pitchFamily="34" charset="0"/>
                <a:cs typeface="Arial" panose="020B0604020202020204" pitchFamily="34" charset="0"/>
              </a:rPr>
              <a:t> o </a:t>
            </a:r>
            <a:r>
              <a:rPr lang="en-US" sz="2900" dirty="0" err="1">
                <a:solidFill>
                  <a:schemeClr val="tx2">
                    <a:lumMod val="75000"/>
                  </a:schemeClr>
                </a:solidFill>
                <a:latin typeface="Arial" panose="020B0604020202020204" pitchFamily="34" charset="0"/>
                <a:cs typeface="Arial" panose="020B0604020202020204" pitchFamily="34" charset="0"/>
              </a:rPr>
              <a:t>integrisanom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sprečavanju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kontroli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zagađenja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prema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Direktivi</a:t>
            </a:r>
            <a:r>
              <a:rPr lang="en-US" sz="2900" dirty="0">
                <a:solidFill>
                  <a:schemeClr val="tx2">
                    <a:lumMod val="75000"/>
                  </a:schemeClr>
                </a:solidFill>
                <a:latin typeface="Arial" panose="020B0604020202020204" pitchFamily="34" charset="0"/>
                <a:cs typeface="Arial" panose="020B0604020202020204" pitchFamily="34" charset="0"/>
              </a:rPr>
              <a:t> o </a:t>
            </a:r>
            <a:r>
              <a:rPr lang="en-US" sz="2900" dirty="0" err="1">
                <a:solidFill>
                  <a:schemeClr val="tx2">
                    <a:lumMod val="75000"/>
                  </a:schemeClr>
                </a:solidFill>
                <a:latin typeface="Arial" panose="020B0604020202020204" pitchFamily="34" charset="0"/>
                <a:cs typeface="Arial" panose="020B0604020202020204" pitchFamily="34" charset="0"/>
              </a:rPr>
              <a:t>industrijskim</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emisijama</a:t>
            </a:r>
            <a:r>
              <a:rPr lang="en-US" sz="2900" dirty="0">
                <a:solidFill>
                  <a:schemeClr val="tx2">
                    <a:lumMod val="75000"/>
                  </a:schemeClr>
                </a:solidFill>
                <a:latin typeface="Arial" panose="020B0604020202020204" pitchFamily="34" charset="0"/>
                <a:cs typeface="Arial" panose="020B0604020202020204" pitchFamily="34" charset="0"/>
              </a:rPr>
              <a:t>, a </a:t>
            </a:r>
            <a:r>
              <a:rPr lang="en-US" sz="2900" dirty="0" err="1">
                <a:solidFill>
                  <a:schemeClr val="tx2">
                    <a:lumMod val="75000"/>
                  </a:schemeClr>
                </a:solidFill>
                <a:latin typeface="Arial" panose="020B0604020202020204" pitchFamily="34" charset="0"/>
                <a:cs typeface="Arial" panose="020B0604020202020204" pitchFamily="34" charset="0"/>
              </a:rPr>
              <a:t>kroz</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ulaganja</a:t>
            </a:r>
            <a:r>
              <a:rPr lang="en-US" sz="2900" dirty="0">
                <a:solidFill>
                  <a:schemeClr val="tx2">
                    <a:lumMod val="75000"/>
                  </a:schemeClr>
                </a:solidFill>
                <a:latin typeface="Arial" panose="020B0604020202020204" pitchFamily="34" charset="0"/>
                <a:cs typeface="Arial" panose="020B0604020202020204" pitchFamily="34" charset="0"/>
              </a:rPr>
              <a:t> u </a:t>
            </a:r>
            <a:r>
              <a:rPr lang="en-US" sz="2900" dirty="0" err="1">
                <a:solidFill>
                  <a:schemeClr val="tx2">
                    <a:lumMod val="75000"/>
                  </a:schemeClr>
                </a:solidFill>
                <a:latin typeface="Arial" panose="020B0604020202020204" pitchFamily="34" charset="0"/>
                <a:cs typeface="Arial" panose="020B0604020202020204" pitchFamily="34" charset="0"/>
              </a:rPr>
              <a:t>primenu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najboljih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dostupnih</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tehnologija</a:t>
            </a:r>
            <a:r>
              <a:rPr lang="en-US" sz="2900" dirty="0">
                <a:solidFill>
                  <a:schemeClr val="tx2">
                    <a:lumMod val="75000"/>
                  </a:schemeClr>
                </a:solidFill>
                <a:latin typeface="Arial" panose="020B0604020202020204" pitchFamily="34" charset="0"/>
                <a:cs typeface="Arial" panose="020B0604020202020204" pitchFamily="34" charset="0"/>
              </a:rPr>
              <a:t> u </a:t>
            </a:r>
            <a:r>
              <a:rPr lang="en-US" sz="2900" dirty="0" err="1">
                <a:solidFill>
                  <a:schemeClr val="tx2">
                    <a:lumMod val="75000"/>
                  </a:schemeClr>
                </a:solidFill>
                <a:latin typeface="Arial" panose="020B0604020202020204" pitchFamily="34" charset="0"/>
                <a:cs typeface="Arial" panose="020B0604020202020204" pitchFamily="34" charset="0"/>
              </a:rPr>
              <a:t>cilju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prelaska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na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čistu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tehnologiju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bolju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resursnu</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efikasnost</a:t>
            </a:r>
            <a:r>
              <a:rPr lang="en-US" sz="2900" dirty="0">
                <a:solidFill>
                  <a:schemeClr val="tx2">
                    <a:lumMod val="75000"/>
                  </a:schemeClr>
                </a:solidFill>
                <a:latin typeface="Arial" panose="020B0604020202020204" pitchFamily="34" charset="0"/>
                <a:cs typeface="Arial" panose="020B0604020202020204" pitchFamily="34" charset="0"/>
              </a:rPr>
              <a:t>. (IPPC </a:t>
            </a:r>
            <a:r>
              <a:rPr lang="en-US" sz="2900" dirty="0" err="1">
                <a:solidFill>
                  <a:schemeClr val="tx2">
                    <a:lumMod val="75000"/>
                  </a:schemeClr>
                </a:solidFill>
                <a:latin typeface="Arial" panose="020B0604020202020204" pitchFamily="34" charset="0"/>
                <a:cs typeface="Arial" panose="020B0604020202020204" pitchFamily="34" charset="0"/>
              </a:rPr>
              <a:t>sektor</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gde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takođe</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spada</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i</a:t>
            </a:r>
            <a:r>
              <a:rPr lang="en-US" sz="2900" dirty="0">
                <a:solidFill>
                  <a:schemeClr val="tx2">
                    <a:lumMod val="75000"/>
                  </a:schemeClr>
                </a:solidFill>
                <a:latin typeface="Arial" panose="020B0604020202020204" pitchFamily="34" charset="0"/>
                <a:cs typeface="Arial" panose="020B0604020202020204" pitchFamily="34" charset="0"/>
              </a:rPr>
              <a:t> </a:t>
            </a:r>
            <a:r>
              <a:rPr lang="en-US" sz="2900" dirty="0" err="1">
                <a:solidFill>
                  <a:schemeClr val="tx2">
                    <a:lumMod val="75000"/>
                  </a:schemeClr>
                </a:solidFill>
                <a:latin typeface="Arial" panose="020B0604020202020204" pitchFamily="34" charset="0"/>
                <a:cs typeface="Arial" panose="020B0604020202020204" pitchFamily="34" charset="0"/>
              </a:rPr>
              <a:t>Toplana</a:t>
            </a:r>
            <a:r>
              <a:rPr lang="en-US" sz="2900" dirty="0">
                <a:solidFill>
                  <a:schemeClr val="tx2">
                    <a:lumMod val="75000"/>
                  </a:schemeClr>
                </a:solidFill>
                <a:latin typeface="Arial" panose="020B0604020202020204" pitchFamily="34" charset="0"/>
                <a:cs typeface="Arial" panose="020B0604020202020204" pitchFamily="34" charset="0"/>
              </a:rPr>
              <a:t> Niš</a:t>
            </a:r>
          </a:p>
          <a:p>
            <a:pPr marL="0" indent="0">
              <a:buNone/>
            </a:pPr>
            <a:endParaRPr lang="en-US" dirty="0"/>
          </a:p>
          <a:p>
            <a:pPr marL="0" indent="0">
              <a:buNone/>
            </a:pPr>
            <a:endParaRPr lang="en-US" sz="2400" dirty="0" smtClean="0"/>
          </a:p>
          <a:p>
            <a:pPr marL="0" indent="0">
              <a:buNone/>
            </a:pPr>
            <a:endParaRPr lang="en-US" dirty="0"/>
          </a:p>
        </p:txBody>
      </p:sp>
      <p:cxnSp>
        <p:nvCxnSpPr>
          <p:cNvPr id="6" name="Straight Connector 5"/>
          <p:cNvCxnSpPr/>
          <p:nvPr/>
        </p:nvCxnSpPr>
        <p:spPr>
          <a:xfrm>
            <a:off x="533400" y="10668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pic>
        <p:nvPicPr>
          <p:cNvPr id="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29400" y="237671"/>
            <a:ext cx="2057400" cy="581394"/>
          </a:xfrm>
          <a:prstGeom prst="rect">
            <a:avLst/>
          </a:prstGeom>
        </p:spPr>
      </p:pic>
      <p:pic>
        <p:nvPicPr>
          <p:cNvPr id="7" name="Slika 6"/>
          <p:cNvPicPr>
            <a:picLocks noChangeAspect="1"/>
          </p:cNvPicPr>
          <p:nvPr/>
        </p:nvPicPr>
        <p:blipFill>
          <a:blip r:embed="rId3"/>
          <a:stretch>
            <a:fillRect/>
          </a:stretch>
        </p:blipFill>
        <p:spPr>
          <a:xfrm>
            <a:off x="838200" y="239275"/>
            <a:ext cx="609600" cy="613691"/>
          </a:xfrm>
          <a:prstGeom prst="rect">
            <a:avLst/>
          </a:prstGeom>
        </p:spPr>
      </p:pic>
      <p:sp>
        <p:nvSpPr>
          <p:cNvPr id="10" name="Content Placeholder 2"/>
          <p:cNvSpPr txBox="1">
            <a:spLocks/>
          </p:cNvSpPr>
          <p:nvPr/>
        </p:nvSpPr>
        <p:spPr>
          <a:xfrm>
            <a:off x="533400" y="1170869"/>
            <a:ext cx="8153400" cy="976665"/>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dirty="0" smtClean="0">
                <a:solidFill>
                  <a:srgbClr val="00B050"/>
                </a:solidFill>
                <a:latin typeface="Arial Narrow" panose="020B0606020202030204" pitchFamily="34" charset="0"/>
              </a:rPr>
              <a:t>JAVNI POZIV ZA INOVATIVNA REŠENJA ZA ZELENU TRANZICIJU SRPSKE PRIVREDE </a:t>
            </a:r>
          </a:p>
          <a:p>
            <a:pPr marL="0" indent="0" algn="ctr" fontAlgn="auto">
              <a:spcAft>
                <a:spcPts val="0"/>
              </a:spcAft>
              <a:buClrTx/>
              <a:buSzTx/>
              <a:buNone/>
            </a:pPr>
            <a:r>
              <a:rPr lang="sr-Latn-RS" sz="1600" dirty="0" smtClean="0">
                <a:solidFill>
                  <a:srgbClr val="00B050"/>
                </a:solidFill>
                <a:latin typeface="Arial Narrow" panose="020B0606020202030204" pitchFamily="34" charset="0"/>
              </a:rPr>
              <a:t>- - ZELENA AGENDA U SRBIJI - -</a:t>
            </a:r>
          </a:p>
          <a:p>
            <a:pPr marL="0" indent="0" algn="ctr" fontAlgn="auto">
              <a:spcAft>
                <a:spcPts val="0"/>
              </a:spcAft>
              <a:buClrTx/>
              <a:buSzTx/>
              <a:buNone/>
            </a:pPr>
            <a:r>
              <a:rPr lang="sr-Latn-RS" sz="1600" dirty="0" smtClean="0">
                <a:solidFill>
                  <a:srgbClr val="00B050"/>
                </a:solidFill>
                <a:latin typeface="Arial Narrow" panose="020B0606020202030204" pitchFamily="34" charset="0"/>
              </a:rPr>
              <a:t>Javni poziv za projektne ideje</a:t>
            </a:r>
            <a:endParaRPr lang="en-US" sz="1600" b="0" dirty="0" smtClean="0"/>
          </a:p>
          <a:p>
            <a:pPr marL="0" indent="0" fontAlgn="auto">
              <a:spcAft>
                <a:spcPts val="0"/>
              </a:spcAft>
              <a:buClrTx/>
              <a:buSzTx/>
              <a:buFont typeface="Arial" pitchFamily="34" charset="0"/>
              <a:buNone/>
            </a:pPr>
            <a:endParaRPr lang="en-US" b="0" dirty="0"/>
          </a:p>
        </p:txBody>
      </p:sp>
      <p:sp>
        <p:nvSpPr>
          <p:cNvPr id="12" name="Content Placeholder 2"/>
          <p:cNvSpPr txBox="1">
            <a:spLocks/>
          </p:cNvSpPr>
          <p:nvPr/>
        </p:nvSpPr>
        <p:spPr>
          <a:xfrm>
            <a:off x="685800" y="5638800"/>
            <a:ext cx="8153400" cy="944563"/>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400" b="0" dirty="0" err="1">
                <a:solidFill>
                  <a:schemeClr val="tx2">
                    <a:lumMod val="75000"/>
                  </a:schemeClr>
                </a:solidFill>
                <a:latin typeface="Arial" panose="020B0604020202020204" pitchFamily="34" charset="0"/>
                <a:cs typeface="Arial" panose="020B0604020202020204" pitchFamily="34" charset="0"/>
              </a:rPr>
              <a:t>Akcelerator</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Dekarbonizacije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predstavlja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prostor</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saradnju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servis</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pomoć</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podnosioce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odabranih</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predloga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projekata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Pored </a:t>
            </a:r>
            <a:r>
              <a:rPr lang="en-US" sz="1400" b="0" dirty="0">
                <a:solidFill>
                  <a:schemeClr val="tx2">
                    <a:lumMod val="75000"/>
                  </a:schemeClr>
                </a:solidFill>
                <a:latin typeface="Arial" panose="020B0604020202020204" pitchFamily="34" charset="0"/>
                <a:cs typeface="Arial" panose="020B0604020202020204" pitchFamily="34" charset="0"/>
              </a:rPr>
              <a:t>toga, </a:t>
            </a:r>
            <a:r>
              <a:rPr lang="en-US" sz="1400" b="0" dirty="0" err="1">
                <a:solidFill>
                  <a:schemeClr val="tx2">
                    <a:lumMod val="75000"/>
                  </a:schemeClr>
                </a:solidFill>
                <a:latin typeface="Arial" panose="020B0604020202020204" pitchFamily="34" charset="0"/>
                <a:cs typeface="Arial" panose="020B0604020202020204" pitchFamily="34" charset="0"/>
              </a:rPr>
              <a:t>podnosiocima</a:t>
            </a:r>
            <a:r>
              <a:rPr lang="en-US" sz="1400" b="0" dirty="0">
                <a:solidFill>
                  <a:schemeClr val="tx2">
                    <a:lumMod val="75000"/>
                  </a:schemeClr>
                </a:solidFill>
                <a:latin typeface="Arial" panose="020B0604020202020204" pitchFamily="34" charset="0"/>
                <a:cs typeface="Arial" panose="020B0604020202020204" pitchFamily="34" charset="0"/>
              </a:rPr>
              <a:t> pod-</a:t>
            </a:r>
            <a:r>
              <a:rPr lang="en-US" sz="1400" b="0" dirty="0" err="1">
                <a:solidFill>
                  <a:schemeClr val="tx2">
                    <a:lumMod val="75000"/>
                  </a:schemeClr>
                </a:solidFill>
                <a:latin typeface="Arial" panose="020B0604020202020204" pitchFamily="34" charset="0"/>
                <a:cs typeface="Arial" panose="020B0604020202020204" pitchFamily="34" charset="0"/>
              </a:rPr>
              <a:t>izazova</a:t>
            </a:r>
            <a:r>
              <a:rPr lang="en-US" sz="1400" b="0" dirty="0">
                <a:solidFill>
                  <a:schemeClr val="tx2">
                    <a:lumMod val="75000"/>
                  </a:schemeClr>
                </a:solidFill>
                <a:latin typeface="Arial" panose="020B0604020202020204" pitchFamily="34" charset="0"/>
                <a:cs typeface="Arial" panose="020B0604020202020204" pitchFamily="34" charset="0"/>
              </a:rPr>
              <a:t> 2 </a:t>
            </a:r>
            <a:r>
              <a:rPr lang="en-US" sz="1400" b="0" dirty="0" err="1">
                <a:solidFill>
                  <a:schemeClr val="tx2">
                    <a:lumMod val="75000"/>
                  </a:schemeClr>
                </a:solidFill>
                <a:latin typeface="Arial" panose="020B0604020202020204" pitchFamily="34" charset="0"/>
                <a:cs typeface="Arial" panose="020B0604020202020204" pitchFamily="34" charset="0"/>
              </a:rPr>
              <a:t>koji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nemaju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integrisanu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dozvolu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obezbeđena</a:t>
            </a:r>
            <a:r>
              <a:rPr lang="en-US" sz="1400" b="0" dirty="0">
                <a:solidFill>
                  <a:schemeClr val="tx2">
                    <a:lumMod val="75000"/>
                  </a:schemeClr>
                </a:solidFill>
                <a:latin typeface="Arial" panose="020B0604020202020204" pitchFamily="34" charset="0"/>
                <a:cs typeface="Arial" panose="020B0604020202020204" pitchFamily="34" charset="0"/>
              </a:rPr>
              <a:t> je </a:t>
            </a:r>
            <a:r>
              <a:rPr lang="en-US" sz="1400" b="0" dirty="0" err="1">
                <a:solidFill>
                  <a:schemeClr val="tx2">
                    <a:lumMod val="75000"/>
                  </a:schemeClr>
                </a:solidFill>
                <a:latin typeface="Arial" panose="020B0604020202020204" pitchFamily="34" charset="0"/>
                <a:cs typeface="Arial" panose="020B0604020202020204" pitchFamily="34" charset="0"/>
              </a:rPr>
              <a:t>tehnička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pomoć</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izradu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zahteva</a:t>
            </a:r>
            <a:r>
              <a:rPr lang="en-US" sz="1400" b="0" dirty="0">
                <a:solidFill>
                  <a:schemeClr val="tx2">
                    <a:lumMod val="75000"/>
                  </a:schemeClr>
                </a:solidFill>
                <a:latin typeface="Arial" panose="020B0604020202020204" pitchFamily="34" charset="0"/>
                <a:cs typeface="Arial" panose="020B0604020202020204" pitchFamily="34" charset="0"/>
              </a:rPr>
              <a:t>. </a:t>
            </a:r>
          </a:p>
        </p:txBody>
      </p:sp>
      <p:sp>
        <p:nvSpPr>
          <p:cNvPr id="13" name="Content Placeholder 2"/>
          <p:cNvSpPr txBox="1">
            <a:spLocks/>
          </p:cNvSpPr>
          <p:nvPr/>
        </p:nvSpPr>
        <p:spPr>
          <a:xfrm>
            <a:off x="626853" y="4876801"/>
            <a:ext cx="8153400" cy="690908"/>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400" b="0" dirty="0" err="1" smtClean="0">
                <a:solidFill>
                  <a:schemeClr val="tx2">
                    <a:lumMod val="75000"/>
                  </a:schemeClr>
                </a:solidFill>
                <a:latin typeface="Arial" panose="020B0604020202020204" pitchFamily="34" charset="0"/>
                <a:cs typeface="Arial" panose="020B0604020202020204" pitchFamily="34" charset="0"/>
              </a:rPr>
              <a:t>Toplana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a:solidFill>
                  <a:schemeClr val="tx2">
                    <a:lumMod val="75000"/>
                  </a:schemeClr>
                </a:solidFill>
                <a:latin typeface="Arial" panose="020B0604020202020204" pitchFamily="34" charset="0"/>
                <a:cs typeface="Arial" panose="020B0604020202020204" pitchFamily="34" charset="0"/>
              </a:rPr>
              <a:t>Niš je </a:t>
            </a:r>
            <a:r>
              <a:rPr lang="en-US" sz="1400" b="0" dirty="0" err="1">
                <a:solidFill>
                  <a:schemeClr val="tx2">
                    <a:lumMod val="75000"/>
                  </a:schemeClr>
                </a:solidFill>
                <a:latin typeface="Arial" panose="020B0604020202020204" pitchFamily="34" charset="0"/>
                <a:cs typeface="Arial" panose="020B0604020202020204" pitchFamily="34" charset="0"/>
              </a:rPr>
              <a:t>konkurisala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poziv</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ETS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IPPC </a:t>
            </a:r>
            <a:r>
              <a:rPr lang="en-US" sz="1400" b="0" dirty="0" err="1">
                <a:solidFill>
                  <a:schemeClr val="tx2">
                    <a:lumMod val="75000"/>
                  </a:schemeClr>
                </a:solidFill>
                <a:latin typeface="Arial" panose="020B0604020202020204" pitchFamily="34" charset="0"/>
                <a:cs typeface="Arial" panose="020B0604020202020204" pitchFamily="34" charset="0"/>
              </a:rPr>
              <a:t>sektor</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prošla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sve</a:t>
            </a:r>
            <a:r>
              <a:rPr lang="en-US" sz="1400" b="0" dirty="0">
                <a:solidFill>
                  <a:schemeClr val="tx2">
                    <a:lumMod val="75000"/>
                  </a:schemeClr>
                </a:solidFill>
                <a:latin typeface="Arial" panose="020B0604020202020204" pitchFamily="34" charset="0"/>
                <a:cs typeface="Arial" panose="020B0604020202020204" pitchFamily="34" charset="0"/>
              </a:rPr>
              <a:t> faze </a:t>
            </a:r>
            <a:r>
              <a:rPr lang="sr-Latn-RS" sz="1400" b="0" dirty="0" smtClean="0">
                <a:solidFill>
                  <a:schemeClr val="tx2">
                    <a:lumMod val="75000"/>
                  </a:schemeClr>
                </a:solidFill>
                <a:latin typeface="Arial" panose="020B0604020202020204" pitchFamily="34" charset="0"/>
                <a:cs typeface="Arial" panose="020B0604020202020204" pitchFamily="34" charset="0"/>
              </a:rPr>
              <a:t>A</a:t>
            </a:r>
            <a:r>
              <a:rPr lang="en-US" sz="1400" b="0" dirty="0" err="1" smtClean="0">
                <a:solidFill>
                  <a:schemeClr val="tx2">
                    <a:lumMod val="75000"/>
                  </a:schemeClr>
                </a:solidFill>
                <a:latin typeface="Arial" panose="020B0604020202020204" pitchFamily="34" charset="0"/>
                <a:cs typeface="Arial" panose="020B0604020202020204" pitchFamily="34" charset="0"/>
              </a:rPr>
              <a:t>kceleratora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Dekarbonizacije</a:t>
            </a:r>
            <a:r>
              <a:rPr lang="en-US" sz="1400" b="0" dirty="0">
                <a:solidFill>
                  <a:schemeClr val="tx2">
                    <a:lumMod val="75000"/>
                  </a:schemeClr>
                </a:solidFill>
                <a:latin typeface="Arial" panose="020B0604020202020204" pitchFamily="34" charset="0"/>
                <a:cs typeface="Arial" panose="020B0604020202020204" pitchFamily="34" charset="0"/>
              </a:rPr>
              <a:t>, (2023.god) </a:t>
            </a:r>
            <a:r>
              <a:rPr lang="en-US" sz="1400" b="0" dirty="0" err="1">
                <a:solidFill>
                  <a:schemeClr val="tx2">
                    <a:lumMod val="75000"/>
                  </a:schemeClr>
                </a:solidFill>
                <a:latin typeface="Arial" panose="020B0604020202020204" pitchFamily="34" charset="0"/>
                <a:cs typeface="Arial" panose="020B0604020202020204" pitchFamily="34" charset="0"/>
              </a:rPr>
              <a:t>nakon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čega</a:t>
            </a:r>
            <a:r>
              <a:rPr lang="en-US" sz="1400" b="0" dirty="0">
                <a:solidFill>
                  <a:schemeClr val="tx2">
                    <a:lumMod val="75000"/>
                  </a:schemeClr>
                </a:solidFill>
                <a:latin typeface="Arial" panose="020B0604020202020204" pitchFamily="34" charset="0"/>
                <a:cs typeface="Arial" panose="020B0604020202020204" pitchFamily="34" charset="0"/>
              </a:rPr>
              <a:t> je </a:t>
            </a:r>
            <a:r>
              <a:rPr lang="sr-Latn-RS" sz="1400" b="0" dirty="0" smtClean="0">
                <a:solidFill>
                  <a:schemeClr val="tx2">
                    <a:lumMod val="75000"/>
                  </a:schemeClr>
                </a:solidFill>
                <a:latin typeface="Arial" panose="020B0604020202020204" pitchFamily="34" charset="0"/>
                <a:cs typeface="Arial" panose="020B0604020202020204" pitchFamily="34" charset="0"/>
              </a:rPr>
              <a:t>2024.godi</a:t>
            </a:r>
            <a:r>
              <a:rPr lang="en-US" sz="1400" b="0" dirty="0" smtClean="0">
                <a:solidFill>
                  <a:schemeClr val="tx2">
                    <a:lumMod val="75000"/>
                  </a:schemeClr>
                </a:solidFill>
                <a:latin typeface="Arial" panose="020B0604020202020204" pitchFamily="34" charset="0"/>
                <a:cs typeface="Arial" panose="020B0604020202020204" pitchFamily="34" charset="0"/>
              </a:rPr>
              <a:t>dine </a:t>
            </a:r>
            <a:r>
              <a:rPr lang="en-US" sz="1400" b="0" dirty="0" err="1">
                <a:solidFill>
                  <a:schemeClr val="tx2">
                    <a:lumMod val="75000"/>
                  </a:schemeClr>
                </a:solidFill>
                <a:latin typeface="Arial" panose="020B0604020202020204" pitchFamily="34" charset="0"/>
                <a:cs typeface="Arial" panose="020B0604020202020204" pitchFamily="34" charset="0"/>
              </a:rPr>
              <a:t>sklopljen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Ugovor</a:t>
            </a:r>
            <a:r>
              <a:rPr lang="en-US" sz="1400" b="0" dirty="0">
                <a:solidFill>
                  <a:schemeClr val="tx2">
                    <a:lumMod val="75000"/>
                  </a:schemeClr>
                </a:solidFill>
                <a:latin typeface="Arial" panose="020B0604020202020204" pitchFamily="34" charset="0"/>
                <a:cs typeface="Arial" panose="020B0604020202020204" pitchFamily="34" charset="0"/>
              </a:rPr>
              <a:t> o </a:t>
            </a:r>
            <a:r>
              <a:rPr lang="en-US" sz="1400" b="0" dirty="0" err="1">
                <a:solidFill>
                  <a:schemeClr val="tx2">
                    <a:lumMod val="75000"/>
                  </a:schemeClr>
                </a:solidFill>
                <a:latin typeface="Arial" panose="020B0604020202020204" pitchFamily="34" charset="0"/>
                <a:cs typeface="Arial" panose="020B0604020202020204" pitchFamily="34" charset="0"/>
              </a:rPr>
              <a:t>sufinansiranju</a:t>
            </a:r>
            <a:r>
              <a:rPr lang="en-US" sz="1400" b="0" dirty="0">
                <a:solidFill>
                  <a:schemeClr val="tx2">
                    <a:lumMod val="7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677918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02331"/>
            <a:ext cx="1362236" cy="685800"/>
          </a:xfrm>
          <a:ln w="57150"/>
        </p:spPr>
        <p:txBody>
          <a:bodyPr>
            <a:noAutofit/>
          </a:bodyPr>
          <a:lstStyle/>
          <a:p>
            <a:pPr>
              <a:tabLst>
                <a:tab pos="87313" algn="l"/>
              </a:tabLst>
            </a:pPr>
            <a:r>
              <a:rPr lang="sr-Latn-RS" sz="2000" dirty="0" smtClean="0">
                <a:solidFill>
                  <a:srgbClr val="002060"/>
                </a:solidFill>
                <a:effectLst>
                  <a:outerShdw blurRad="38100" dist="38100" dir="2700000" algn="tl">
                    <a:srgbClr val="000000">
                      <a:alpha val="43137"/>
                    </a:srgbClr>
                  </a:outerShdw>
                </a:effectLst>
                <a:latin typeface="Arial Narrow" panose="020B0606020202030204" pitchFamily="34" charset="0"/>
              </a:rPr>
              <a:t>Projekat:</a:t>
            </a:r>
            <a:endParaRPr lang="en-US" sz="20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a:solidFill>
                  <a:srgbClr val="00B050"/>
                </a:solidFill>
                <a:latin typeface="Arial Narrow" panose="020B0606020202030204" pitchFamily="34" charset="0"/>
              </a:rPr>
              <a:t>- ZELENI I INOVATIVNI OBJEKTI </a:t>
            </a:r>
            <a:r>
              <a:rPr lang="sr-Latn-RS" sz="2000" dirty="0" err="1">
                <a:solidFill>
                  <a:srgbClr val="00B050"/>
                </a:solidFill>
                <a:latin typeface="Arial Narrow" panose="020B0606020202030204" pitchFamily="34" charset="0"/>
              </a:rPr>
              <a:t>DALjINSKOG</a:t>
            </a:r>
            <a:r>
              <a:rPr lang="sr-Latn-RS" sz="2000" dirty="0">
                <a:solidFill>
                  <a:srgbClr val="00B050"/>
                </a:solidFill>
                <a:latin typeface="Arial Narrow" panose="020B0606020202030204" pitchFamily="34" charset="0"/>
              </a:rPr>
              <a:t> </a:t>
            </a:r>
            <a:r>
              <a:rPr lang="sr-Latn-RS" sz="2000" dirty="0" err="1">
                <a:solidFill>
                  <a:srgbClr val="00B050"/>
                </a:solidFill>
                <a:latin typeface="Arial Narrow" panose="020B0606020202030204" pitchFamily="34" charset="0"/>
              </a:rPr>
              <a:t>GREJANjA</a:t>
            </a:r>
            <a:r>
              <a:rPr lang="sr-Latn-RS" sz="20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9" name="Čuvar mesta za sadržaj 8"/>
          <p:cNvSpPr>
            <a:spLocks noGrp="1"/>
          </p:cNvSpPr>
          <p:nvPr>
            <p:ph idx="1"/>
          </p:nvPr>
        </p:nvSpPr>
        <p:spPr>
          <a:xfrm>
            <a:off x="381000" y="3943106"/>
            <a:ext cx="8153400" cy="2810823"/>
          </a:xfrm>
        </p:spPr>
        <p:txBody>
          <a:bodyPr>
            <a:normAutofit/>
          </a:bodyPr>
          <a:lstStyle/>
          <a:p>
            <a:pPr marL="0" indent="0">
              <a:buNone/>
            </a:pPr>
            <a:r>
              <a:rPr lang="sr-Latn-RS" sz="1400" dirty="0" smtClean="0">
                <a:solidFill>
                  <a:schemeClr val="tx2">
                    <a:lumMod val="75000"/>
                  </a:schemeClr>
                </a:solidFill>
                <a:latin typeface="Arial" panose="020B0604020202020204" pitchFamily="34" charset="0"/>
                <a:cs typeface="Arial" panose="020B0604020202020204" pitchFamily="34" charset="0"/>
              </a:rPr>
              <a:t>     </a:t>
            </a:r>
            <a:r>
              <a:rPr lang="en-US" sz="1400" b="1" dirty="0" err="1" smtClean="0">
                <a:solidFill>
                  <a:schemeClr val="tx2">
                    <a:lumMod val="75000"/>
                  </a:schemeClr>
                </a:solidFill>
                <a:latin typeface="Arial" panose="020B0604020202020204" pitchFamily="34" charset="0"/>
                <a:cs typeface="Arial" panose="020B0604020202020204" pitchFamily="34" charset="0"/>
              </a:rPr>
              <a:t>CILjEVI</a:t>
            </a:r>
            <a:r>
              <a:rPr lang="en-US" sz="1400" b="1" dirty="0" smtClean="0">
                <a:solidFill>
                  <a:schemeClr val="tx2">
                    <a:lumMod val="75000"/>
                  </a:schemeClr>
                </a:solidFill>
                <a:latin typeface="Arial" panose="020B0604020202020204" pitchFamily="34" charset="0"/>
                <a:cs typeface="Arial" panose="020B0604020202020204" pitchFamily="34" charset="0"/>
              </a:rPr>
              <a:t>  </a:t>
            </a:r>
            <a:r>
              <a:rPr lang="en-US" sz="1400" b="1" dirty="0">
                <a:solidFill>
                  <a:schemeClr val="tx2">
                    <a:lumMod val="75000"/>
                  </a:schemeClr>
                </a:solidFill>
                <a:latin typeface="Arial" panose="020B0604020202020204" pitchFamily="34" charset="0"/>
                <a:cs typeface="Arial" panose="020B0604020202020204" pitchFamily="34" charset="0"/>
              </a:rPr>
              <a:t>PROJEKTA:</a:t>
            </a:r>
          </a:p>
          <a:p>
            <a:endParaRPr lang="en-US" sz="1400" dirty="0">
              <a:solidFill>
                <a:schemeClr val="tx2">
                  <a:lumMod val="75000"/>
                </a:schemeClr>
              </a:solidFill>
              <a:latin typeface="Arial" panose="020B0604020202020204" pitchFamily="34" charset="0"/>
              <a:cs typeface="Arial" panose="020B0604020202020204" pitchFamily="34" charset="0"/>
            </a:endParaRPr>
          </a:p>
          <a:p>
            <a:r>
              <a:rPr lang="en-US" sz="1400" dirty="0" err="1" smtClean="0">
                <a:solidFill>
                  <a:schemeClr val="tx2">
                    <a:lumMod val="75000"/>
                  </a:schemeClr>
                </a:solidFill>
                <a:latin typeface="Arial" panose="020B0604020202020204" pitchFamily="34" charset="0"/>
                <a:cs typeface="Arial" panose="020B0604020202020204" pitchFamily="34" charset="0"/>
              </a:rPr>
              <a:t>Poboljšanje</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energetske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efikasnosti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smanjenje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troškova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izvore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energije</a:t>
            </a:r>
            <a:r>
              <a:rPr lang="en-US" sz="1400" dirty="0" smtClean="0">
                <a:solidFill>
                  <a:schemeClr val="tx2">
                    <a:lumMod val="75000"/>
                  </a:schemeClr>
                </a:solidFill>
                <a:latin typeface="Arial" panose="020B0604020202020204" pitchFamily="34" charset="0"/>
                <a:cs typeface="Arial" panose="020B0604020202020204" pitchFamily="34" charset="0"/>
              </a:rPr>
              <a:t>.</a:t>
            </a:r>
            <a:endParaRPr lang="sr-Latn-RS" sz="1400" dirty="0" smtClean="0">
              <a:solidFill>
                <a:schemeClr val="tx2">
                  <a:lumMod val="75000"/>
                </a:schemeClr>
              </a:solidFill>
              <a:latin typeface="Arial" panose="020B0604020202020204" pitchFamily="34" charset="0"/>
              <a:cs typeface="Arial" panose="020B0604020202020204" pitchFamily="34" charset="0"/>
            </a:endParaRPr>
          </a:p>
          <a:p>
            <a:endParaRPr lang="en-US" sz="800" dirty="0">
              <a:solidFill>
                <a:schemeClr val="tx2">
                  <a:lumMod val="75000"/>
                </a:schemeClr>
              </a:solidFill>
              <a:latin typeface="Arial" panose="020B0604020202020204" pitchFamily="34" charset="0"/>
              <a:cs typeface="Arial" panose="020B0604020202020204" pitchFamily="34" charset="0"/>
            </a:endParaRPr>
          </a:p>
          <a:p>
            <a:r>
              <a:rPr lang="en-US" sz="1400" dirty="0" err="1" smtClean="0">
                <a:solidFill>
                  <a:schemeClr val="tx2">
                    <a:lumMod val="75000"/>
                  </a:schemeClr>
                </a:solidFill>
                <a:latin typeface="Arial" panose="020B0604020202020204" pitchFamily="34" charset="0"/>
                <a:cs typeface="Arial" panose="020B0604020202020204" pitchFamily="34" charset="0"/>
              </a:rPr>
              <a:t>Obezbeđivanje</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stabilnog</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pouzdanog</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bezbednog</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sistema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grejanja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sistema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sanitarne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smtClean="0">
                <a:solidFill>
                  <a:schemeClr val="tx2">
                    <a:lumMod val="75000"/>
                  </a:schemeClr>
                </a:solidFill>
                <a:latin typeface="Arial" panose="020B0604020202020204" pitchFamily="34" charset="0"/>
                <a:cs typeface="Arial" panose="020B0604020202020204" pitchFamily="34" charset="0"/>
              </a:rPr>
              <a:t>vode</a:t>
            </a:r>
            <a:endParaRPr lang="sr-Latn-RS" sz="1400" dirty="0" smtClean="0">
              <a:solidFill>
                <a:schemeClr val="tx2">
                  <a:lumMod val="75000"/>
                </a:schemeClr>
              </a:solidFill>
              <a:latin typeface="Arial" panose="020B0604020202020204" pitchFamily="34" charset="0"/>
              <a:cs typeface="Arial" panose="020B0604020202020204" pitchFamily="34" charset="0"/>
            </a:endParaRPr>
          </a:p>
          <a:p>
            <a:endParaRPr lang="en-US" sz="800" dirty="0">
              <a:solidFill>
                <a:schemeClr val="tx2">
                  <a:lumMod val="75000"/>
                </a:schemeClr>
              </a:solidFill>
              <a:latin typeface="Arial" panose="020B0604020202020204" pitchFamily="34" charset="0"/>
              <a:cs typeface="Arial" panose="020B0604020202020204" pitchFamily="34" charset="0"/>
            </a:endParaRPr>
          </a:p>
          <a:p>
            <a:r>
              <a:rPr lang="en-US" sz="1400" dirty="0" err="1" smtClean="0">
                <a:solidFill>
                  <a:schemeClr val="tx2">
                    <a:lumMod val="75000"/>
                  </a:schemeClr>
                </a:solidFill>
                <a:latin typeface="Arial" panose="020B0604020202020204" pitchFamily="34" charset="0"/>
                <a:cs typeface="Arial" panose="020B0604020202020204" pitchFamily="34" charset="0"/>
              </a:rPr>
              <a:t>Smanjenje</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emisije</a:t>
            </a:r>
            <a:r>
              <a:rPr lang="en-US" sz="1400" dirty="0">
                <a:solidFill>
                  <a:schemeClr val="tx2">
                    <a:lumMod val="75000"/>
                  </a:schemeClr>
                </a:solidFill>
                <a:latin typeface="Arial" panose="020B0604020202020204" pitchFamily="34" charset="0"/>
                <a:cs typeface="Arial" panose="020B0604020202020204" pitchFamily="34" charset="0"/>
              </a:rPr>
              <a:t> CO2 (</a:t>
            </a:r>
            <a:r>
              <a:rPr lang="en-US" sz="1400" dirty="0" err="1">
                <a:solidFill>
                  <a:schemeClr val="tx2">
                    <a:lumMod val="75000"/>
                  </a:schemeClr>
                </a:solidFill>
                <a:latin typeface="Arial" panose="020B0604020202020204" pitchFamily="34" charset="0"/>
                <a:cs typeface="Arial" panose="020B0604020202020204" pitchFamily="34" charset="0"/>
              </a:rPr>
              <a:t>očekivano</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smanjenje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emisije</a:t>
            </a:r>
            <a:r>
              <a:rPr lang="en-US" sz="1400" dirty="0">
                <a:solidFill>
                  <a:schemeClr val="tx2">
                    <a:lumMod val="75000"/>
                  </a:schemeClr>
                </a:solidFill>
                <a:latin typeface="Arial" panose="020B0604020202020204" pitchFamily="34" charset="0"/>
                <a:cs typeface="Arial" panose="020B0604020202020204" pitchFamily="34" charset="0"/>
              </a:rPr>
              <a:t> GHG </a:t>
            </a:r>
            <a:r>
              <a:rPr lang="en-US" sz="1400" dirty="0" err="1">
                <a:solidFill>
                  <a:schemeClr val="tx2">
                    <a:lumMod val="75000"/>
                  </a:schemeClr>
                </a:solidFill>
                <a:latin typeface="Arial" panose="020B0604020202020204" pitchFamily="34" charset="0"/>
                <a:cs typeface="Arial" panose="020B0604020202020204" pitchFamily="34" charset="0"/>
              </a:rPr>
              <a:t>za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kompletni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projekat</a:t>
            </a:r>
            <a:r>
              <a:rPr lang="en-US" sz="1400" dirty="0">
                <a:solidFill>
                  <a:schemeClr val="tx2">
                    <a:lumMod val="75000"/>
                  </a:schemeClr>
                </a:solidFill>
                <a:latin typeface="Arial" panose="020B0604020202020204" pitchFamily="34" charset="0"/>
                <a:cs typeface="Arial" panose="020B0604020202020204" pitchFamily="34" charset="0"/>
              </a:rPr>
              <a:t> je 3.185,00 tCO2 /1god-   </a:t>
            </a:r>
            <a:r>
              <a:rPr lang="en-US" sz="1400" dirty="0" err="1">
                <a:solidFill>
                  <a:schemeClr val="tx2">
                    <a:lumMod val="75000"/>
                  </a:schemeClr>
                </a:solidFill>
                <a:latin typeface="Arial" panose="020B0604020202020204" pitchFamily="34" charset="0"/>
                <a:cs typeface="Arial" panose="020B0604020202020204" pitchFamily="34" charset="0"/>
              </a:rPr>
              <a:t>doprinos</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dekarbonizaciji</a:t>
            </a:r>
            <a:r>
              <a:rPr lang="en-US" sz="1400" dirty="0" smtClean="0">
                <a:solidFill>
                  <a:schemeClr val="tx2">
                    <a:lumMod val="75000"/>
                  </a:schemeClr>
                </a:solidFill>
                <a:latin typeface="Arial" panose="020B0604020202020204" pitchFamily="34" charset="0"/>
                <a:cs typeface="Arial" panose="020B0604020202020204" pitchFamily="34" charset="0"/>
              </a:rPr>
              <a:t>)</a:t>
            </a:r>
            <a:endParaRPr lang="sr-Latn-RS" sz="1400" dirty="0" smtClean="0">
              <a:solidFill>
                <a:schemeClr val="tx2">
                  <a:lumMod val="75000"/>
                </a:schemeClr>
              </a:solidFill>
              <a:latin typeface="Arial" panose="020B0604020202020204" pitchFamily="34" charset="0"/>
              <a:cs typeface="Arial" panose="020B0604020202020204" pitchFamily="34" charset="0"/>
            </a:endParaRPr>
          </a:p>
          <a:p>
            <a:endParaRPr lang="en-US" sz="800" dirty="0">
              <a:solidFill>
                <a:schemeClr val="tx2">
                  <a:lumMod val="75000"/>
                </a:schemeClr>
              </a:solidFill>
              <a:latin typeface="Arial" panose="020B0604020202020204" pitchFamily="34" charset="0"/>
              <a:cs typeface="Arial" panose="020B0604020202020204" pitchFamily="34" charset="0"/>
            </a:endParaRPr>
          </a:p>
          <a:p>
            <a:r>
              <a:rPr lang="en-US" sz="1400" dirty="0" err="1" smtClean="0">
                <a:solidFill>
                  <a:schemeClr val="tx2">
                    <a:lumMod val="75000"/>
                  </a:schemeClr>
                </a:solidFill>
                <a:latin typeface="Arial" panose="020B0604020202020204" pitchFamily="34" charset="0"/>
                <a:cs typeface="Arial" panose="020B0604020202020204" pitchFamily="34" charset="0"/>
              </a:rPr>
              <a:t>Društvena</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odgovornost</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dobrobit</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lokalne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smtClean="0">
                <a:solidFill>
                  <a:schemeClr val="tx2">
                    <a:lumMod val="75000"/>
                  </a:schemeClr>
                </a:solidFill>
                <a:latin typeface="Arial" panose="020B0604020202020204" pitchFamily="34" charset="0"/>
                <a:cs typeface="Arial" panose="020B0604020202020204" pitchFamily="34" charset="0"/>
              </a:rPr>
              <a:t>zajednice</a:t>
            </a:r>
            <a:endParaRPr lang="sr-Latn-RS" sz="1400" dirty="0" smtClean="0">
              <a:solidFill>
                <a:schemeClr val="tx2">
                  <a:lumMod val="75000"/>
                </a:schemeClr>
              </a:solidFill>
              <a:latin typeface="Arial" panose="020B0604020202020204" pitchFamily="34" charset="0"/>
              <a:cs typeface="Arial" panose="020B0604020202020204" pitchFamily="34" charset="0"/>
            </a:endParaRPr>
          </a:p>
          <a:p>
            <a:endParaRPr lang="en-US" sz="800" dirty="0">
              <a:solidFill>
                <a:schemeClr val="tx2">
                  <a:lumMod val="75000"/>
                </a:schemeClr>
              </a:solidFill>
              <a:latin typeface="Arial" panose="020B0604020202020204" pitchFamily="34" charset="0"/>
              <a:cs typeface="Arial" panose="020B0604020202020204" pitchFamily="34" charset="0"/>
            </a:endParaRPr>
          </a:p>
          <a:p>
            <a:r>
              <a:rPr lang="en-US" sz="1400" dirty="0" err="1" smtClean="0">
                <a:solidFill>
                  <a:schemeClr val="tx2">
                    <a:lumMod val="75000"/>
                  </a:schemeClr>
                </a:solidFill>
                <a:latin typeface="Arial" panose="020B0604020202020204" pitchFamily="34" charset="0"/>
                <a:cs typeface="Arial" panose="020B0604020202020204" pitchFamily="34" charset="0"/>
              </a:rPr>
              <a:t>Podizanje</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svesti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građana</a:t>
            </a:r>
            <a:r>
              <a:rPr lang="en-US" sz="1400" dirty="0">
                <a:solidFill>
                  <a:schemeClr val="tx2">
                    <a:lumMod val="75000"/>
                  </a:schemeClr>
                </a:solidFill>
                <a:latin typeface="Arial" panose="020B0604020202020204" pitchFamily="34" charset="0"/>
                <a:cs typeface="Arial" panose="020B0604020202020204" pitchFamily="34" charset="0"/>
              </a:rPr>
              <a:t> o </a:t>
            </a:r>
            <a:r>
              <a:rPr lang="en-US" sz="1400" dirty="0" err="1">
                <a:solidFill>
                  <a:schemeClr val="tx2">
                    <a:lumMod val="75000"/>
                  </a:schemeClr>
                </a:solidFill>
                <a:latin typeface="Arial" panose="020B0604020202020204" pitchFamily="34" charset="0"/>
                <a:cs typeface="Arial" panose="020B0604020202020204" pitchFamily="34" charset="0"/>
              </a:rPr>
              <a:t>zaštiti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životne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sredine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klimatskim</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promenama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dekarbonizaciji</a:t>
            </a:r>
            <a:r>
              <a:rPr lang="en-US" sz="1400" dirty="0">
                <a:solidFill>
                  <a:schemeClr val="tx2">
                    <a:lumMod val="75000"/>
                  </a:schemeClr>
                </a:solidFill>
                <a:latin typeface="Arial" panose="020B0604020202020204" pitchFamily="34" charset="0"/>
                <a:cs typeface="Arial" panose="020B0604020202020204" pitchFamily="34" charset="0"/>
              </a:rPr>
              <a:t>.</a:t>
            </a:r>
          </a:p>
        </p:txBody>
      </p:sp>
      <p:sp>
        <p:nvSpPr>
          <p:cNvPr id="10" name="Content Placeholder 2"/>
          <p:cNvSpPr txBox="1">
            <a:spLocks/>
          </p:cNvSpPr>
          <p:nvPr/>
        </p:nvSpPr>
        <p:spPr>
          <a:xfrm>
            <a:off x="457200" y="1527920"/>
            <a:ext cx="8153400" cy="2342907"/>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400" b="0" dirty="0" err="1" smtClean="0">
                <a:solidFill>
                  <a:schemeClr val="tx2">
                    <a:lumMod val="75000"/>
                  </a:schemeClr>
                </a:solidFill>
                <a:latin typeface="Arial" panose="020B0604020202020204" pitchFamily="34" charset="0"/>
                <a:cs typeface="Arial" panose="020B0604020202020204" pitchFamily="34" charset="0"/>
              </a:rPr>
              <a:t>Ugovoreni</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Projekat</a:t>
            </a:r>
            <a:r>
              <a:rPr lang="en-US" sz="1400" b="0" dirty="0">
                <a:solidFill>
                  <a:schemeClr val="tx2">
                    <a:lumMod val="75000"/>
                  </a:schemeClr>
                </a:solidFill>
                <a:latin typeface="Arial" panose="020B0604020202020204" pitchFamily="34" charset="0"/>
                <a:cs typeface="Arial" panose="020B0604020202020204" pitchFamily="34" charset="0"/>
              </a:rPr>
              <a:t> je </a:t>
            </a:r>
            <a:r>
              <a:rPr lang="en-US" sz="1400" b="0" dirty="0" err="1">
                <a:solidFill>
                  <a:schemeClr val="tx2">
                    <a:lumMod val="75000"/>
                  </a:schemeClr>
                </a:solidFill>
                <a:latin typeface="Arial" panose="020B0604020202020204" pitchFamily="34" charset="0"/>
                <a:cs typeface="Arial" panose="020B0604020202020204" pitchFamily="34" charset="0"/>
              </a:rPr>
              <a:t>kompleksan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okviru</a:t>
            </a:r>
            <a:r>
              <a:rPr lang="en-US" sz="1400" b="0" dirty="0">
                <a:solidFill>
                  <a:schemeClr val="tx2">
                    <a:lumMod val="75000"/>
                  </a:schemeClr>
                </a:solidFill>
                <a:latin typeface="Arial" panose="020B0604020202020204" pitchFamily="34" charset="0"/>
                <a:cs typeface="Arial" panose="020B0604020202020204" pitchFamily="34" charset="0"/>
              </a:rPr>
              <a:t> 7 </a:t>
            </a:r>
            <a:r>
              <a:rPr lang="en-US" sz="1400" b="0" dirty="0" err="1">
                <a:solidFill>
                  <a:schemeClr val="tx2">
                    <a:lumMod val="75000"/>
                  </a:schemeClr>
                </a:solidFill>
                <a:latin typeface="Arial" panose="020B0604020202020204" pitchFamily="34" charset="0"/>
                <a:cs typeface="Arial" panose="020B0604020202020204" pitchFamily="34" charset="0"/>
              </a:rPr>
              <a:t>projektnih</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aktivnosti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uključuje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intervencije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više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objekata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postrojenja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koja</a:t>
            </a:r>
            <a:r>
              <a:rPr lang="en-US" sz="1400" b="0" dirty="0">
                <a:solidFill>
                  <a:schemeClr val="tx2">
                    <a:lumMod val="75000"/>
                  </a:schemeClr>
                </a:solidFill>
                <a:latin typeface="Arial" panose="020B0604020202020204" pitchFamily="34" charset="0"/>
                <a:cs typeface="Arial" panose="020B0604020202020204" pitchFamily="34" charset="0"/>
              </a:rPr>
              <a:t> se </a:t>
            </a:r>
            <a:r>
              <a:rPr lang="en-US" sz="1400" b="0" dirty="0" err="1">
                <a:solidFill>
                  <a:schemeClr val="tx2">
                    <a:lumMod val="75000"/>
                  </a:schemeClr>
                </a:solidFill>
                <a:latin typeface="Arial" panose="020B0604020202020204" pitchFamily="34" charset="0"/>
                <a:cs typeface="Arial" panose="020B0604020202020204" pitchFamily="34" charset="0"/>
              </a:rPr>
              <a:t>nalaze</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sistemu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daljinskog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grejanja</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Nišu</a:t>
            </a:r>
            <a:r>
              <a:rPr lang="en-US" sz="1400" b="0" dirty="0">
                <a:solidFill>
                  <a:schemeClr val="tx2">
                    <a:lumMod val="75000"/>
                  </a:schemeClr>
                </a:solidFill>
                <a:latin typeface="Arial" panose="020B0604020202020204" pitchFamily="34" charset="0"/>
                <a:cs typeface="Arial" panose="020B0604020202020204" pitchFamily="34" charset="0"/>
              </a:rPr>
              <a:t>.</a:t>
            </a:r>
          </a:p>
          <a:p>
            <a:pPr marL="0" indent="0" algn="just" fontAlgn="auto">
              <a:spcAft>
                <a:spcPts val="0"/>
              </a:spcAft>
              <a:buClrTx/>
              <a:buSzTx/>
              <a:buNone/>
            </a:pPr>
            <a:endParaRPr lang="en-US" sz="1400" b="0" dirty="0">
              <a:solidFill>
                <a:schemeClr val="tx2">
                  <a:lumMod val="75000"/>
                </a:schemeClr>
              </a:solidFill>
              <a:latin typeface="Arial" panose="020B0604020202020204" pitchFamily="34" charset="0"/>
              <a:cs typeface="Arial" panose="020B0604020202020204" pitchFamily="34" charset="0"/>
            </a:endParaRPr>
          </a:p>
          <a:p>
            <a:pPr marL="0" indent="0" algn="just" fontAlgn="auto">
              <a:spcAft>
                <a:spcPts val="0"/>
              </a:spcAft>
              <a:buClrTx/>
              <a:buSzTx/>
              <a:buNone/>
            </a:pPr>
            <a:r>
              <a:rPr lang="en-US" sz="1400" b="0" dirty="0" err="1">
                <a:solidFill>
                  <a:schemeClr val="tx2">
                    <a:lumMod val="75000"/>
                  </a:schemeClr>
                </a:solidFill>
                <a:latin typeface="Arial" panose="020B0604020202020204" pitchFamily="34" charset="0"/>
                <a:cs typeface="Arial" panose="020B0604020202020204" pitchFamily="34" charset="0"/>
              </a:rPr>
              <a:t>Ukupna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vrednost</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Ugovora</a:t>
            </a:r>
            <a:r>
              <a:rPr lang="en-US" sz="1400" b="0" dirty="0">
                <a:solidFill>
                  <a:schemeClr val="tx2">
                    <a:lumMod val="75000"/>
                  </a:schemeClr>
                </a:solidFill>
                <a:latin typeface="Arial" panose="020B0604020202020204" pitchFamily="34" charset="0"/>
                <a:cs typeface="Arial" panose="020B0604020202020204" pitchFamily="34" charset="0"/>
              </a:rPr>
              <a:t> je $954.075,00, od toga je </a:t>
            </a:r>
            <a:r>
              <a:rPr lang="en-US" sz="1400" b="0" dirty="0" err="1">
                <a:solidFill>
                  <a:schemeClr val="tx2">
                    <a:lumMod val="75000"/>
                  </a:schemeClr>
                </a:solidFill>
                <a:latin typeface="Arial" panose="020B0604020202020204" pitchFamily="34" charset="0"/>
                <a:cs typeface="Arial" panose="020B0604020202020204" pitchFamily="34" charset="0"/>
              </a:rPr>
              <a:t>učešće</a:t>
            </a:r>
            <a:r>
              <a:rPr lang="en-US" sz="1400" b="0" dirty="0">
                <a:solidFill>
                  <a:schemeClr val="tx2">
                    <a:lumMod val="75000"/>
                  </a:schemeClr>
                </a:solidFill>
                <a:latin typeface="Arial" panose="020B0604020202020204" pitchFamily="34" charset="0"/>
                <a:cs typeface="Arial" panose="020B0604020202020204" pitchFamily="34" charset="0"/>
              </a:rPr>
              <a:t> EU4 Green Agenda (UNDP) $220.000,00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učešće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Toplane</a:t>
            </a:r>
            <a:r>
              <a:rPr lang="en-US" sz="1400" b="0" dirty="0">
                <a:solidFill>
                  <a:schemeClr val="tx2">
                    <a:lumMod val="75000"/>
                  </a:schemeClr>
                </a:solidFill>
                <a:latin typeface="Arial" panose="020B0604020202020204" pitchFamily="34" charset="0"/>
                <a:cs typeface="Arial" panose="020B0604020202020204" pitchFamily="34" charset="0"/>
              </a:rPr>
              <a:t> $734.075,00</a:t>
            </a:r>
            <a:r>
              <a:rPr lang="en-US" sz="1400" b="0" dirty="0" smtClean="0">
                <a:solidFill>
                  <a:schemeClr val="tx2">
                    <a:lumMod val="75000"/>
                  </a:schemeClr>
                </a:solidFill>
                <a:latin typeface="Arial" panose="020B0604020202020204" pitchFamily="34" charset="0"/>
                <a:cs typeface="Arial" panose="020B0604020202020204" pitchFamily="34" charset="0"/>
              </a:rPr>
              <a:t>.</a:t>
            </a:r>
          </a:p>
          <a:p>
            <a:pPr marL="0" indent="0" algn="just" fontAlgn="auto">
              <a:spcAft>
                <a:spcPts val="0"/>
              </a:spcAft>
              <a:buClrTx/>
              <a:buSzTx/>
              <a:buNone/>
            </a:pPr>
            <a:endParaRPr lang="en-US" sz="1400" b="0" dirty="0">
              <a:solidFill>
                <a:schemeClr val="tx2">
                  <a:lumMod val="75000"/>
                </a:schemeClr>
              </a:solidFill>
              <a:latin typeface="Arial" panose="020B0604020202020204" pitchFamily="34" charset="0"/>
              <a:cs typeface="Arial" panose="020B0604020202020204" pitchFamily="34" charset="0"/>
            </a:endParaRPr>
          </a:p>
          <a:p>
            <a:pPr marL="0" indent="0" algn="just" fontAlgn="auto">
              <a:spcAft>
                <a:spcPts val="0"/>
              </a:spcAft>
              <a:buClrTx/>
              <a:buSzTx/>
              <a:buNone/>
            </a:pPr>
            <a:r>
              <a:rPr lang="en-US" sz="1400" b="0" dirty="0" err="1">
                <a:solidFill>
                  <a:schemeClr val="tx2">
                    <a:lumMod val="75000"/>
                  </a:schemeClr>
                </a:solidFill>
                <a:latin typeface="Arial" panose="020B0604020202020204" pitchFamily="34" charset="0"/>
                <a:cs typeface="Arial" panose="020B0604020202020204" pitchFamily="34" charset="0"/>
              </a:rPr>
              <a:t>Projekat</a:t>
            </a:r>
            <a:r>
              <a:rPr lang="en-US" sz="1400" b="0" dirty="0">
                <a:solidFill>
                  <a:schemeClr val="tx2">
                    <a:lumMod val="75000"/>
                  </a:schemeClr>
                </a:solidFill>
                <a:latin typeface="Arial" panose="020B0604020202020204" pitchFamily="34" charset="0"/>
                <a:cs typeface="Arial" panose="020B0604020202020204" pitchFamily="34" charset="0"/>
              </a:rPr>
              <a:t> „EU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Zelenu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agendu</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Srbiji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implementira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Razvojni</a:t>
            </a:r>
            <a:r>
              <a:rPr lang="en-US" sz="1400" b="0" dirty="0">
                <a:solidFill>
                  <a:schemeClr val="tx2">
                    <a:lumMod val="75000"/>
                  </a:schemeClr>
                </a:solidFill>
                <a:latin typeface="Arial" panose="020B0604020202020204" pitchFamily="34" charset="0"/>
                <a:cs typeface="Arial" panose="020B0604020202020204" pitchFamily="34" charset="0"/>
              </a:rPr>
              <a:t> program </a:t>
            </a:r>
            <a:r>
              <a:rPr lang="en-US" sz="1400" b="0" dirty="0" err="1">
                <a:solidFill>
                  <a:schemeClr val="tx2">
                    <a:lumMod val="75000"/>
                  </a:schemeClr>
                </a:solidFill>
                <a:latin typeface="Arial" panose="020B0604020202020204" pitchFamily="34" charset="0"/>
                <a:cs typeface="Arial" panose="020B0604020202020204" pitchFamily="34" charset="0"/>
              </a:rPr>
              <a:t>Ujedinjenih</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nacija</a:t>
            </a:r>
            <a:r>
              <a:rPr lang="en-US" sz="1400" b="0" dirty="0">
                <a:solidFill>
                  <a:schemeClr val="tx2">
                    <a:lumMod val="75000"/>
                  </a:schemeClr>
                </a:solidFill>
                <a:latin typeface="Arial" panose="020B0604020202020204" pitchFamily="34" charset="0"/>
                <a:cs typeface="Arial" panose="020B0604020202020204" pitchFamily="34" charset="0"/>
              </a:rPr>
              <a:t> (UNDP) </a:t>
            </a:r>
            <a:r>
              <a:rPr lang="en-US" sz="1400" b="0" dirty="0" err="1">
                <a:solidFill>
                  <a:schemeClr val="tx2">
                    <a:lumMod val="75000"/>
                  </a:schemeClr>
                </a:solidFill>
                <a:latin typeface="Arial" panose="020B0604020202020204" pitchFamily="34" charset="0"/>
                <a:cs typeface="Arial" panose="020B0604020202020204" pitchFamily="34" charset="0"/>
              </a:rPr>
              <a:t>uz</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tehničku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finansijsku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podršku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Evropske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unije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Švedske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Švajcarske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Vlade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u </a:t>
            </a:r>
            <a:r>
              <a:rPr lang="en-US" sz="1400" b="0" dirty="0" err="1">
                <a:solidFill>
                  <a:schemeClr val="tx2">
                    <a:lumMod val="75000"/>
                  </a:schemeClr>
                </a:solidFill>
                <a:latin typeface="Arial" panose="020B0604020202020204" pitchFamily="34" charset="0"/>
                <a:cs typeface="Arial" panose="020B0604020202020204" pitchFamily="34" charset="0"/>
              </a:rPr>
              <a:t>partnerstvu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Ministarstvom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zaštite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životne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sredine</a:t>
            </a:r>
            <a:endParaRPr lang="en-US" sz="1400" b="0" dirty="0">
              <a:solidFill>
                <a:schemeClr val="tx2">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8706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81400" y="202331"/>
            <a:ext cx="1362236" cy="685800"/>
          </a:xfrm>
          <a:ln w="57150"/>
        </p:spPr>
        <p:txBody>
          <a:bodyPr>
            <a:noAutofit/>
          </a:bodyPr>
          <a:lstStyle/>
          <a:p>
            <a:pPr>
              <a:tabLst>
                <a:tab pos="87313" algn="l"/>
              </a:tabLst>
            </a:pPr>
            <a:r>
              <a:rPr lang="sr-Latn-RS" sz="2000" dirty="0" smtClean="0">
                <a:solidFill>
                  <a:srgbClr val="002060"/>
                </a:solidFill>
                <a:effectLst>
                  <a:outerShdw blurRad="38100" dist="38100" dir="2700000" algn="tl">
                    <a:srgbClr val="000000">
                      <a:alpha val="43137"/>
                    </a:srgbClr>
                  </a:outerShdw>
                </a:effectLst>
                <a:latin typeface="Arial Narrow" panose="020B0606020202030204" pitchFamily="34" charset="0"/>
              </a:rPr>
              <a:t>Projekat:</a:t>
            </a:r>
            <a:endParaRPr lang="en-US" sz="2000" dirty="0">
              <a:solidFill>
                <a:srgbClr val="002060"/>
              </a:solidFill>
              <a:effectLst>
                <a:outerShdw blurRad="38100" dist="38100" dir="2700000" algn="tl">
                  <a:srgbClr val="000000">
                    <a:alpha val="43137"/>
                  </a:srgbClr>
                </a:outerShdw>
              </a:effectLst>
              <a:latin typeface="Arial Narrow" panose="020B0606020202030204" pitchFamily="34" charset="0"/>
            </a:endParaRPr>
          </a:p>
        </p:txBody>
      </p:sp>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609600" y="101846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a:solidFill>
                  <a:srgbClr val="00B050"/>
                </a:solidFill>
                <a:latin typeface="Arial Narrow" panose="020B0606020202030204" pitchFamily="34" charset="0"/>
              </a:rPr>
              <a:t>- ZELENI I INOVATIVNI OBJEKTI </a:t>
            </a:r>
            <a:r>
              <a:rPr lang="sr-Latn-RS" sz="2000" dirty="0" err="1">
                <a:solidFill>
                  <a:srgbClr val="00B050"/>
                </a:solidFill>
                <a:latin typeface="Arial Narrow" panose="020B0606020202030204" pitchFamily="34" charset="0"/>
              </a:rPr>
              <a:t>DALjINSKOG</a:t>
            </a:r>
            <a:r>
              <a:rPr lang="sr-Latn-RS" sz="2000" dirty="0">
                <a:solidFill>
                  <a:srgbClr val="00B050"/>
                </a:solidFill>
                <a:latin typeface="Arial Narrow" panose="020B0606020202030204" pitchFamily="34" charset="0"/>
              </a:rPr>
              <a:t> </a:t>
            </a:r>
            <a:r>
              <a:rPr lang="sr-Latn-RS" sz="2000" dirty="0" err="1">
                <a:solidFill>
                  <a:srgbClr val="00B050"/>
                </a:solidFill>
                <a:latin typeface="Arial Narrow" panose="020B0606020202030204" pitchFamily="34" charset="0"/>
              </a:rPr>
              <a:t>GREJANjA</a:t>
            </a:r>
            <a:r>
              <a:rPr lang="sr-Latn-RS" sz="20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9" name="Čuvar mesta za sadržaj 8"/>
          <p:cNvSpPr>
            <a:spLocks noGrp="1"/>
          </p:cNvSpPr>
          <p:nvPr>
            <p:ph idx="1"/>
          </p:nvPr>
        </p:nvSpPr>
        <p:spPr>
          <a:xfrm>
            <a:off x="304800" y="1629945"/>
            <a:ext cx="4800600" cy="2665908"/>
          </a:xfrm>
        </p:spPr>
        <p:txBody>
          <a:bodyPr>
            <a:normAutofit/>
          </a:bodyPr>
          <a:lstStyle/>
          <a:p>
            <a:pPr marL="0" indent="0" algn="just">
              <a:buNone/>
            </a:pPr>
            <a:r>
              <a:rPr lang="sr-Latn-RS" sz="1400" dirty="0">
                <a:solidFill>
                  <a:schemeClr val="tx2">
                    <a:lumMod val="75000"/>
                  </a:schemeClr>
                </a:solidFill>
                <a:latin typeface="Arial" panose="020B0604020202020204" pitchFamily="34" charset="0"/>
                <a:cs typeface="Arial" panose="020B0604020202020204" pitchFamily="34" charset="0"/>
              </a:rPr>
              <a:t>Ugovor između UNDP (</a:t>
            </a:r>
            <a:r>
              <a:rPr lang="sr-Latn-RS" sz="1400" dirty="0" err="1">
                <a:solidFill>
                  <a:schemeClr val="tx2">
                    <a:lumMod val="75000"/>
                  </a:schemeClr>
                </a:solidFill>
                <a:latin typeface="Arial" panose="020B0604020202020204" pitchFamily="34" charset="0"/>
                <a:cs typeface="Arial" panose="020B0604020202020204" pitchFamily="34" charset="0"/>
              </a:rPr>
              <a:t>United</a:t>
            </a:r>
            <a:r>
              <a:rPr lang="sr-Latn-RS" sz="1400" dirty="0">
                <a:solidFill>
                  <a:schemeClr val="tx2">
                    <a:lumMod val="75000"/>
                  </a:schemeClr>
                </a:solidFill>
                <a:latin typeface="Arial" panose="020B0604020202020204" pitchFamily="34" charset="0"/>
                <a:cs typeface="Arial" panose="020B0604020202020204" pitchFamily="34" charset="0"/>
              </a:rPr>
              <a:t> </a:t>
            </a:r>
            <a:r>
              <a:rPr lang="sr-Latn-RS" sz="1400" dirty="0" err="1">
                <a:solidFill>
                  <a:schemeClr val="tx2">
                    <a:lumMod val="75000"/>
                  </a:schemeClr>
                </a:solidFill>
                <a:latin typeface="Arial" panose="020B0604020202020204" pitchFamily="34" charset="0"/>
                <a:cs typeface="Arial" panose="020B0604020202020204" pitchFamily="34" charset="0"/>
              </a:rPr>
              <a:t>Nations</a:t>
            </a:r>
            <a:r>
              <a:rPr lang="sr-Latn-RS" sz="1400" dirty="0">
                <a:solidFill>
                  <a:schemeClr val="tx2">
                    <a:lumMod val="75000"/>
                  </a:schemeClr>
                </a:solidFill>
                <a:latin typeface="Arial" panose="020B0604020202020204" pitchFamily="34" charset="0"/>
                <a:cs typeface="Arial" panose="020B0604020202020204" pitchFamily="34" charset="0"/>
              </a:rPr>
              <a:t> </a:t>
            </a:r>
            <a:r>
              <a:rPr lang="sr-Latn-RS" sz="1400" dirty="0" err="1">
                <a:solidFill>
                  <a:schemeClr val="tx2">
                    <a:lumMod val="75000"/>
                  </a:schemeClr>
                </a:solidFill>
                <a:latin typeface="Arial" panose="020B0604020202020204" pitchFamily="34" charset="0"/>
                <a:cs typeface="Arial" panose="020B0604020202020204" pitchFamily="34" charset="0"/>
              </a:rPr>
              <a:t>Development</a:t>
            </a:r>
            <a:r>
              <a:rPr lang="sr-Latn-RS" sz="1400" dirty="0">
                <a:solidFill>
                  <a:schemeClr val="tx2">
                    <a:lumMod val="75000"/>
                  </a:schemeClr>
                </a:solidFill>
                <a:latin typeface="Arial" panose="020B0604020202020204" pitchFamily="34" charset="0"/>
                <a:cs typeface="Arial" panose="020B0604020202020204" pitchFamily="34" charset="0"/>
              </a:rPr>
              <a:t> </a:t>
            </a:r>
            <a:r>
              <a:rPr lang="sr-Latn-RS" sz="1400" dirty="0" err="1">
                <a:solidFill>
                  <a:schemeClr val="tx2">
                    <a:lumMod val="75000"/>
                  </a:schemeClr>
                </a:solidFill>
                <a:latin typeface="Arial" panose="020B0604020202020204" pitchFamily="34" charset="0"/>
                <a:cs typeface="Arial" panose="020B0604020202020204" pitchFamily="34" charset="0"/>
              </a:rPr>
              <a:t>Programme</a:t>
            </a:r>
            <a:r>
              <a:rPr lang="sr-Latn-RS" sz="1400" dirty="0">
                <a:solidFill>
                  <a:schemeClr val="tx2">
                    <a:lumMod val="75000"/>
                  </a:schemeClr>
                </a:solidFill>
                <a:latin typeface="Arial" panose="020B0604020202020204" pitchFamily="34" charset="0"/>
                <a:cs typeface="Arial" panose="020B0604020202020204" pitchFamily="34" charset="0"/>
              </a:rPr>
              <a:t>) i JKP „Gradska toplana“ Niš, potpisan je 30.08.2024. </a:t>
            </a:r>
            <a:endParaRPr lang="sr-Latn-RS" sz="1400" dirty="0" smtClean="0">
              <a:solidFill>
                <a:schemeClr val="tx2">
                  <a:lumMod val="75000"/>
                </a:schemeClr>
              </a:solidFill>
              <a:latin typeface="Arial" panose="020B0604020202020204" pitchFamily="34" charset="0"/>
              <a:cs typeface="Arial" panose="020B0604020202020204" pitchFamily="34" charset="0"/>
            </a:endParaRPr>
          </a:p>
          <a:p>
            <a:pPr marL="0" indent="0">
              <a:buNone/>
            </a:pPr>
            <a:endParaRPr lang="sr-Latn-RS" sz="1400" dirty="0">
              <a:solidFill>
                <a:schemeClr val="tx2">
                  <a:lumMod val="75000"/>
                </a:schemeClr>
              </a:solidFill>
              <a:latin typeface="Arial" panose="020B0604020202020204" pitchFamily="34" charset="0"/>
              <a:cs typeface="Arial" panose="020B0604020202020204" pitchFamily="34" charset="0"/>
            </a:endParaRPr>
          </a:p>
          <a:p>
            <a:pPr marL="0" indent="0" algn="just">
              <a:buNone/>
            </a:pPr>
            <a:r>
              <a:rPr lang="sr-Latn-RS" sz="1400" dirty="0" smtClean="0">
                <a:solidFill>
                  <a:schemeClr val="tx2">
                    <a:lumMod val="75000"/>
                  </a:schemeClr>
                </a:solidFill>
                <a:latin typeface="Arial" panose="020B0604020202020204" pitchFamily="34" charset="0"/>
                <a:cs typeface="Arial" panose="020B0604020202020204" pitchFamily="34" charset="0"/>
              </a:rPr>
              <a:t>Zbog </a:t>
            </a:r>
            <a:r>
              <a:rPr lang="sr-Latn-RS" sz="1400" dirty="0">
                <a:solidFill>
                  <a:schemeClr val="tx2">
                    <a:lumMod val="75000"/>
                  </a:schemeClr>
                </a:solidFill>
                <a:latin typeface="Arial" panose="020B0604020202020204" pitchFamily="34" charset="0"/>
                <a:cs typeface="Arial" panose="020B0604020202020204" pitchFamily="34" charset="0"/>
              </a:rPr>
              <a:t>osnovnog Ugovora sa UNDP, budući da se njihov projekat završava do kraja ove 2025.god, i </a:t>
            </a:r>
            <a:r>
              <a:rPr lang="sr-Latn-RS" sz="1400" dirty="0" smtClean="0">
                <a:solidFill>
                  <a:schemeClr val="tx2">
                    <a:lumMod val="75000"/>
                  </a:schemeClr>
                </a:solidFill>
                <a:latin typeface="Arial" panose="020B0604020202020204" pitchFamily="34" charset="0"/>
                <a:cs typeface="Arial" panose="020B0604020202020204" pitchFamily="34" charset="0"/>
              </a:rPr>
              <a:t>Ugovori </a:t>
            </a:r>
            <a:r>
              <a:rPr lang="sr-Latn-RS" sz="1400" dirty="0">
                <a:solidFill>
                  <a:schemeClr val="tx2">
                    <a:lumMod val="75000"/>
                  </a:schemeClr>
                </a:solidFill>
                <a:latin typeface="Arial" panose="020B0604020202020204" pitchFamily="34" charset="0"/>
                <a:cs typeface="Arial" panose="020B0604020202020204" pitchFamily="34" charset="0"/>
              </a:rPr>
              <a:t>sa odabranim </a:t>
            </a:r>
            <a:r>
              <a:rPr lang="sr-Latn-RS" sz="1400" dirty="0" smtClean="0">
                <a:solidFill>
                  <a:schemeClr val="tx2">
                    <a:lumMod val="75000"/>
                  </a:schemeClr>
                </a:solidFill>
                <a:latin typeface="Arial" panose="020B0604020202020204" pitchFamily="34" charset="0"/>
                <a:cs typeface="Arial" panose="020B0604020202020204" pitchFamily="34" charset="0"/>
              </a:rPr>
              <a:t>Izvođačem po svim </a:t>
            </a:r>
            <a:r>
              <a:rPr lang="sr-Latn-RS" sz="1400" dirty="0" err="1" smtClean="0">
                <a:solidFill>
                  <a:schemeClr val="tx2">
                    <a:lumMod val="75000"/>
                  </a:schemeClr>
                </a:solidFill>
                <a:latin typeface="Arial" panose="020B0604020202020204" pitchFamily="34" charset="0"/>
                <a:cs typeface="Arial" panose="020B0604020202020204" pitchFamily="34" charset="0"/>
              </a:rPr>
              <a:t>podprojektima</a:t>
            </a:r>
            <a:r>
              <a:rPr lang="sr-Latn-RS" sz="1400" dirty="0" smtClean="0">
                <a:solidFill>
                  <a:schemeClr val="tx2">
                    <a:lumMod val="75000"/>
                  </a:schemeClr>
                </a:solidFill>
                <a:latin typeface="Arial" panose="020B0604020202020204" pitchFamily="34" charset="0"/>
                <a:cs typeface="Arial" panose="020B0604020202020204" pitchFamily="34" charset="0"/>
              </a:rPr>
              <a:t> </a:t>
            </a:r>
            <a:r>
              <a:rPr lang="sr-Latn-RS" sz="1400" dirty="0">
                <a:solidFill>
                  <a:schemeClr val="tx2">
                    <a:lumMod val="75000"/>
                  </a:schemeClr>
                </a:solidFill>
                <a:latin typeface="Arial" panose="020B0604020202020204" pitchFamily="34" charset="0"/>
                <a:cs typeface="Arial" panose="020B0604020202020204" pitchFamily="34" charset="0"/>
              </a:rPr>
              <a:t>se </a:t>
            </a:r>
            <a:r>
              <a:rPr lang="sr-Latn-RS" sz="1400" dirty="0" smtClean="0">
                <a:solidFill>
                  <a:schemeClr val="tx2">
                    <a:lumMod val="75000"/>
                  </a:schemeClr>
                </a:solidFill>
                <a:latin typeface="Arial" panose="020B0604020202020204" pitchFamily="34" charset="0"/>
                <a:cs typeface="Arial" panose="020B0604020202020204" pitchFamily="34" charset="0"/>
              </a:rPr>
              <a:t>moraju </a:t>
            </a:r>
            <a:r>
              <a:rPr lang="sr-Latn-RS" sz="1400" dirty="0">
                <a:solidFill>
                  <a:schemeClr val="tx2">
                    <a:lumMod val="75000"/>
                  </a:schemeClr>
                </a:solidFill>
                <a:latin typeface="Arial" panose="020B0604020202020204" pitchFamily="34" charset="0"/>
                <a:cs typeface="Arial" panose="020B0604020202020204" pitchFamily="34" charset="0"/>
              </a:rPr>
              <a:t>sprovesti tokom ove godine i oprema mora biti u upotrebi </a:t>
            </a:r>
            <a:r>
              <a:rPr lang="sr-Latn-RS" sz="1400" dirty="0" smtClean="0">
                <a:solidFill>
                  <a:schemeClr val="tx2">
                    <a:lumMod val="75000"/>
                  </a:schemeClr>
                </a:solidFill>
                <a:latin typeface="Arial" panose="020B0604020202020204" pitchFamily="34" charset="0"/>
                <a:cs typeface="Arial" panose="020B0604020202020204" pitchFamily="34" charset="0"/>
              </a:rPr>
              <a:t>najkasnije do </a:t>
            </a:r>
            <a:r>
              <a:rPr lang="sr-Latn-RS" sz="1400" dirty="0">
                <a:solidFill>
                  <a:schemeClr val="tx2">
                    <a:lumMod val="75000"/>
                  </a:schemeClr>
                </a:solidFill>
                <a:latin typeface="Arial" panose="020B0604020202020204" pitchFamily="34" charset="0"/>
                <a:cs typeface="Arial" panose="020B0604020202020204" pitchFamily="34" charset="0"/>
              </a:rPr>
              <a:t>kraja oktobra ove godine, kako bi se ostvarilo i planirano učešće UNDP u finansiranju ovog projekta i ostvarili planirani finansijski </a:t>
            </a:r>
            <a:r>
              <a:rPr lang="sr-Latn-RS" sz="1400" dirty="0" err="1">
                <a:solidFill>
                  <a:schemeClr val="tx2">
                    <a:lumMod val="75000"/>
                  </a:schemeClr>
                </a:solidFill>
                <a:latin typeface="Arial" panose="020B0604020202020204" pitchFamily="34" charset="0"/>
                <a:cs typeface="Arial" panose="020B0604020202020204" pitchFamily="34" charset="0"/>
              </a:rPr>
              <a:t>benefiti</a:t>
            </a:r>
            <a:endParaRPr lang="sr-Latn-RS" sz="1400" dirty="0">
              <a:solidFill>
                <a:schemeClr val="tx2">
                  <a:lumMod val="75000"/>
                </a:schemeClr>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508959" y="1309333"/>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00B050"/>
                </a:solidFill>
                <a:latin typeface="Arial Narrow" panose="020B0606020202030204" pitchFamily="34" charset="0"/>
              </a:rPr>
              <a:t>DINAMIKA I ROKOVI /  REALIZACIJA</a:t>
            </a:r>
            <a:endParaRPr lang="sr-Latn-RS" sz="1600" dirty="0">
              <a:solidFill>
                <a:srgbClr val="00B050"/>
              </a:solidFill>
              <a:latin typeface="Arial Narrow" panose="020B0606020202030204" pitchFamily="34" charset="0"/>
            </a:endParaRPr>
          </a:p>
        </p:txBody>
      </p:sp>
      <p:pic>
        <p:nvPicPr>
          <p:cNvPr id="8" name="Slika 7"/>
          <p:cNvPicPr>
            <a:picLocks noChangeAspect="1"/>
          </p:cNvPicPr>
          <p:nvPr/>
        </p:nvPicPr>
        <p:blipFill>
          <a:blip r:embed="rId4"/>
          <a:stretch>
            <a:fillRect/>
          </a:stretch>
        </p:blipFill>
        <p:spPr>
          <a:xfrm>
            <a:off x="5410200" y="1906092"/>
            <a:ext cx="3038245" cy="2025497"/>
          </a:xfrm>
          <a:prstGeom prst="rect">
            <a:avLst/>
          </a:prstGeom>
        </p:spPr>
      </p:pic>
      <p:pic>
        <p:nvPicPr>
          <p:cNvPr id="12" name="Slika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40761" y="4323060"/>
            <a:ext cx="3495399" cy="2328862"/>
          </a:xfrm>
          <a:prstGeom prst="rect">
            <a:avLst/>
          </a:prstGeom>
        </p:spPr>
      </p:pic>
      <p:pic>
        <p:nvPicPr>
          <p:cNvPr id="13" name="Slika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4397" y="4872784"/>
            <a:ext cx="2819400" cy="1591597"/>
          </a:xfrm>
          <a:prstGeom prst="rect">
            <a:avLst/>
          </a:prstGeom>
        </p:spPr>
      </p:pic>
      <p:sp>
        <p:nvSpPr>
          <p:cNvPr id="14" name="Pravougaonik 13"/>
          <p:cNvSpPr/>
          <p:nvPr/>
        </p:nvSpPr>
        <p:spPr>
          <a:xfrm>
            <a:off x="465751" y="4295853"/>
            <a:ext cx="4792049" cy="461665"/>
          </a:xfrm>
          <a:prstGeom prst="rect">
            <a:avLst/>
          </a:prstGeom>
        </p:spPr>
        <p:txBody>
          <a:bodyPr wrap="square">
            <a:spAutoFit/>
          </a:bodyPr>
          <a:lstStyle/>
          <a:p>
            <a:pPr algn="just"/>
            <a:r>
              <a:rPr lang="sr-Latn-RS" sz="2400" dirty="0" smtClean="0">
                <a:solidFill>
                  <a:srgbClr val="FF0000"/>
                </a:solidFill>
              </a:rPr>
              <a:t>I POČINJE „VOŽNJA“!!!</a:t>
            </a:r>
            <a:endParaRPr lang="sr-Latn-RS" sz="2400" dirty="0">
              <a:solidFill>
                <a:srgbClr val="FF0000"/>
              </a:solidFill>
            </a:endParaRPr>
          </a:p>
        </p:txBody>
      </p:sp>
    </p:spTree>
    <p:extLst>
      <p:ext uri="{BB962C8B-B14F-4D97-AF65-F5344CB8AC3E}">
        <p14:creationId xmlns:p14="http://schemas.microsoft.com/office/powerpoint/2010/main" val="41214151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0" name="Content Placeholder 2"/>
          <p:cNvSpPr txBox="1">
            <a:spLocks/>
          </p:cNvSpPr>
          <p:nvPr/>
        </p:nvSpPr>
        <p:spPr>
          <a:xfrm>
            <a:off x="418381" y="1092070"/>
            <a:ext cx="8153400" cy="1484246"/>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500" b="0" dirty="0" smtClean="0">
                <a:solidFill>
                  <a:schemeClr val="tx2">
                    <a:lumMod val="75000"/>
                  </a:schemeClr>
                </a:solidFill>
                <a:latin typeface="Arial" panose="020B0604020202020204" pitchFamily="34" charset="0"/>
                <a:cs typeface="Arial" panose="020B0604020202020204" pitchFamily="34" charset="0"/>
              </a:rPr>
              <a:t>1</a:t>
            </a:r>
            <a:r>
              <a:rPr lang="en-US" sz="1500" b="0" dirty="0">
                <a:solidFill>
                  <a:schemeClr val="tx2">
                    <a:lumMod val="75000"/>
                  </a:schemeClr>
                </a:solidFill>
                <a:latin typeface="Arial" panose="020B0604020202020204" pitchFamily="34" charset="0"/>
                <a:cs typeface="Arial" panose="020B0604020202020204" pitchFamily="34" charset="0"/>
              </a:rPr>
              <a:t>.</a:t>
            </a:r>
          </a:p>
          <a:p>
            <a:pPr marL="0" indent="0" algn="just" fontAlgn="auto">
              <a:spcAft>
                <a:spcPts val="0"/>
              </a:spcAft>
              <a:buClrTx/>
              <a:buSzTx/>
              <a:buNone/>
            </a:pPr>
            <a:r>
              <a:rPr lang="en-US" sz="1500" b="0" dirty="0">
                <a:solidFill>
                  <a:schemeClr val="tx2">
                    <a:lumMod val="75000"/>
                  </a:schemeClr>
                </a:solidFill>
                <a:latin typeface="Arial" panose="020B0604020202020204" pitchFamily="34" charset="0"/>
                <a:cs typeface="Arial" panose="020B0604020202020204" pitchFamily="34" charset="0"/>
              </a:rPr>
              <a:t>Na </a:t>
            </a:r>
            <a:r>
              <a:rPr lang="en-US" sz="1500" b="0" dirty="0" err="1">
                <a:solidFill>
                  <a:schemeClr val="tx2">
                    <a:lumMod val="75000"/>
                  </a:schemeClr>
                </a:solidFill>
                <a:latin typeface="Arial" panose="020B0604020202020204" pitchFamily="34" charset="0"/>
                <a:cs typeface="Arial" panose="020B0604020202020204" pitchFamily="34" charset="0"/>
              </a:rPr>
              <a:t>postrojenju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Toplana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Majakovski</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predviđena</a:t>
            </a:r>
            <a:r>
              <a:rPr lang="en-US" sz="1500" b="0" dirty="0">
                <a:solidFill>
                  <a:schemeClr val="tx2">
                    <a:lumMod val="75000"/>
                  </a:schemeClr>
                </a:solidFill>
                <a:latin typeface="Arial" panose="020B0604020202020204" pitchFamily="34" charset="0"/>
                <a:cs typeface="Arial" panose="020B0604020202020204" pitchFamily="34" charset="0"/>
              </a:rPr>
              <a:t> je </a:t>
            </a:r>
            <a:r>
              <a:rPr lang="en-US" sz="1500" b="0" dirty="0" err="1">
                <a:solidFill>
                  <a:schemeClr val="tx2">
                    <a:lumMod val="75000"/>
                  </a:schemeClr>
                </a:solidFill>
                <a:latin typeface="Arial" panose="020B0604020202020204" pitchFamily="34" charset="0"/>
                <a:cs typeface="Arial" panose="020B0604020202020204" pitchFamily="34" charset="0"/>
              </a:rPr>
              <a:t>instalacija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inovativnog</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sistema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zagrevanje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sanitarne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vode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koji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uključuje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termo-solarne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smtClean="0">
                <a:solidFill>
                  <a:schemeClr val="tx2">
                    <a:lumMod val="75000"/>
                  </a:schemeClr>
                </a:solidFill>
                <a:latin typeface="Arial" panose="020B0604020202020204" pitchFamily="34" charset="0"/>
                <a:cs typeface="Arial" panose="020B0604020202020204" pitchFamily="34" charset="0"/>
              </a:rPr>
              <a:t>kolektor</a:t>
            </a:r>
            <a:r>
              <a:rPr lang="sr-Latn-RS" sz="1500" b="0" dirty="0" smtClean="0">
                <a:solidFill>
                  <a:schemeClr val="tx2">
                    <a:lumMod val="75000"/>
                  </a:schemeClr>
                </a:solidFill>
                <a:latin typeface="Arial" panose="020B0604020202020204" pitchFamily="34" charset="0"/>
                <a:cs typeface="Arial" panose="020B0604020202020204" pitchFamily="34" charset="0"/>
              </a:rPr>
              <a:t>e</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zagrevanje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sanitarne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smtClean="0">
                <a:solidFill>
                  <a:schemeClr val="tx2">
                    <a:lumMod val="75000"/>
                  </a:schemeClr>
                </a:solidFill>
                <a:latin typeface="Arial" panose="020B0604020202020204" pitchFamily="34" charset="0"/>
                <a:cs typeface="Arial" panose="020B0604020202020204" pitchFamily="34" charset="0"/>
              </a:rPr>
              <a:t>vode</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smtClean="0">
                <a:solidFill>
                  <a:schemeClr val="tx2">
                    <a:lumMod val="75000"/>
                  </a:schemeClr>
                </a:solidFill>
                <a:latin typeface="Arial" panose="020B0604020202020204" pitchFamily="34" charset="0"/>
                <a:cs typeface="Arial" panose="020B0604020202020204" pitchFamily="34" charset="0"/>
              </a:rPr>
              <a:t>i</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fotonaponsku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smtClean="0">
                <a:solidFill>
                  <a:schemeClr val="tx2">
                    <a:lumMod val="75000"/>
                  </a:schemeClr>
                </a:solidFill>
                <a:latin typeface="Arial" panose="020B0604020202020204" pitchFamily="34" charset="0"/>
                <a:cs typeface="Arial" panose="020B0604020202020204" pitchFamily="34" charset="0"/>
              </a:rPr>
              <a:t>elektran</a:t>
            </a:r>
            <a:r>
              <a:rPr lang="sr-Latn-RS" sz="1500" b="0" dirty="0" smtClean="0">
                <a:solidFill>
                  <a:schemeClr val="tx2">
                    <a:lumMod val="75000"/>
                  </a:schemeClr>
                </a:solidFill>
                <a:latin typeface="Arial" panose="020B0604020202020204" pitchFamily="34" charset="0"/>
                <a:cs typeface="Arial" panose="020B0604020202020204" pitchFamily="34" charset="0"/>
              </a:rPr>
              <a:t>u</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proizvodnju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električne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energije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koja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će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biti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povezana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po</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modelu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kupac-proizvođač</a:t>
            </a:r>
            <a:r>
              <a:rPr lang="en-US" sz="1500" b="0" dirty="0" smtClean="0">
                <a:solidFill>
                  <a:schemeClr val="tx2">
                    <a:lumMod val="75000"/>
                  </a:schemeClr>
                </a:solidFill>
                <a:latin typeface="Arial" panose="020B0604020202020204" pitchFamily="34" charset="0"/>
                <a:cs typeface="Arial" panose="020B0604020202020204" pitchFamily="34" charset="0"/>
              </a:rPr>
              <a:t>”.</a:t>
            </a:r>
            <a:endParaRPr lang="en-US" sz="1500" b="0" dirty="0">
              <a:solidFill>
                <a:schemeClr val="tx2">
                  <a:lumMod val="75000"/>
                </a:schemeClr>
              </a:solidFill>
              <a:latin typeface="Arial" panose="020B0604020202020204" pitchFamily="34" charset="0"/>
              <a:cs typeface="Arial" panose="020B0604020202020204" pitchFamily="34" charset="0"/>
            </a:endParaRPr>
          </a:p>
        </p:txBody>
      </p:sp>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Opis </a:t>
            </a: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Planiranih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2" name="Čuvar mesta za sadržaj 1"/>
          <p:cNvSpPr>
            <a:spLocks noGrp="1"/>
          </p:cNvSpPr>
          <p:nvPr>
            <p:ph idx="1"/>
          </p:nvPr>
        </p:nvSpPr>
        <p:spPr>
          <a:xfrm>
            <a:off x="448574" y="2567737"/>
            <a:ext cx="8305800" cy="1344434"/>
          </a:xfrm>
        </p:spPr>
        <p:txBody>
          <a:bodyPr>
            <a:noAutofit/>
          </a:bodyPr>
          <a:lstStyle/>
          <a:p>
            <a:pPr marL="0" indent="0">
              <a:buNone/>
            </a:pPr>
            <a:r>
              <a:rPr lang="en-US" sz="1500" dirty="0">
                <a:solidFill>
                  <a:schemeClr val="tx2">
                    <a:lumMod val="75000"/>
                  </a:schemeClr>
                </a:solidFill>
                <a:latin typeface="Arial" panose="020B0604020202020204" pitchFamily="34" charset="0"/>
                <a:cs typeface="Arial" panose="020B0604020202020204" pitchFamily="34" charset="0"/>
              </a:rPr>
              <a:t>2.</a:t>
            </a:r>
          </a:p>
          <a:p>
            <a:pPr marL="0" indent="0" algn="just">
              <a:buNone/>
            </a:pPr>
            <a:r>
              <a:rPr lang="en-US" sz="1500" dirty="0" err="1">
                <a:solidFill>
                  <a:schemeClr val="tx2">
                    <a:lumMod val="75000"/>
                  </a:schemeClr>
                </a:solidFill>
                <a:latin typeface="Arial" panose="020B0604020202020204" pitchFamily="34" charset="0"/>
                <a:cs typeface="Arial" panose="020B0604020202020204" pitchFamily="34" charset="0"/>
              </a:rPr>
              <a:t>Nastavak</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ulaganja</a:t>
            </a:r>
            <a:r>
              <a:rPr lang="en-US" sz="1500" dirty="0">
                <a:solidFill>
                  <a:schemeClr val="tx2">
                    <a:lumMod val="75000"/>
                  </a:schemeClr>
                </a:solidFill>
                <a:latin typeface="Arial" panose="020B0604020202020204" pitchFamily="34" charset="0"/>
                <a:cs typeface="Arial" panose="020B0604020202020204" pitchFamily="34" charset="0"/>
              </a:rPr>
              <a:t> u </a:t>
            </a:r>
            <a:r>
              <a:rPr lang="en-US" sz="1500" dirty="0" err="1">
                <a:solidFill>
                  <a:schemeClr val="tx2">
                    <a:lumMod val="75000"/>
                  </a:schemeClr>
                </a:solidFill>
                <a:latin typeface="Arial" panose="020B0604020202020204" pitchFamily="34" charset="0"/>
                <a:cs typeface="Arial" panose="020B0604020202020204" pitchFamily="34" charset="0"/>
              </a:rPr>
              <a:t>unapređenje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digitalizacije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sistema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instalacijom</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b="1" dirty="0" err="1">
                <a:solidFill>
                  <a:schemeClr val="tx2">
                    <a:lumMod val="75000"/>
                  </a:schemeClr>
                </a:solidFill>
                <a:latin typeface="Arial" panose="020B0604020202020204" pitchFamily="34" charset="0"/>
                <a:cs typeface="Arial" panose="020B0604020202020204" pitchFamily="34" charset="0"/>
              </a:rPr>
              <a:t>softvera</a:t>
            </a:r>
            <a:r>
              <a:rPr lang="en-US" sz="1500" b="1" dirty="0">
                <a:solidFill>
                  <a:schemeClr val="tx2">
                    <a:lumMod val="75000"/>
                  </a:schemeClr>
                </a:solidFill>
                <a:latin typeface="Arial" panose="020B0604020202020204" pitchFamily="34" charset="0"/>
                <a:cs typeface="Arial" panose="020B0604020202020204" pitchFamily="34" charset="0"/>
              </a:rPr>
              <a:t> </a:t>
            </a:r>
            <a:r>
              <a:rPr lang="en-US" sz="1500" b="1" dirty="0" err="1">
                <a:solidFill>
                  <a:schemeClr val="tx2">
                    <a:lumMod val="75000"/>
                  </a:schemeClr>
                </a:solidFill>
                <a:latin typeface="Arial" panose="020B0604020202020204" pitchFamily="34" charset="0"/>
                <a:cs typeface="Arial" panose="020B0604020202020204" pitchFamily="34" charset="0"/>
              </a:rPr>
              <a:t>LeanHeatTM</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kojom</a:t>
            </a:r>
            <a:r>
              <a:rPr lang="en-US" sz="1500" dirty="0">
                <a:solidFill>
                  <a:schemeClr val="tx2">
                    <a:lumMod val="75000"/>
                  </a:schemeClr>
                </a:solidFill>
                <a:latin typeface="Arial" panose="020B0604020202020204" pitchFamily="34" charset="0"/>
                <a:cs typeface="Arial" panose="020B0604020202020204" pitchFamily="34" charset="0"/>
              </a:rPr>
              <a:t> je </a:t>
            </a:r>
            <a:r>
              <a:rPr lang="en-US" sz="1500" dirty="0" err="1">
                <a:solidFill>
                  <a:schemeClr val="tx2">
                    <a:lumMod val="75000"/>
                  </a:schemeClr>
                </a:solidFill>
                <a:latin typeface="Arial" panose="020B0604020202020204" pitchFamily="34" charset="0"/>
                <a:cs typeface="Arial" panose="020B0604020202020204" pitchFamily="34" charset="0"/>
              </a:rPr>
              <a:t>planirana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modularna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nadgradnja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postojeće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platforme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a:t>
            </a:r>
            <a:r>
              <a:rPr lang="en-US" sz="1500" dirty="0">
                <a:solidFill>
                  <a:schemeClr val="tx2">
                    <a:lumMod val="75000"/>
                  </a:schemeClr>
                </a:solidFill>
                <a:latin typeface="Arial" panose="020B0604020202020204" pitchFamily="34" charset="0"/>
                <a:cs typeface="Arial" panose="020B0604020202020204" pitchFamily="34" charset="0"/>
              </a:rPr>
              <a:t> to </a:t>
            </a:r>
            <a:r>
              <a:rPr lang="en-US" sz="1500" dirty="0" err="1">
                <a:solidFill>
                  <a:schemeClr val="tx2">
                    <a:lumMod val="75000"/>
                  </a:schemeClr>
                </a:solidFill>
                <a:latin typeface="Arial" panose="020B0604020202020204" pitchFamily="34" charset="0"/>
                <a:cs typeface="Arial" panose="020B0604020202020204" pitchFamily="34" charset="0"/>
              </a:rPr>
              <a:t>modulima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za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praćenje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rada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mreže</a:t>
            </a:r>
            <a:r>
              <a:rPr lang="en-US" sz="1500" dirty="0">
                <a:solidFill>
                  <a:schemeClr val="tx2">
                    <a:lumMod val="75000"/>
                  </a:schemeClr>
                </a:solidFill>
                <a:latin typeface="Arial" panose="020B0604020202020204" pitchFamily="34" charset="0"/>
                <a:cs typeface="Arial" panose="020B0604020202020204" pitchFamily="34" charset="0"/>
              </a:rPr>
              <a:t> u </a:t>
            </a:r>
            <a:r>
              <a:rPr lang="en-US" sz="1500" dirty="0" err="1">
                <a:solidFill>
                  <a:schemeClr val="tx2">
                    <a:lumMod val="75000"/>
                  </a:schemeClr>
                </a:solidFill>
                <a:latin typeface="Arial" panose="020B0604020202020204" pitchFamily="34" charset="0"/>
                <a:cs typeface="Arial" panose="020B0604020202020204" pitchFamily="34" charset="0"/>
              </a:rPr>
              <a:t>realnom</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vremenu</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za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predviđanje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potrebe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za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toplotom</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smtClean="0">
                <a:solidFill>
                  <a:schemeClr val="tx2">
                    <a:lumMod val="75000"/>
                  </a:schemeClr>
                </a:solidFill>
                <a:latin typeface="Arial" panose="020B0604020202020204" pitchFamily="34" charset="0"/>
                <a:cs typeface="Arial" panose="020B0604020202020204" pitchFamily="34" charset="0"/>
              </a:rPr>
              <a:t>i</a:t>
            </a:r>
            <a:r>
              <a:rPr lang="en-US" sz="1500" dirty="0" smtClean="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za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izvođenje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temperaturne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optimizacije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rada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sistema</a:t>
            </a:r>
            <a:r>
              <a:rPr lang="en-US" sz="1500" dirty="0">
                <a:solidFill>
                  <a:schemeClr val="tx2">
                    <a:lumMod val="75000"/>
                  </a:schemeClr>
                </a:solidFill>
                <a:latin typeface="Arial" panose="020B0604020202020204" pitchFamily="34" charset="0"/>
                <a:cs typeface="Arial" panose="020B0604020202020204" pitchFamily="34" charset="0"/>
              </a:rPr>
              <a:t>. </a:t>
            </a:r>
          </a:p>
        </p:txBody>
      </p:sp>
      <p:sp>
        <p:nvSpPr>
          <p:cNvPr id="12" name="Content Placeholder 2"/>
          <p:cNvSpPr txBox="1">
            <a:spLocks/>
          </p:cNvSpPr>
          <p:nvPr/>
        </p:nvSpPr>
        <p:spPr>
          <a:xfrm>
            <a:off x="448574" y="4021883"/>
            <a:ext cx="8229600" cy="2455118"/>
          </a:xfrm>
          <a:prstGeom prst="rect">
            <a:avLst/>
          </a:prstGeom>
          <a:noFill/>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500" b="0" dirty="0">
                <a:solidFill>
                  <a:schemeClr val="tx2">
                    <a:lumMod val="75000"/>
                  </a:schemeClr>
                </a:solidFill>
                <a:latin typeface="Arial" panose="020B0604020202020204" pitchFamily="34" charset="0"/>
                <a:cs typeface="Arial" panose="020B0604020202020204" pitchFamily="34" charset="0"/>
              </a:rPr>
              <a:t>3.</a:t>
            </a:r>
          </a:p>
          <a:p>
            <a:pPr marL="0" indent="0" algn="just" fontAlgn="auto">
              <a:spcAft>
                <a:spcPts val="0"/>
              </a:spcAft>
              <a:buClrTx/>
              <a:buSzTx/>
              <a:buNone/>
            </a:pPr>
            <a:r>
              <a:rPr lang="en-US" sz="1500" b="0" dirty="0" err="1">
                <a:solidFill>
                  <a:schemeClr val="tx2">
                    <a:lumMod val="75000"/>
                  </a:schemeClr>
                </a:solidFill>
                <a:latin typeface="Arial" panose="020B0604020202020204" pitchFamily="34" charset="0"/>
                <a:cs typeface="Arial" panose="020B0604020202020204" pitchFamily="34" charset="0"/>
              </a:rPr>
              <a:t>Toplana</a:t>
            </a:r>
            <a:r>
              <a:rPr lang="en-US" sz="1500" b="0" dirty="0">
                <a:solidFill>
                  <a:schemeClr val="tx2">
                    <a:lumMod val="75000"/>
                  </a:schemeClr>
                </a:solidFill>
                <a:latin typeface="Arial" panose="020B0604020202020204" pitchFamily="34" charset="0"/>
                <a:cs typeface="Arial" panose="020B0604020202020204" pitchFamily="34" charset="0"/>
              </a:rPr>
              <a:t> «JUG», </a:t>
            </a:r>
            <a:r>
              <a:rPr lang="en-US" sz="1500" b="0" dirty="0" err="1">
                <a:solidFill>
                  <a:schemeClr val="tx2">
                    <a:lumMod val="75000"/>
                  </a:schemeClr>
                </a:solidFill>
                <a:latin typeface="Arial" panose="020B0604020202020204" pitchFamily="34" charset="0"/>
                <a:cs typeface="Arial" panose="020B0604020202020204" pitchFamily="34" charset="0"/>
              </a:rPr>
              <a:t>kao</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druga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najveća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toplana</a:t>
            </a:r>
            <a:r>
              <a:rPr lang="en-US" sz="1500" b="0" dirty="0">
                <a:solidFill>
                  <a:schemeClr val="tx2">
                    <a:lumMod val="75000"/>
                  </a:schemeClr>
                </a:solidFill>
                <a:latin typeface="Arial" panose="020B0604020202020204" pitchFamily="34" charset="0"/>
                <a:cs typeface="Arial" panose="020B0604020202020204" pitchFamily="34" charset="0"/>
              </a:rPr>
              <a:t> u </a:t>
            </a:r>
            <a:r>
              <a:rPr lang="en-US" sz="1500" b="0" dirty="0" err="1">
                <a:solidFill>
                  <a:schemeClr val="tx2">
                    <a:lumMod val="75000"/>
                  </a:schemeClr>
                </a:solidFill>
                <a:latin typeface="Arial" panose="020B0604020202020204" pitchFamily="34" charset="0"/>
                <a:cs typeface="Arial" panose="020B0604020202020204" pitchFamily="34" charset="0"/>
              </a:rPr>
              <a:t>sistemu</a:t>
            </a:r>
            <a:r>
              <a:rPr lang="en-US" sz="1500" b="0" dirty="0">
                <a:solidFill>
                  <a:schemeClr val="tx2">
                    <a:lumMod val="75000"/>
                  </a:schemeClr>
                </a:solidFill>
                <a:latin typeface="Arial" panose="020B0604020202020204" pitchFamily="34" charset="0"/>
                <a:cs typeface="Arial" panose="020B0604020202020204" pitchFamily="34" charset="0"/>
              </a:rPr>
              <a:t> GT Niš, </a:t>
            </a:r>
            <a:r>
              <a:rPr lang="en-US" sz="1500" b="0" dirty="0" err="1">
                <a:solidFill>
                  <a:schemeClr val="tx2">
                    <a:lumMod val="75000"/>
                  </a:schemeClr>
                </a:solidFill>
                <a:latin typeface="Arial" panose="020B0604020202020204" pitchFamily="34" charset="0"/>
                <a:cs typeface="Arial" panose="020B0604020202020204" pitchFamily="34" charset="0"/>
              </a:rPr>
              <a:t>rekonstruisana</a:t>
            </a:r>
            <a:r>
              <a:rPr lang="en-US" sz="1500" b="0" dirty="0">
                <a:solidFill>
                  <a:schemeClr val="tx2">
                    <a:lumMod val="75000"/>
                  </a:schemeClr>
                </a:solidFill>
                <a:latin typeface="Arial" panose="020B0604020202020204" pitchFamily="34" charset="0"/>
                <a:cs typeface="Arial" panose="020B0604020202020204" pitchFamily="34" charset="0"/>
              </a:rPr>
              <a:t> je </a:t>
            </a:r>
            <a:r>
              <a:rPr lang="en-US" sz="1500" b="0" dirty="0" err="1">
                <a:solidFill>
                  <a:schemeClr val="tx2">
                    <a:lumMod val="75000"/>
                  </a:schemeClr>
                </a:solidFill>
                <a:latin typeface="Arial" panose="020B0604020202020204" pitchFamily="34" charset="0"/>
                <a:cs typeface="Arial" panose="020B0604020202020204" pitchFamily="34" charset="0"/>
              </a:rPr>
              <a:t>tokom</a:t>
            </a:r>
            <a:r>
              <a:rPr lang="en-US" sz="1500" b="0" dirty="0">
                <a:solidFill>
                  <a:schemeClr val="tx2">
                    <a:lumMod val="75000"/>
                  </a:schemeClr>
                </a:solidFill>
                <a:latin typeface="Arial" panose="020B0604020202020204" pitchFamily="34" charset="0"/>
                <a:cs typeface="Arial" panose="020B0604020202020204" pitchFamily="34" charset="0"/>
              </a:rPr>
              <a:t> 2015. </a:t>
            </a:r>
            <a:r>
              <a:rPr lang="en-US" sz="1500" b="0" dirty="0" err="1" smtClean="0">
                <a:solidFill>
                  <a:schemeClr val="tx2">
                    <a:lumMod val="75000"/>
                  </a:schemeClr>
                </a:solidFill>
                <a:latin typeface="Arial" panose="020B0604020202020204" pitchFamily="34" charset="0"/>
                <a:cs typeface="Arial" panose="020B0604020202020204" pitchFamily="34" charset="0"/>
              </a:rPr>
              <a:t>godine</a:t>
            </a:r>
            <a:r>
              <a:rPr lang="sr-Latn-RS" sz="1500" b="0" dirty="0" smtClean="0">
                <a:solidFill>
                  <a:schemeClr val="tx2">
                    <a:lumMod val="75000"/>
                  </a:schemeClr>
                </a:solidFill>
                <a:latin typeface="Arial" panose="020B0604020202020204" pitchFamily="34" charset="0"/>
                <a:cs typeface="Arial" panose="020B0604020202020204" pitchFamily="34" charset="0"/>
              </a:rPr>
              <a:t> (2.518.927,95 </a:t>
            </a:r>
            <a:r>
              <a:rPr lang="sr-Latn-RS" sz="1500" b="0" dirty="0" err="1" smtClean="0">
                <a:solidFill>
                  <a:schemeClr val="tx2">
                    <a:lumMod val="75000"/>
                  </a:schemeClr>
                </a:solidFill>
                <a:latin typeface="Arial" panose="020B0604020202020204" pitchFamily="34" charset="0"/>
                <a:cs typeface="Arial" panose="020B0604020202020204" pitchFamily="34" charset="0"/>
              </a:rPr>
              <a:t>eur</a:t>
            </a:r>
            <a:r>
              <a:rPr lang="sr-Latn-RS" sz="1500" b="0" dirty="0" smtClean="0">
                <a:solidFill>
                  <a:schemeClr val="tx2">
                    <a:lumMod val="75000"/>
                  </a:schemeClr>
                </a:solidFill>
                <a:latin typeface="Arial" panose="020B0604020202020204" pitchFamily="34" charset="0"/>
                <a:cs typeface="Arial" panose="020B0604020202020204" pitchFamily="34" charset="0"/>
              </a:rPr>
              <a:t>)</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stekli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su</a:t>
            </a:r>
            <a:r>
              <a:rPr lang="en-US" sz="1500" b="0" dirty="0">
                <a:solidFill>
                  <a:schemeClr val="tx2">
                    <a:lumMod val="75000"/>
                  </a:schemeClr>
                </a:solidFill>
                <a:latin typeface="Arial" panose="020B0604020202020204" pitchFamily="34" charset="0"/>
                <a:cs typeface="Arial" panose="020B0604020202020204" pitchFamily="34" charset="0"/>
              </a:rPr>
              <a:t> se </a:t>
            </a:r>
            <a:r>
              <a:rPr lang="en-US" sz="1500" b="0" dirty="0" err="1">
                <a:solidFill>
                  <a:schemeClr val="tx2">
                    <a:lumMod val="75000"/>
                  </a:schemeClr>
                </a:solidFill>
                <a:latin typeface="Arial" panose="020B0604020202020204" pitchFamily="34" charset="0"/>
                <a:cs typeface="Arial" panose="020B0604020202020204" pitchFamily="34" charset="0"/>
              </a:rPr>
              <a:t>uslovi</a:t>
            </a:r>
            <a:r>
              <a:rPr lang="en-US" sz="1500" b="0" dirty="0">
                <a:solidFill>
                  <a:schemeClr val="tx2">
                    <a:lumMod val="75000"/>
                  </a:schemeClr>
                </a:solidFill>
                <a:latin typeface="Arial" panose="020B0604020202020204" pitchFamily="34" charset="0"/>
                <a:cs typeface="Arial" panose="020B0604020202020204" pitchFamily="34" charset="0"/>
              </a:rPr>
              <a:t> da </a:t>
            </a:r>
            <a:r>
              <a:rPr lang="en-US" sz="1500" b="0" dirty="0" err="1">
                <a:solidFill>
                  <a:schemeClr val="tx2">
                    <a:lumMod val="75000"/>
                  </a:schemeClr>
                </a:solidFill>
                <a:latin typeface="Arial" panose="020B0604020202020204" pitchFamily="34" charset="0"/>
                <a:cs typeface="Arial" panose="020B0604020202020204" pitchFamily="34" charset="0"/>
              </a:rPr>
              <a:t>dobije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Integrisanu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dozvolu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ali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navedeno</a:t>
            </a:r>
            <a:r>
              <a:rPr lang="en-US" sz="1500" b="0" dirty="0">
                <a:solidFill>
                  <a:schemeClr val="tx2">
                    <a:lumMod val="75000"/>
                  </a:schemeClr>
                </a:solidFill>
                <a:latin typeface="Arial" panose="020B0604020202020204" pitchFamily="34" charset="0"/>
                <a:cs typeface="Arial" panose="020B0604020202020204" pitchFamily="34" charset="0"/>
              </a:rPr>
              <a:t> je </a:t>
            </a:r>
            <a:r>
              <a:rPr lang="en-US" sz="1500" b="0" dirty="0" err="1">
                <a:solidFill>
                  <a:schemeClr val="tx2">
                    <a:lumMod val="75000"/>
                  </a:schemeClr>
                </a:solidFill>
                <a:latin typeface="Arial" panose="020B0604020202020204" pitchFamily="34" charset="0"/>
                <a:cs typeface="Arial" panose="020B0604020202020204" pitchFamily="34" charset="0"/>
              </a:rPr>
              <a:t>neophodno</a:t>
            </a:r>
            <a:r>
              <a:rPr lang="en-US" sz="1500" b="0" dirty="0">
                <a:solidFill>
                  <a:schemeClr val="tx2">
                    <a:lumMod val="75000"/>
                  </a:schemeClr>
                </a:solidFill>
                <a:latin typeface="Arial" panose="020B0604020202020204" pitchFamily="34" charset="0"/>
                <a:cs typeface="Arial" panose="020B0604020202020204" pitchFamily="34" charset="0"/>
              </a:rPr>
              <a:t> da se </a:t>
            </a:r>
            <a:r>
              <a:rPr lang="en-US" sz="1500" b="0" dirty="0" err="1">
                <a:solidFill>
                  <a:schemeClr val="tx2">
                    <a:lumMod val="75000"/>
                  </a:schemeClr>
                </a:solidFill>
                <a:latin typeface="Arial" panose="020B0604020202020204" pitchFamily="34" charset="0"/>
                <a:cs typeface="Arial" panose="020B0604020202020204" pitchFamily="34" charset="0"/>
              </a:rPr>
              <a:t>izvrše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određene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dodatne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izmene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postrojenju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u </a:t>
            </a:r>
            <a:r>
              <a:rPr lang="en-US" sz="1500" b="0" dirty="0" err="1">
                <a:solidFill>
                  <a:schemeClr val="tx2">
                    <a:lumMod val="75000"/>
                  </a:schemeClr>
                </a:solidFill>
                <a:latin typeface="Arial" panose="020B0604020202020204" pitchFamily="34" charset="0"/>
                <a:cs typeface="Arial" panose="020B0604020202020204" pitchFamily="34" charset="0"/>
              </a:rPr>
              <a:t>tretmanu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otpadnih</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voda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merenju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emisije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gasova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Predviđene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dve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aktivnosti</a:t>
            </a:r>
            <a:r>
              <a:rPr lang="en-US" sz="1500" b="0" dirty="0">
                <a:solidFill>
                  <a:schemeClr val="tx2">
                    <a:lumMod val="75000"/>
                  </a:schemeClr>
                </a:solidFill>
                <a:latin typeface="Arial" panose="020B0604020202020204" pitchFamily="34" charset="0"/>
                <a:cs typeface="Arial" panose="020B0604020202020204" pitchFamily="34" charset="0"/>
              </a:rPr>
              <a:t>:</a:t>
            </a:r>
          </a:p>
          <a:p>
            <a:pPr marL="0" indent="0" algn="just" fontAlgn="auto">
              <a:spcAft>
                <a:spcPts val="0"/>
              </a:spcAft>
              <a:buClrTx/>
              <a:buSzTx/>
              <a:buNone/>
            </a:pPr>
            <a:r>
              <a:rPr lang="sr-Latn-RS" sz="1500" b="0" dirty="0" smtClean="0">
                <a:solidFill>
                  <a:schemeClr val="tx2">
                    <a:lumMod val="75000"/>
                  </a:schemeClr>
                </a:solidFill>
                <a:latin typeface="Arial" panose="020B0604020202020204" pitchFamily="34" charset="0"/>
                <a:cs typeface="Arial" panose="020B0604020202020204" pitchFamily="34" charset="0"/>
              </a:rPr>
              <a:t>3.1 </a:t>
            </a:r>
            <a:r>
              <a:rPr lang="en-US" sz="1500" dirty="0" err="1" smtClean="0">
                <a:solidFill>
                  <a:schemeClr val="tx2">
                    <a:lumMod val="75000"/>
                  </a:schemeClr>
                </a:solidFill>
                <a:latin typeface="Arial" panose="020B0604020202020204" pitchFamily="34" charset="0"/>
                <a:cs typeface="Arial" panose="020B0604020202020204" pitchFamily="34" charset="0"/>
              </a:rPr>
              <a:t>Ugradnja</a:t>
            </a:r>
            <a:r>
              <a:rPr lang="en-US" sz="1500" dirty="0" smtClean="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taložnika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merača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količine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ispuštene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otpadne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vode</a:t>
            </a:r>
            <a:endParaRPr lang="en-US" sz="1500" dirty="0">
              <a:solidFill>
                <a:schemeClr val="tx2">
                  <a:lumMod val="75000"/>
                </a:schemeClr>
              </a:solidFill>
              <a:latin typeface="Arial" panose="020B0604020202020204" pitchFamily="34" charset="0"/>
              <a:cs typeface="Arial" panose="020B0604020202020204" pitchFamily="34" charset="0"/>
            </a:endParaRPr>
          </a:p>
          <a:p>
            <a:pPr marL="0" indent="0" algn="just" fontAlgn="auto">
              <a:spcAft>
                <a:spcPts val="0"/>
              </a:spcAft>
              <a:buClrTx/>
              <a:buSzTx/>
              <a:buNone/>
            </a:pPr>
            <a:r>
              <a:rPr lang="sr-Latn-RS" sz="1500" b="0" dirty="0" smtClean="0">
                <a:solidFill>
                  <a:schemeClr val="tx2">
                    <a:lumMod val="75000"/>
                  </a:schemeClr>
                </a:solidFill>
                <a:latin typeface="Arial" panose="020B0604020202020204" pitchFamily="34" charset="0"/>
                <a:cs typeface="Arial" panose="020B0604020202020204" pitchFamily="34" charset="0"/>
              </a:rPr>
              <a:t>3.2 </a:t>
            </a:r>
            <a:r>
              <a:rPr lang="en-US" sz="1500" dirty="0" smtClean="0">
                <a:solidFill>
                  <a:schemeClr val="tx2">
                    <a:lumMod val="75000"/>
                  </a:schemeClr>
                </a:solidFill>
                <a:latin typeface="Arial" panose="020B0604020202020204" pitchFamily="34" charset="0"/>
                <a:cs typeface="Arial" panose="020B0604020202020204" pitchFamily="34" charset="0"/>
              </a:rPr>
              <a:t>Na </a:t>
            </a:r>
            <a:r>
              <a:rPr lang="en-US" sz="1500" dirty="0" err="1">
                <a:solidFill>
                  <a:schemeClr val="tx2">
                    <a:lumMod val="75000"/>
                  </a:schemeClr>
                </a:solidFill>
                <a:latin typeface="Arial" panose="020B0604020202020204" pitchFamily="34" charset="0"/>
                <a:cs typeface="Arial" panose="020B0604020202020204" pitchFamily="34" charset="0"/>
              </a:rPr>
              <a:t>dimnjaku</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toplane</a:t>
            </a:r>
            <a:r>
              <a:rPr lang="en-US" sz="1500" dirty="0">
                <a:solidFill>
                  <a:schemeClr val="tx2">
                    <a:lumMod val="75000"/>
                  </a:schemeClr>
                </a:solidFill>
                <a:latin typeface="Arial" panose="020B0604020202020204" pitchFamily="34" charset="0"/>
                <a:cs typeface="Arial" panose="020B0604020202020204" pitchFamily="34" charset="0"/>
              </a:rPr>
              <a:t> Jug, </a:t>
            </a:r>
            <a:r>
              <a:rPr lang="en-US" sz="1500" dirty="0" err="1">
                <a:solidFill>
                  <a:schemeClr val="tx2">
                    <a:lumMod val="75000"/>
                  </a:schemeClr>
                </a:solidFill>
                <a:latin typeface="Arial" panose="020B0604020202020204" pitchFamily="34" charset="0"/>
                <a:cs typeface="Arial" panose="020B0604020202020204" pitchFamily="34" charset="0"/>
              </a:rPr>
              <a:t>predviđa</a:t>
            </a:r>
            <a:r>
              <a:rPr lang="en-US" sz="1500" dirty="0">
                <a:solidFill>
                  <a:schemeClr val="tx2">
                    <a:lumMod val="75000"/>
                  </a:schemeClr>
                </a:solidFill>
                <a:latin typeface="Arial" panose="020B0604020202020204" pitchFamily="34" charset="0"/>
                <a:cs typeface="Arial" panose="020B0604020202020204" pitchFamily="34" charset="0"/>
              </a:rPr>
              <a:t> se </a:t>
            </a:r>
            <a:r>
              <a:rPr lang="en-US" sz="1500" dirty="0" err="1">
                <a:solidFill>
                  <a:schemeClr val="tx2">
                    <a:lumMod val="75000"/>
                  </a:schemeClr>
                </a:solidFill>
                <a:latin typeface="Arial" panose="020B0604020202020204" pitchFamily="34" charset="0"/>
                <a:cs typeface="Arial" panose="020B0604020202020204" pitchFamily="34" charset="0"/>
              </a:rPr>
              <a:t>usaglašavanje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mernih</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mesta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pratećih</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instalacija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za</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merenje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emisije</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zagađujućih</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materija</a:t>
            </a:r>
            <a:r>
              <a:rPr lang="en-US" sz="1500" b="0" dirty="0">
                <a:solidFill>
                  <a:schemeClr val="tx2">
                    <a:lumMod val="75000"/>
                  </a:schemeClr>
                </a:solidFill>
                <a:latin typeface="Arial" panose="020B0604020202020204" pitchFamily="34" charset="0"/>
                <a:cs typeface="Arial" panose="020B0604020202020204" pitchFamily="34" charset="0"/>
              </a:rPr>
              <a:t> u </a:t>
            </a:r>
            <a:r>
              <a:rPr lang="en-US" sz="1500" b="0" dirty="0" err="1">
                <a:solidFill>
                  <a:schemeClr val="tx2">
                    <a:lumMod val="75000"/>
                  </a:schemeClr>
                </a:solidFill>
                <a:latin typeface="Arial" panose="020B0604020202020204" pitchFamily="34" charset="0"/>
                <a:cs typeface="Arial" panose="020B0604020202020204" pitchFamily="34" charset="0"/>
              </a:rPr>
              <a:t>vazduh</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prema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važećem</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standardu</a:t>
            </a:r>
            <a:r>
              <a:rPr lang="en-US" sz="1500" b="0" dirty="0">
                <a:solidFill>
                  <a:schemeClr val="tx2">
                    <a:lumMod val="75000"/>
                  </a:schemeClr>
                </a:solidFill>
                <a:latin typeface="Arial" panose="020B0604020202020204" pitchFamily="34" charset="0"/>
                <a:cs typeface="Arial" panose="020B0604020202020204" pitchFamily="34" charset="0"/>
              </a:rPr>
              <a:t> SRPS EN 15259:2010. </a:t>
            </a:r>
          </a:p>
        </p:txBody>
      </p:sp>
    </p:spTree>
    <p:extLst>
      <p:ext uri="{BB962C8B-B14F-4D97-AF65-F5344CB8AC3E}">
        <p14:creationId xmlns:p14="http://schemas.microsoft.com/office/powerpoint/2010/main" val="356672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0" name="Content Placeholder 2"/>
          <p:cNvSpPr txBox="1">
            <a:spLocks/>
          </p:cNvSpPr>
          <p:nvPr/>
        </p:nvSpPr>
        <p:spPr>
          <a:xfrm>
            <a:off x="418381" y="1092070"/>
            <a:ext cx="8153400" cy="1484246"/>
          </a:xfrm>
          <a:prstGeom prst="rect">
            <a:avLst/>
          </a:prstGeom>
          <a:noFill/>
        </p:spPr>
        <p:txBody>
          <a:bodyPr vert="horz" lIns="91440" tIns="45720" rIns="91440" bIns="45720" rtlCol="0">
            <a:normAutofit fontScale="92500" lnSpcReduction="1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500" b="0" dirty="0">
                <a:solidFill>
                  <a:schemeClr val="tx2">
                    <a:lumMod val="75000"/>
                  </a:schemeClr>
                </a:solidFill>
                <a:latin typeface="Arial" panose="020B0604020202020204" pitchFamily="34" charset="0"/>
                <a:cs typeface="Arial" panose="020B0604020202020204" pitchFamily="34" charset="0"/>
              </a:rPr>
              <a:t>4</a:t>
            </a:r>
            <a:r>
              <a:rPr lang="en-US" sz="1500" b="0" dirty="0" smtClean="0">
                <a:solidFill>
                  <a:schemeClr val="tx2">
                    <a:lumMod val="75000"/>
                  </a:schemeClr>
                </a:solidFill>
                <a:latin typeface="Arial" panose="020B0604020202020204" pitchFamily="34" charset="0"/>
                <a:cs typeface="Arial" panose="020B0604020202020204" pitchFamily="34" charset="0"/>
              </a:rPr>
              <a:t>.</a:t>
            </a:r>
            <a:r>
              <a:rPr lang="sr-Latn-RS" sz="1500" b="0" dirty="0" smtClean="0">
                <a:solidFill>
                  <a:schemeClr val="tx2">
                    <a:lumMod val="75000"/>
                  </a:schemeClr>
                </a:solidFill>
                <a:latin typeface="Arial" panose="020B0604020202020204" pitchFamily="34" charset="0"/>
                <a:cs typeface="Arial" panose="020B0604020202020204" pitchFamily="34" charset="0"/>
              </a:rPr>
              <a:t> - </a:t>
            </a:r>
            <a:r>
              <a:rPr lang="en-US" sz="1500" b="0" dirty="0" err="1" smtClean="0">
                <a:solidFill>
                  <a:schemeClr val="tx2">
                    <a:lumMod val="75000"/>
                  </a:schemeClr>
                </a:solidFill>
                <a:latin typeface="Arial" panose="020B0604020202020204" pitchFamily="34" charset="0"/>
                <a:cs typeface="Arial" panose="020B0604020202020204" pitchFamily="34" charset="0"/>
              </a:rPr>
              <a:t>Za</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toplanu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Krivi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vir</a:t>
            </a:r>
            <a:r>
              <a:rPr lang="en-US" sz="1500" b="0" dirty="0">
                <a:solidFill>
                  <a:schemeClr val="tx2">
                    <a:lumMod val="75000"/>
                  </a:schemeClr>
                </a:solidFill>
                <a:latin typeface="Arial" panose="020B0604020202020204" pitchFamily="34" charset="0"/>
                <a:cs typeface="Arial" panose="020B0604020202020204" pitchFamily="34" charset="0"/>
              </a:rPr>
              <a:t>, 2017.god. </a:t>
            </a:r>
            <a:r>
              <a:rPr lang="en-US" sz="1500" b="0" dirty="0" err="1">
                <a:solidFill>
                  <a:schemeClr val="tx2">
                    <a:lumMod val="75000"/>
                  </a:schemeClr>
                </a:solidFill>
                <a:latin typeface="Arial" panose="020B0604020202020204" pitchFamily="34" charset="0"/>
                <a:cs typeface="Arial" panose="020B0604020202020204" pitchFamily="34" charset="0"/>
              </a:rPr>
              <a:t>izdata</a:t>
            </a:r>
            <a:r>
              <a:rPr lang="en-US" sz="1500" b="0" dirty="0">
                <a:solidFill>
                  <a:schemeClr val="tx2">
                    <a:lumMod val="75000"/>
                  </a:schemeClr>
                </a:solidFill>
                <a:latin typeface="Arial" panose="020B0604020202020204" pitchFamily="34" charset="0"/>
                <a:cs typeface="Arial" panose="020B0604020202020204" pitchFamily="34" charset="0"/>
              </a:rPr>
              <a:t> je </a:t>
            </a:r>
            <a:r>
              <a:rPr lang="en-US" sz="1500" b="0" dirty="0" err="1">
                <a:solidFill>
                  <a:schemeClr val="tx2">
                    <a:lumMod val="75000"/>
                  </a:schemeClr>
                </a:solidFill>
                <a:latin typeface="Arial" panose="020B0604020202020204" pitchFamily="34" charset="0"/>
                <a:cs typeface="Arial" panose="020B0604020202020204" pitchFamily="34" charset="0"/>
              </a:rPr>
              <a:t>Integrisana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dozvola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gde</a:t>
            </a:r>
            <a:r>
              <a:rPr lang="en-US" sz="1500" b="0" dirty="0">
                <a:solidFill>
                  <a:schemeClr val="tx2">
                    <a:lumMod val="75000"/>
                  </a:schemeClr>
                </a:solidFill>
                <a:latin typeface="Arial" panose="020B0604020202020204" pitchFamily="34" charset="0"/>
                <a:cs typeface="Arial" panose="020B0604020202020204" pitchFamily="34" charset="0"/>
              </a:rPr>
              <a:t> je </a:t>
            </a:r>
            <a:r>
              <a:rPr lang="en-US" sz="1500" b="0" dirty="0" err="1">
                <a:solidFill>
                  <a:schemeClr val="tx2">
                    <a:lumMod val="75000"/>
                  </a:schemeClr>
                </a:solidFill>
                <a:latin typeface="Arial" panose="020B0604020202020204" pitchFamily="34" charset="0"/>
                <a:cs typeface="Arial" panose="020B0604020202020204" pitchFamily="34" charset="0"/>
              </a:rPr>
              <a:t>između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ostalog</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razmatrano</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pitanje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poboljšanja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sistema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sagorevanje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smanjenje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emisije</a:t>
            </a:r>
            <a:r>
              <a:rPr lang="en-US" sz="1500" b="0" dirty="0">
                <a:solidFill>
                  <a:schemeClr val="tx2">
                    <a:lumMod val="75000"/>
                  </a:schemeClr>
                </a:solidFill>
                <a:latin typeface="Arial" panose="020B0604020202020204" pitchFamily="34" charset="0"/>
                <a:cs typeface="Arial" panose="020B0604020202020204" pitchFamily="34" charset="0"/>
              </a:rPr>
              <a:t> NOx, </a:t>
            </a:r>
            <a:r>
              <a:rPr lang="en-US" sz="1500" b="0" dirty="0" err="1">
                <a:solidFill>
                  <a:schemeClr val="tx2">
                    <a:lumMod val="75000"/>
                  </a:schemeClr>
                </a:solidFill>
                <a:latin typeface="Arial" panose="020B0604020202020204" pitchFamily="34" charset="0"/>
                <a:cs typeface="Arial" panose="020B0604020202020204" pitchFamily="34" charset="0"/>
              </a:rPr>
              <a:t>uz</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kombinovanu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meru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rekonstrukcije</a:t>
            </a:r>
            <a:r>
              <a:rPr lang="en-US" sz="1500" b="0" dirty="0">
                <a:solidFill>
                  <a:schemeClr val="tx2">
                    <a:lumMod val="75000"/>
                  </a:schemeClr>
                </a:solidFill>
                <a:latin typeface="Arial" panose="020B0604020202020204" pitchFamily="34" charset="0"/>
                <a:cs typeface="Arial" panose="020B0604020202020204" pitchFamily="34" charset="0"/>
              </a:rPr>
              <a:t> / </a:t>
            </a:r>
            <a:r>
              <a:rPr lang="en-US" sz="1500" b="0" dirty="0" err="1">
                <a:solidFill>
                  <a:schemeClr val="tx2">
                    <a:lumMod val="75000"/>
                  </a:schemeClr>
                </a:solidFill>
                <a:latin typeface="Arial" panose="020B0604020202020204" pitchFamily="34" charset="0"/>
                <a:cs typeface="Arial" panose="020B0604020202020204" pitchFamily="34" charset="0"/>
              </a:rPr>
              <a:t>zamene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gorionika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novim</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tipa</a:t>
            </a:r>
            <a:r>
              <a:rPr lang="en-US" sz="1500" b="0" dirty="0">
                <a:solidFill>
                  <a:schemeClr val="tx2">
                    <a:lumMod val="75000"/>
                  </a:schemeClr>
                </a:solidFill>
                <a:latin typeface="Arial" panose="020B0604020202020204" pitchFamily="34" charset="0"/>
                <a:cs typeface="Arial" panose="020B0604020202020204" pitchFamily="34" charset="0"/>
              </a:rPr>
              <a:t> LOW NOx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uvođenje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recirkulacije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dimnih</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gasova</a:t>
            </a:r>
            <a:r>
              <a:rPr lang="en-US" sz="1500" b="0" dirty="0">
                <a:solidFill>
                  <a:schemeClr val="tx2">
                    <a:lumMod val="75000"/>
                  </a:schemeClr>
                </a:solidFill>
                <a:latin typeface="Arial" panose="020B0604020202020204" pitchFamily="34" charset="0"/>
                <a:cs typeface="Arial" panose="020B0604020202020204" pitchFamily="34" charset="0"/>
              </a:rPr>
              <a:t>. </a:t>
            </a:r>
            <a:r>
              <a:rPr lang="sr-Latn-RS" sz="1500" b="0" dirty="0" smtClean="0">
                <a:solidFill>
                  <a:schemeClr val="tx2">
                    <a:lumMod val="75000"/>
                  </a:schemeClr>
                </a:solidFill>
                <a:latin typeface="Arial" panose="020B0604020202020204" pitchFamily="34" charset="0"/>
                <a:cs typeface="Arial" panose="020B0604020202020204" pitchFamily="34" charset="0"/>
              </a:rPr>
              <a:t>Navedene mere su sprovedene u okviru projekta KfW5, koji je realizovan 2024. god, ali se prethodno sprovelo </a:t>
            </a:r>
            <a:r>
              <a:rPr lang="en-US" sz="1500" b="0" dirty="0" err="1" smtClean="0">
                <a:solidFill>
                  <a:schemeClr val="tx2">
                    <a:lumMod val="75000"/>
                  </a:schemeClr>
                </a:solidFill>
                <a:latin typeface="Arial" panose="020B0604020202020204" pitchFamily="34" charset="0"/>
                <a:cs typeface="Arial" panose="020B0604020202020204" pitchFamily="34" charset="0"/>
              </a:rPr>
              <a:t>prilagođenje</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automatike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gorionika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sve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nove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zahteve</a:t>
            </a:r>
            <a:r>
              <a:rPr lang="en-US" sz="1500" b="0" dirty="0">
                <a:solidFill>
                  <a:schemeClr val="tx2">
                    <a:lumMod val="75000"/>
                  </a:schemeClr>
                </a:solidFill>
                <a:latin typeface="Arial" panose="020B0604020202020204" pitchFamily="34" charset="0"/>
                <a:cs typeface="Arial" panose="020B0604020202020204" pitchFamily="34" charset="0"/>
              </a:rPr>
              <a:t>. </a:t>
            </a:r>
            <a:r>
              <a:rPr lang="sr-Latn-RS" sz="1500" b="0" dirty="0" smtClean="0">
                <a:solidFill>
                  <a:schemeClr val="tx2">
                    <a:lumMod val="75000"/>
                  </a:schemeClr>
                </a:solidFill>
                <a:latin typeface="Arial" panose="020B0604020202020204" pitchFamily="34" charset="0"/>
                <a:cs typeface="Arial" panose="020B0604020202020204" pitchFamily="34" charset="0"/>
              </a:rPr>
              <a:t>Tako su t</a:t>
            </a:r>
            <a:r>
              <a:rPr lang="en-US" sz="1500" b="0" dirty="0" err="1" smtClean="0">
                <a:solidFill>
                  <a:schemeClr val="tx2">
                    <a:lumMod val="75000"/>
                  </a:schemeClr>
                </a:solidFill>
                <a:latin typeface="Arial" panose="020B0604020202020204" pitchFamily="34" charset="0"/>
                <a:cs typeface="Arial" panose="020B0604020202020204" pitchFamily="34" charset="0"/>
              </a:rPr>
              <a:t>okom</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b="0" dirty="0">
                <a:solidFill>
                  <a:schemeClr val="tx2">
                    <a:lumMod val="75000"/>
                  </a:schemeClr>
                </a:solidFill>
                <a:latin typeface="Arial" panose="020B0604020202020204" pitchFamily="34" charset="0"/>
                <a:cs typeface="Arial" panose="020B0604020202020204" pitchFamily="34" charset="0"/>
              </a:rPr>
              <a:t>2022.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2023. </a:t>
            </a:r>
            <a:r>
              <a:rPr lang="en-US" sz="1500" b="0" dirty="0" err="1">
                <a:solidFill>
                  <a:schemeClr val="tx2">
                    <a:lumMod val="75000"/>
                  </a:schemeClr>
                </a:solidFill>
                <a:latin typeface="Arial" panose="020B0604020202020204" pitchFamily="34" charset="0"/>
                <a:cs typeface="Arial" panose="020B0604020202020204" pitchFamily="34" charset="0"/>
              </a:rPr>
              <a:t>godine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ugrađeni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smtClean="0">
                <a:solidFill>
                  <a:schemeClr val="tx2">
                    <a:lumMod val="75000"/>
                  </a:schemeClr>
                </a:solidFill>
                <a:latin typeface="Arial" panose="020B0604020202020204" pitchFamily="34" charset="0"/>
                <a:cs typeface="Arial" panose="020B0604020202020204" pitchFamily="34" charset="0"/>
              </a:rPr>
              <a:t>odgovarajući</a:t>
            </a:r>
            <a:r>
              <a:rPr lang="en-US" sz="1500" b="0" dirty="0" smtClean="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razvodni</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ormani</a:t>
            </a:r>
            <a:r>
              <a:rPr lang="en-US" sz="1500" dirty="0">
                <a:solidFill>
                  <a:schemeClr val="tx2">
                    <a:lumMod val="75000"/>
                  </a:schemeClr>
                </a:solidFill>
                <a:latin typeface="Arial" panose="020B0604020202020204" pitchFamily="34" charset="0"/>
                <a:cs typeface="Arial" panose="020B0604020202020204" pitchFamily="34" charset="0"/>
              </a:rPr>
              <a:t> </a:t>
            </a:r>
            <a:r>
              <a:rPr lang="en-US" sz="1500" dirty="0" err="1">
                <a:solidFill>
                  <a:schemeClr val="tx2">
                    <a:lumMod val="75000"/>
                  </a:schemeClr>
                </a:solidFill>
                <a:latin typeface="Arial" panose="020B0604020202020204" pitchFamily="34" charset="0"/>
                <a:cs typeface="Arial" panose="020B0604020202020204" pitchFamily="34" charset="0"/>
              </a:rPr>
              <a:t>automatike</a:t>
            </a:r>
            <a:r>
              <a:rPr lang="en-US" sz="1500" dirty="0">
                <a:solidFill>
                  <a:schemeClr val="tx2">
                    <a:lumMod val="75000"/>
                  </a:schemeClr>
                </a:solidFill>
                <a:latin typeface="Arial" panose="020B0604020202020204" pitchFamily="34" charset="0"/>
                <a:cs typeface="Arial" panose="020B0604020202020204" pitchFamily="34" charset="0"/>
              </a:rPr>
              <a:t> (ROA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na</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kotlovima</a:t>
            </a:r>
            <a:r>
              <a:rPr lang="en-US" sz="1500" b="0" dirty="0">
                <a:solidFill>
                  <a:schemeClr val="tx2">
                    <a:lumMod val="75000"/>
                  </a:schemeClr>
                </a:solidFill>
                <a:latin typeface="Arial" panose="020B0604020202020204" pitchFamily="34" charset="0"/>
                <a:cs typeface="Arial" panose="020B0604020202020204" pitchFamily="34" charset="0"/>
              </a:rPr>
              <a:t> K1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K2, </a:t>
            </a:r>
            <a:r>
              <a:rPr lang="en-US" sz="1500" b="0" dirty="0" err="1">
                <a:solidFill>
                  <a:schemeClr val="tx2">
                    <a:lumMod val="75000"/>
                  </a:schemeClr>
                </a:solidFill>
                <a:latin typeface="Arial" panose="020B0604020202020204" pitchFamily="34" charset="0"/>
                <a:cs typeface="Arial" panose="020B0604020202020204" pitchFamily="34" charset="0"/>
              </a:rPr>
              <a: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pripremne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aktivnosti</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su</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sagledane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kao</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učešće</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Toplane</a:t>
            </a:r>
            <a:r>
              <a:rPr lang="en-US" sz="1500" b="0" dirty="0">
                <a:solidFill>
                  <a:schemeClr val="tx2">
                    <a:lumMod val="75000"/>
                  </a:schemeClr>
                </a:solidFill>
                <a:latin typeface="Arial" panose="020B0604020202020204" pitchFamily="34" charset="0"/>
                <a:cs typeface="Arial" panose="020B0604020202020204" pitchFamily="34" charset="0"/>
              </a:rPr>
              <a:t> u </a:t>
            </a:r>
            <a:r>
              <a:rPr lang="en-US" sz="1500" b="0" dirty="0" err="1">
                <a:solidFill>
                  <a:schemeClr val="tx2">
                    <a:lumMod val="75000"/>
                  </a:schemeClr>
                </a:solidFill>
                <a:latin typeface="Arial" panose="020B0604020202020204" pitchFamily="34" charset="0"/>
                <a:cs typeface="Arial" panose="020B0604020202020204" pitchFamily="34" charset="0"/>
              </a:rPr>
              <a:t>ovom</a:t>
            </a:r>
            <a:r>
              <a:rPr lang="en-US" sz="1500" b="0" dirty="0">
                <a:solidFill>
                  <a:schemeClr val="tx2">
                    <a:lumMod val="75000"/>
                  </a:schemeClr>
                </a:solidFill>
                <a:latin typeface="Arial" panose="020B0604020202020204" pitchFamily="34" charset="0"/>
                <a:cs typeface="Arial" panose="020B0604020202020204" pitchFamily="34" charset="0"/>
              </a:rPr>
              <a:t> </a:t>
            </a:r>
            <a:r>
              <a:rPr lang="en-US" sz="1500" b="0" dirty="0" err="1">
                <a:solidFill>
                  <a:schemeClr val="tx2">
                    <a:lumMod val="75000"/>
                  </a:schemeClr>
                </a:solidFill>
                <a:latin typeface="Arial" panose="020B0604020202020204" pitchFamily="34" charset="0"/>
                <a:cs typeface="Arial" panose="020B0604020202020204" pitchFamily="34" charset="0"/>
              </a:rPr>
              <a:t>projektu</a:t>
            </a:r>
            <a:r>
              <a:rPr lang="en-US" sz="1500" b="0" dirty="0">
                <a:solidFill>
                  <a:schemeClr val="tx2">
                    <a:lumMod val="75000"/>
                  </a:schemeClr>
                </a:solidFill>
                <a:latin typeface="Arial" panose="020B0604020202020204" pitchFamily="34" charset="0"/>
                <a:cs typeface="Arial" panose="020B0604020202020204" pitchFamily="34" charset="0"/>
              </a:rPr>
              <a:t> UNDP. </a:t>
            </a:r>
          </a:p>
        </p:txBody>
      </p:sp>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Opis </a:t>
            </a: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Planiranih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2" name="Čuvar mesta za sadržaj 1"/>
          <p:cNvSpPr>
            <a:spLocks noGrp="1"/>
          </p:cNvSpPr>
          <p:nvPr>
            <p:ph idx="1"/>
          </p:nvPr>
        </p:nvSpPr>
        <p:spPr>
          <a:xfrm>
            <a:off x="457200" y="2763925"/>
            <a:ext cx="8305800" cy="1623263"/>
          </a:xfrm>
        </p:spPr>
        <p:txBody>
          <a:bodyPr>
            <a:noAutofit/>
          </a:bodyPr>
          <a:lstStyle/>
          <a:p>
            <a:pPr marL="0" indent="0" algn="just">
              <a:buNone/>
            </a:pPr>
            <a:r>
              <a:rPr lang="en-US" sz="1400" dirty="0">
                <a:solidFill>
                  <a:schemeClr val="tx2">
                    <a:lumMod val="75000"/>
                  </a:schemeClr>
                </a:solidFill>
                <a:latin typeface="Arial" panose="020B0604020202020204" pitchFamily="34" charset="0"/>
                <a:cs typeface="Arial" panose="020B0604020202020204" pitchFamily="34" charset="0"/>
              </a:rPr>
              <a:t>5</a:t>
            </a:r>
            <a:r>
              <a:rPr lang="en-US" sz="1400" dirty="0" smtClean="0">
                <a:solidFill>
                  <a:schemeClr val="tx2">
                    <a:lumMod val="75000"/>
                  </a:schemeClr>
                </a:solidFill>
                <a:latin typeface="Arial" panose="020B0604020202020204" pitchFamily="34" charset="0"/>
                <a:cs typeface="Arial" panose="020B0604020202020204" pitchFamily="34" charset="0"/>
              </a:rPr>
              <a:t>.</a:t>
            </a:r>
            <a:r>
              <a:rPr lang="sr-Latn-RS" sz="1400" dirty="0" smtClean="0">
                <a:solidFill>
                  <a:schemeClr val="tx2">
                    <a:lumMod val="75000"/>
                  </a:schemeClr>
                </a:solidFill>
                <a:latin typeface="Arial" panose="020B0604020202020204" pitchFamily="34" charset="0"/>
                <a:cs typeface="Arial" panose="020B0604020202020204" pitchFamily="34" charset="0"/>
              </a:rPr>
              <a:t> - </a:t>
            </a:r>
            <a:r>
              <a:rPr lang="en-US" sz="1400" b="1" dirty="0" err="1" smtClean="0">
                <a:solidFill>
                  <a:schemeClr val="tx2">
                    <a:lumMod val="75000"/>
                  </a:schemeClr>
                </a:solidFill>
                <a:latin typeface="Arial" panose="020B0604020202020204" pitchFamily="34" charset="0"/>
                <a:cs typeface="Arial" panose="020B0604020202020204" pitchFamily="34" charset="0"/>
              </a:rPr>
              <a:t>Barijera</a:t>
            </a:r>
            <a:r>
              <a:rPr lang="en-US" sz="1400" b="1" dirty="0" smtClean="0">
                <a:solidFill>
                  <a:schemeClr val="tx2">
                    <a:lumMod val="75000"/>
                  </a:schemeClr>
                </a:solidFill>
                <a:latin typeface="Arial" panose="020B0604020202020204" pitchFamily="34" charset="0"/>
                <a:cs typeface="Arial" panose="020B0604020202020204" pitchFamily="34" charset="0"/>
              </a:rPr>
              <a:t> </a:t>
            </a:r>
            <a:r>
              <a:rPr lang="en-US" sz="1400" b="1" dirty="0" err="1">
                <a:solidFill>
                  <a:schemeClr val="tx2">
                    <a:lumMod val="75000"/>
                  </a:schemeClr>
                </a:solidFill>
                <a:latin typeface="Arial" panose="020B0604020202020204" pitchFamily="34" charset="0"/>
                <a:cs typeface="Arial" panose="020B0604020202020204" pitchFamily="34" charset="0"/>
              </a:rPr>
              <a:t>za</a:t>
            </a:r>
            <a:r>
              <a:rPr lang="en-US" sz="1400" b="1" dirty="0">
                <a:solidFill>
                  <a:schemeClr val="tx2">
                    <a:lumMod val="75000"/>
                  </a:schemeClr>
                </a:solidFill>
                <a:latin typeface="Arial" panose="020B0604020202020204" pitchFamily="34" charset="0"/>
                <a:cs typeface="Arial" panose="020B0604020202020204" pitchFamily="34" charset="0"/>
              </a:rPr>
              <a:t> </a:t>
            </a:r>
            <a:r>
              <a:rPr lang="en-US" sz="1400" b="1" dirty="0" err="1">
                <a:solidFill>
                  <a:schemeClr val="tx2">
                    <a:lumMod val="75000"/>
                  </a:schemeClr>
                </a:solidFill>
                <a:latin typeface="Arial" panose="020B0604020202020204" pitchFamily="34" charset="0"/>
                <a:cs typeface="Arial" panose="020B0604020202020204" pitchFamily="34" charset="0"/>
              </a:rPr>
              <a:t>zaštiru</a:t>
            </a:r>
            <a:r>
              <a:rPr lang="en-US" sz="1400" b="1" dirty="0">
                <a:solidFill>
                  <a:schemeClr val="tx2">
                    <a:lumMod val="75000"/>
                  </a:schemeClr>
                </a:solidFill>
                <a:latin typeface="Arial" panose="020B0604020202020204" pitchFamily="34" charset="0"/>
                <a:cs typeface="Arial" panose="020B0604020202020204" pitchFamily="34" charset="0"/>
              </a:rPr>
              <a:t> od buke </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na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susednoj</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parceli</a:t>
            </a:r>
            <a:r>
              <a:rPr lang="en-US" sz="1400" dirty="0">
                <a:solidFill>
                  <a:schemeClr val="tx2">
                    <a:lumMod val="75000"/>
                  </a:schemeClr>
                </a:solidFill>
                <a:latin typeface="Arial" panose="020B0604020202020204" pitchFamily="34" charset="0"/>
                <a:cs typeface="Arial" panose="020B0604020202020204" pitchFamily="34" charset="0"/>
              </a:rPr>
              <a:t> u </a:t>
            </a:r>
            <a:r>
              <a:rPr lang="en-US" sz="1400" dirty="0" err="1">
                <a:solidFill>
                  <a:schemeClr val="tx2">
                    <a:lumMod val="75000"/>
                  </a:schemeClr>
                </a:solidFill>
                <a:latin typeface="Arial" panose="020B0604020202020204" pitchFamily="34" charset="0"/>
                <a:cs typeface="Arial" panose="020B0604020202020204" pitchFamily="34" charset="0"/>
              </a:rPr>
              <a:t>odnosu</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na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najveću</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kotlarnicu</a:t>
            </a:r>
            <a:r>
              <a:rPr lang="en-US" sz="1400" dirty="0">
                <a:solidFill>
                  <a:schemeClr val="tx2">
                    <a:lumMod val="75000"/>
                  </a:schemeClr>
                </a:solidFill>
                <a:latin typeface="Arial" panose="020B0604020202020204" pitchFamily="34" charset="0"/>
                <a:cs typeface="Arial" panose="020B0604020202020204" pitchFamily="34" charset="0"/>
              </a:rPr>
              <a:t> “KRIVI VIR”, </a:t>
            </a:r>
            <a:r>
              <a:rPr lang="en-US" sz="1400" dirty="0" err="1">
                <a:solidFill>
                  <a:schemeClr val="tx2">
                    <a:lumMod val="75000"/>
                  </a:schemeClr>
                </a:solidFill>
                <a:latin typeface="Arial" panose="020B0604020202020204" pitchFamily="34" charset="0"/>
                <a:cs typeface="Arial" panose="020B0604020202020204" pitchFamily="34" charset="0"/>
              </a:rPr>
              <a:t>završena</a:t>
            </a:r>
            <a:r>
              <a:rPr lang="en-US" sz="1400" dirty="0">
                <a:solidFill>
                  <a:schemeClr val="tx2">
                    <a:lumMod val="75000"/>
                  </a:schemeClr>
                </a:solidFill>
                <a:latin typeface="Arial" panose="020B0604020202020204" pitchFamily="34" charset="0"/>
                <a:cs typeface="Arial" panose="020B0604020202020204" pitchFamily="34" charset="0"/>
              </a:rPr>
              <a:t> je </a:t>
            </a:r>
            <a:r>
              <a:rPr lang="en-US" sz="1400" dirty="0" err="1">
                <a:solidFill>
                  <a:schemeClr val="tx2">
                    <a:lumMod val="75000"/>
                  </a:schemeClr>
                </a:solidFill>
                <a:latin typeface="Arial" panose="020B0604020202020204" pitchFamily="34" charset="0"/>
                <a:cs typeface="Arial" panose="020B0604020202020204" pitchFamily="34" charset="0"/>
              </a:rPr>
              <a:t>izgradnja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stambeno-poslovnog</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objekta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sa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oko</a:t>
            </a:r>
            <a:r>
              <a:rPr lang="en-US" sz="1400" dirty="0">
                <a:solidFill>
                  <a:schemeClr val="tx2">
                    <a:lumMod val="75000"/>
                  </a:schemeClr>
                </a:solidFill>
                <a:latin typeface="Arial" panose="020B0604020202020204" pitchFamily="34" charset="0"/>
                <a:cs typeface="Arial" panose="020B0604020202020204" pitchFamily="34" charset="0"/>
              </a:rPr>
              <a:t> 200 </a:t>
            </a:r>
            <a:r>
              <a:rPr lang="en-US" sz="1400" dirty="0" err="1">
                <a:solidFill>
                  <a:schemeClr val="tx2">
                    <a:lumMod val="75000"/>
                  </a:schemeClr>
                </a:solidFill>
                <a:latin typeface="Arial" panose="020B0604020202020204" pitchFamily="34" charset="0"/>
                <a:cs typeface="Arial" panose="020B0604020202020204" pitchFamily="34" charset="0"/>
              </a:rPr>
              <a:t>stambenih</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jedinica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Iz</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navedenih</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razloga</a:t>
            </a:r>
            <a:r>
              <a:rPr lang="en-US" sz="1400" dirty="0">
                <a:solidFill>
                  <a:schemeClr val="tx2">
                    <a:lumMod val="75000"/>
                  </a:schemeClr>
                </a:solidFill>
                <a:latin typeface="Arial" panose="020B0604020202020204" pitchFamily="34" charset="0"/>
                <a:cs typeface="Arial" panose="020B0604020202020204" pitchFamily="34" charset="0"/>
              </a:rPr>
              <a:t> je </a:t>
            </a:r>
            <a:r>
              <a:rPr lang="en-US" sz="1400" dirty="0" err="1">
                <a:solidFill>
                  <a:schemeClr val="tx2">
                    <a:lumMod val="75000"/>
                  </a:schemeClr>
                </a:solidFill>
                <a:latin typeface="Arial" panose="020B0604020202020204" pitchFamily="34" charset="0"/>
                <a:cs typeface="Arial" panose="020B0604020202020204" pitchFamily="34" charset="0"/>
              </a:rPr>
              <a:t>tokom</a:t>
            </a:r>
            <a:r>
              <a:rPr lang="en-US" sz="1400" dirty="0">
                <a:solidFill>
                  <a:schemeClr val="tx2">
                    <a:lumMod val="75000"/>
                  </a:schemeClr>
                </a:solidFill>
                <a:latin typeface="Arial" panose="020B0604020202020204" pitchFamily="34" charset="0"/>
                <a:cs typeface="Arial" panose="020B0604020202020204" pitchFamily="34" charset="0"/>
              </a:rPr>
              <a:t> 2023.god, </a:t>
            </a:r>
            <a:r>
              <a:rPr lang="en-US" sz="1400" dirty="0" err="1">
                <a:solidFill>
                  <a:schemeClr val="tx2">
                    <a:lumMod val="75000"/>
                  </a:schemeClr>
                </a:solidFill>
                <a:latin typeface="Arial" panose="020B0604020202020204" pitchFamily="34" charset="0"/>
                <a:cs typeface="Arial" panose="020B0604020202020204" pitchFamily="34" charset="0"/>
              </a:rPr>
              <a:t>izvršena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identifikacija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potencijalnih</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izvora</a:t>
            </a:r>
            <a:r>
              <a:rPr lang="en-US" sz="1400" dirty="0">
                <a:solidFill>
                  <a:schemeClr val="tx2">
                    <a:lumMod val="75000"/>
                  </a:schemeClr>
                </a:solidFill>
                <a:latin typeface="Arial" panose="020B0604020202020204" pitchFamily="34" charset="0"/>
                <a:cs typeface="Arial" panose="020B0604020202020204" pitchFamily="34" charset="0"/>
              </a:rPr>
              <a:t> buke u JKP „</a:t>
            </a:r>
            <a:r>
              <a:rPr lang="en-US" sz="1400" dirty="0" err="1">
                <a:solidFill>
                  <a:schemeClr val="tx2">
                    <a:lumMod val="75000"/>
                  </a:schemeClr>
                </a:solidFill>
                <a:latin typeface="Arial" panose="020B0604020202020204" pitchFamily="34" charset="0"/>
                <a:cs typeface="Arial" panose="020B0604020202020204" pitchFamily="34" charset="0"/>
              </a:rPr>
              <a:t>Gradska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toplana</a:t>
            </a:r>
            <a:r>
              <a:rPr lang="en-US" sz="1400" dirty="0">
                <a:solidFill>
                  <a:schemeClr val="tx2">
                    <a:lumMod val="75000"/>
                  </a:schemeClr>
                </a:solidFill>
                <a:latin typeface="Arial" panose="020B0604020202020204" pitchFamily="34" charset="0"/>
                <a:cs typeface="Arial" panose="020B0604020202020204" pitchFamily="34" charset="0"/>
              </a:rPr>
              <a:t>“ Niš </a:t>
            </a:r>
            <a:r>
              <a:rPr lang="en-US" sz="1400" dirty="0" err="1">
                <a:solidFill>
                  <a:schemeClr val="tx2">
                    <a:lumMod val="75000"/>
                  </a:schemeClr>
                </a:solidFill>
                <a:latin typeface="Arial" panose="020B0604020202020204" pitchFamily="34" charset="0"/>
                <a:cs typeface="Arial" panose="020B0604020202020204" pitchFamily="34" charset="0"/>
              </a:rPr>
              <a:t>sa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definisanjem</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akustičke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emisije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potencijalnih</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izvora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smtClean="0">
                <a:solidFill>
                  <a:schemeClr val="tx2">
                    <a:lumMod val="75000"/>
                  </a:schemeClr>
                </a:solidFill>
                <a:latin typeface="Arial" panose="020B0604020202020204" pitchFamily="34" charset="0"/>
                <a:cs typeface="Arial" panose="020B0604020202020204" pitchFamily="34" charset="0"/>
              </a:rPr>
              <a:t>buke</a:t>
            </a:r>
            <a:r>
              <a:rPr lang="sr-Latn-RS" sz="1400" dirty="0" smtClean="0">
                <a:solidFill>
                  <a:schemeClr val="tx2">
                    <a:lumMod val="75000"/>
                  </a:schemeClr>
                </a:solidFill>
                <a:latin typeface="Arial" panose="020B0604020202020204" pitchFamily="34" charset="0"/>
                <a:cs typeface="Arial" panose="020B0604020202020204" pitchFamily="34" charset="0"/>
              </a:rPr>
              <a:t>. </a:t>
            </a:r>
            <a:r>
              <a:rPr lang="en-US" sz="1400" dirty="0" smtClean="0">
                <a:solidFill>
                  <a:schemeClr val="tx2">
                    <a:lumMod val="75000"/>
                  </a:schemeClr>
                </a:solidFill>
                <a:latin typeface="Arial" panose="020B0604020202020204" pitchFamily="34" charset="0"/>
                <a:cs typeface="Arial" panose="020B0604020202020204" pitchFamily="34" charset="0"/>
              </a:rPr>
              <a:t>Na </a:t>
            </a:r>
            <a:r>
              <a:rPr lang="en-US" sz="1400" dirty="0" err="1">
                <a:solidFill>
                  <a:schemeClr val="tx2">
                    <a:lumMod val="75000"/>
                  </a:schemeClr>
                </a:solidFill>
                <a:latin typeface="Arial" panose="020B0604020202020204" pitchFamily="34" charset="0"/>
                <a:cs typeface="Arial" panose="020B0604020202020204" pitchFamily="34" charset="0"/>
              </a:rPr>
              <a:t>osnovu</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rezultata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merenja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izrađeno</a:t>
            </a:r>
            <a:r>
              <a:rPr lang="en-US" sz="1400" dirty="0">
                <a:solidFill>
                  <a:schemeClr val="tx2">
                    <a:lumMod val="75000"/>
                  </a:schemeClr>
                </a:solidFill>
                <a:latin typeface="Arial" panose="020B0604020202020204" pitchFamily="34" charset="0"/>
                <a:cs typeface="Arial" panose="020B0604020202020204" pitchFamily="34" charset="0"/>
              </a:rPr>
              <a:t> je </a:t>
            </a:r>
            <a:r>
              <a:rPr lang="en-US" sz="1400" dirty="0" err="1">
                <a:solidFill>
                  <a:schemeClr val="tx2">
                    <a:lumMod val="75000"/>
                  </a:schemeClr>
                </a:solidFill>
                <a:latin typeface="Arial" panose="020B0604020202020204" pitchFamily="34" charset="0"/>
                <a:cs typeface="Arial" panose="020B0604020202020204" pitchFamily="34" charset="0"/>
              </a:rPr>
              <a:t>idejno</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rešenje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zaštitu</a:t>
            </a:r>
            <a:r>
              <a:rPr lang="en-US" sz="1400" dirty="0">
                <a:solidFill>
                  <a:schemeClr val="tx2">
                    <a:lumMod val="75000"/>
                  </a:schemeClr>
                </a:solidFill>
                <a:latin typeface="Arial" panose="020B0604020202020204" pitchFamily="34" charset="0"/>
                <a:cs typeface="Arial" panose="020B0604020202020204" pitchFamily="34" charset="0"/>
              </a:rPr>
              <a:t> od buke (</a:t>
            </a:r>
            <a:r>
              <a:rPr lang="en-US" sz="1400" dirty="0" err="1">
                <a:solidFill>
                  <a:schemeClr val="tx2">
                    <a:lumMod val="75000"/>
                  </a:schemeClr>
                </a:solidFill>
                <a:latin typeface="Arial" panose="020B0604020202020204" pitchFamily="34" charset="0"/>
                <a:cs typeface="Arial" panose="020B0604020202020204" pitchFamily="34" charset="0"/>
              </a:rPr>
              <a:t>barijere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koje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obuhvata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proračun</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modeliranje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barijere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zaštitu</a:t>
            </a:r>
            <a:r>
              <a:rPr lang="en-US" sz="1400" dirty="0">
                <a:solidFill>
                  <a:schemeClr val="tx2">
                    <a:lumMod val="75000"/>
                  </a:schemeClr>
                </a:solidFill>
                <a:latin typeface="Arial" panose="020B0604020202020204" pitchFamily="34" charset="0"/>
                <a:cs typeface="Arial" panose="020B0604020202020204" pitchFamily="34" charset="0"/>
              </a:rPr>
              <a:t> od buke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definisanje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dimenzija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barijere</a:t>
            </a:r>
            <a:r>
              <a:rPr lang="en-US" sz="1400" dirty="0" smtClean="0">
                <a:solidFill>
                  <a:schemeClr val="tx2">
                    <a:lumMod val="75000"/>
                  </a:schemeClr>
                </a:solidFill>
                <a:latin typeface="Arial" panose="020B0604020202020204" pitchFamily="34" charset="0"/>
                <a:cs typeface="Arial" panose="020B0604020202020204" pitchFamily="34" charset="0"/>
              </a:rPr>
              <a:t>.</a:t>
            </a:r>
            <a:r>
              <a:rPr lang="sr-Latn-RS" sz="1400" dirty="0" smtClean="0">
                <a:solidFill>
                  <a:schemeClr val="tx2">
                    <a:lumMod val="75000"/>
                  </a:schemeClr>
                </a:solidFill>
                <a:latin typeface="Arial" panose="020B0604020202020204" pitchFamily="34" charset="0"/>
                <a:cs typeface="Arial" panose="020B0604020202020204" pitchFamily="34" charset="0"/>
              </a:rPr>
              <a:t> </a:t>
            </a:r>
            <a:r>
              <a:rPr lang="en-US" sz="1400" dirty="0" err="1" smtClean="0">
                <a:solidFill>
                  <a:schemeClr val="tx2">
                    <a:lumMod val="75000"/>
                  </a:schemeClr>
                </a:solidFill>
                <a:latin typeface="Arial" panose="020B0604020202020204" pitchFamily="34" charset="0"/>
                <a:cs typeface="Arial" panose="020B0604020202020204" pitchFamily="34" charset="0"/>
              </a:rPr>
              <a:t>Dobijena</a:t>
            </a:r>
            <a:r>
              <a:rPr lang="en-US" sz="1400" dirty="0" smtClean="0">
                <a:solidFill>
                  <a:schemeClr val="tx2">
                    <a:lumMod val="75000"/>
                  </a:schemeClr>
                </a:solidFill>
                <a:latin typeface="Arial" panose="020B0604020202020204" pitchFamily="34" charset="0"/>
                <a:cs typeface="Arial" panose="020B0604020202020204" pitchFamily="34" charset="0"/>
              </a:rPr>
              <a:t> </a:t>
            </a:r>
            <a:r>
              <a:rPr lang="en-US" sz="1400" dirty="0">
                <a:solidFill>
                  <a:schemeClr val="tx2">
                    <a:lumMod val="75000"/>
                  </a:schemeClr>
                </a:solidFill>
                <a:latin typeface="Arial" panose="020B0604020202020204" pitchFamily="34" charset="0"/>
                <a:cs typeface="Arial" panose="020B0604020202020204" pitchFamily="34" charset="0"/>
              </a:rPr>
              <a:t>je </a:t>
            </a:r>
            <a:r>
              <a:rPr lang="en-US" sz="1400" dirty="0" err="1">
                <a:solidFill>
                  <a:schemeClr val="tx2">
                    <a:lumMod val="75000"/>
                  </a:schemeClr>
                </a:solidFill>
                <a:latin typeface="Arial" panose="020B0604020202020204" pitchFamily="34" charset="0"/>
                <a:cs typeface="Arial" panose="020B0604020202020204" pitchFamily="34" charset="0"/>
              </a:rPr>
              <a:t>građevinska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dozvola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i</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realizacija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apsorcione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barijere</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a:t>
            </a:r>
            <a:r>
              <a:rPr lang="en-US" sz="1400" dirty="0">
                <a:solidFill>
                  <a:schemeClr val="tx2">
                    <a:lumMod val="75000"/>
                  </a:schemeClr>
                </a:solidFill>
                <a:latin typeface="Arial" panose="020B0604020202020204" pitchFamily="34" charset="0"/>
                <a:cs typeface="Arial" panose="020B0604020202020204" pitchFamily="34" charset="0"/>
              </a:rPr>
              <a:t> </a:t>
            </a:r>
            <a:r>
              <a:rPr lang="en-US" sz="1400" dirty="0" err="1">
                <a:solidFill>
                  <a:schemeClr val="tx2">
                    <a:lumMod val="75000"/>
                  </a:schemeClr>
                </a:solidFill>
                <a:latin typeface="Arial" panose="020B0604020202020204" pitchFamily="34" charset="0"/>
                <a:cs typeface="Arial" panose="020B0604020202020204" pitchFamily="34" charset="0"/>
              </a:rPr>
              <a:t>zaštitu</a:t>
            </a:r>
            <a:r>
              <a:rPr lang="en-US" sz="1400" dirty="0">
                <a:solidFill>
                  <a:schemeClr val="tx2">
                    <a:lumMod val="75000"/>
                  </a:schemeClr>
                </a:solidFill>
                <a:latin typeface="Arial" panose="020B0604020202020204" pitchFamily="34" charset="0"/>
                <a:cs typeface="Arial" panose="020B0604020202020204" pitchFamily="34" charset="0"/>
              </a:rPr>
              <a:t> od buke je </a:t>
            </a:r>
            <a:r>
              <a:rPr lang="en-US" sz="1400" dirty="0" err="1">
                <a:solidFill>
                  <a:schemeClr val="tx2">
                    <a:lumMod val="75000"/>
                  </a:schemeClr>
                </a:solidFill>
                <a:latin typeface="Arial" panose="020B0604020202020204" pitchFamily="34" charset="0"/>
                <a:cs typeface="Arial" panose="020B0604020202020204" pitchFamily="34" charset="0"/>
              </a:rPr>
              <a:t>završena</a:t>
            </a:r>
            <a:r>
              <a:rPr lang="en-US" sz="1400" dirty="0">
                <a:solidFill>
                  <a:schemeClr val="tx2">
                    <a:lumMod val="75000"/>
                  </a:schemeClr>
                </a:solidFill>
                <a:latin typeface="Arial" panose="020B0604020202020204" pitchFamily="34" charset="0"/>
                <a:cs typeface="Arial" panose="020B0604020202020204" pitchFamily="34" charset="0"/>
              </a:rPr>
              <a:t> </a:t>
            </a:r>
            <a:r>
              <a:rPr lang="sr-Latn-RS" sz="1400" dirty="0" smtClean="0">
                <a:solidFill>
                  <a:schemeClr val="tx2">
                    <a:lumMod val="75000"/>
                  </a:schemeClr>
                </a:solidFill>
                <a:latin typeface="Arial" panose="020B0604020202020204" pitchFamily="34" charset="0"/>
                <a:cs typeface="Arial" panose="020B0604020202020204" pitchFamily="34" charset="0"/>
              </a:rPr>
              <a:t>do kraja septembra 2024.god.</a:t>
            </a:r>
            <a:endParaRPr lang="en-US" sz="1400" dirty="0">
              <a:solidFill>
                <a:schemeClr val="tx2">
                  <a:lumMod val="75000"/>
                </a:schemeClr>
              </a:solidFill>
              <a:latin typeface="Arial" panose="020B0604020202020204" pitchFamily="34" charset="0"/>
              <a:cs typeface="Arial" panose="020B0604020202020204" pitchFamily="34" charset="0"/>
            </a:endParaRPr>
          </a:p>
        </p:txBody>
      </p:sp>
      <p:sp>
        <p:nvSpPr>
          <p:cNvPr id="13" name="Čuvar mesta za sadržaj 1"/>
          <p:cNvSpPr txBox="1">
            <a:spLocks/>
          </p:cNvSpPr>
          <p:nvPr/>
        </p:nvSpPr>
        <p:spPr>
          <a:xfrm>
            <a:off x="457200" y="4648200"/>
            <a:ext cx="8305800" cy="1928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just" fontAlgn="auto">
              <a:spcAft>
                <a:spcPts val="0"/>
              </a:spcAft>
              <a:buClrTx/>
              <a:buSzTx/>
              <a:buNone/>
            </a:pPr>
            <a:r>
              <a:rPr lang="en-US" sz="1400" b="0" dirty="0" smtClean="0">
                <a:solidFill>
                  <a:schemeClr val="tx2">
                    <a:lumMod val="75000"/>
                  </a:schemeClr>
                </a:solidFill>
                <a:latin typeface="Arial" panose="020B0604020202020204" pitchFamily="34" charset="0"/>
                <a:cs typeface="Arial" panose="020B0604020202020204" pitchFamily="34" charset="0"/>
              </a:rPr>
              <a:t>6.</a:t>
            </a:r>
            <a:r>
              <a:rPr lang="sr-Latn-RS" sz="1400" b="0" dirty="0" smtClean="0">
                <a:solidFill>
                  <a:schemeClr val="tx2">
                    <a:lumMod val="75000"/>
                  </a:schemeClr>
                </a:solidFill>
                <a:latin typeface="Arial" panose="020B0604020202020204" pitchFamily="34" charset="0"/>
                <a:cs typeface="Arial" panose="020B0604020202020204" pitchFamily="34" charset="0"/>
              </a:rPr>
              <a:t> – </a:t>
            </a:r>
            <a:r>
              <a:rPr lang="en-US" sz="1400" dirty="0" err="1" smtClean="0">
                <a:solidFill>
                  <a:schemeClr val="tx2">
                    <a:lumMod val="75000"/>
                  </a:schemeClr>
                </a:solidFill>
                <a:latin typeface="Arial" panose="020B0604020202020204" pitchFamily="34" charset="0"/>
                <a:cs typeface="Arial" panose="020B0604020202020204" pitchFamily="34" charset="0"/>
              </a:rPr>
              <a:t>Promocije</a:t>
            </a:r>
            <a:r>
              <a:rPr lang="sr-Latn-RS" sz="1400" dirty="0" smtClean="0">
                <a:solidFill>
                  <a:schemeClr val="tx2">
                    <a:lumMod val="75000"/>
                  </a:schemeClr>
                </a:solidFill>
                <a:latin typeface="Arial" panose="020B0604020202020204" pitchFamily="34" charset="0"/>
                <a:cs typeface="Arial" panose="020B0604020202020204" pitchFamily="34" charset="0"/>
              </a:rPr>
              <a:t> </a:t>
            </a:r>
            <a:r>
              <a:rPr lang="sr-Latn-R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U </a:t>
            </a:r>
            <a:r>
              <a:rPr lang="en-US" sz="1400" b="0" dirty="0" err="1">
                <a:solidFill>
                  <a:schemeClr val="tx2">
                    <a:lumMod val="75000"/>
                  </a:schemeClr>
                </a:solidFill>
                <a:latin typeface="Arial" panose="020B0604020202020204" pitchFamily="34" charset="0"/>
                <a:cs typeface="Arial" panose="020B0604020202020204" pitchFamily="34" charset="0"/>
              </a:rPr>
              <a:t>okviru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aktivnosti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promocije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Projekta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treba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sprovesti</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a:solidFill>
                  <a:schemeClr val="tx2">
                    <a:lumMod val="75000"/>
                  </a:schemeClr>
                </a:solidFill>
                <a:latin typeface="Arial" panose="020B0604020202020204" pitchFamily="34" charset="0"/>
                <a:cs typeface="Arial" panose="020B0604020202020204" pitchFamily="34" charset="0"/>
              </a:rPr>
              <a:t>4 </a:t>
            </a:r>
            <a:r>
              <a:rPr lang="en-US" sz="1400" b="0" dirty="0" err="1">
                <a:solidFill>
                  <a:schemeClr val="tx2">
                    <a:lumMod val="75000"/>
                  </a:schemeClr>
                </a:solidFill>
                <a:latin typeface="Arial" panose="020B0604020202020204" pitchFamily="34" charset="0"/>
                <a:cs typeface="Arial" panose="020B0604020202020204" pitchFamily="34" charset="0"/>
              </a:rPr>
              <a:t>događaja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to 1 </a:t>
            </a:r>
            <a:r>
              <a:rPr lang="en-US" sz="1400" b="0" dirty="0" err="1">
                <a:solidFill>
                  <a:schemeClr val="tx2">
                    <a:lumMod val="75000"/>
                  </a:schemeClr>
                </a:solidFill>
                <a:latin typeface="Arial" panose="020B0604020202020204" pitchFamily="34" charset="0"/>
                <a:cs typeface="Arial" panose="020B0604020202020204" pitchFamily="34" charset="0"/>
              </a:rPr>
              <a:t>nacionalnu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konferenciju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planirana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kraju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projekta</a:t>
            </a:r>
            <a:r>
              <a:rPr lang="en-US" sz="1400" b="0" dirty="0">
                <a:solidFill>
                  <a:schemeClr val="tx2">
                    <a:lumMod val="75000"/>
                  </a:schemeClr>
                </a:solidFill>
                <a:latin typeface="Arial" panose="020B0604020202020204" pitchFamily="34" charset="0"/>
                <a:cs typeface="Arial" panose="020B0604020202020204" pitchFamily="34" charset="0"/>
              </a:rPr>
              <a:t>/</a:t>
            </a:r>
            <a:r>
              <a:rPr lang="en-US" sz="1400" b="0" dirty="0" err="1">
                <a:solidFill>
                  <a:schemeClr val="tx2">
                    <a:lumMod val="75000"/>
                  </a:schemeClr>
                </a:solidFill>
                <a:latin typeface="Arial" panose="020B0604020202020204" pitchFamily="34" charset="0"/>
                <a:cs typeface="Arial" panose="020B0604020202020204" pitchFamily="34" charset="0"/>
              </a:rPr>
              <a:t>sklopu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događaja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kao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što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sajam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energetike</a:t>
            </a:r>
            <a:r>
              <a:rPr lang="en-US" sz="1400" b="0" dirty="0">
                <a:solidFill>
                  <a:schemeClr val="tx2">
                    <a:lumMod val="75000"/>
                  </a:schemeClr>
                </a:solidFill>
                <a:latin typeface="Arial" panose="020B0604020202020204" pitchFamily="34" charset="0"/>
                <a:cs typeface="Arial" panose="020B0604020202020204" pitchFamily="34" charset="0"/>
              </a:rPr>
              <a:t>, KGH ...), 2 </a:t>
            </a:r>
            <a:r>
              <a:rPr lang="en-US" sz="1400" b="0" dirty="0" err="1">
                <a:solidFill>
                  <a:schemeClr val="tx2">
                    <a:lumMod val="75000"/>
                  </a:schemeClr>
                </a:solidFill>
                <a:latin typeface="Arial" panose="020B0604020202020204" pitchFamily="34" charset="0"/>
                <a:cs typeface="Arial" panose="020B0604020202020204" pitchFamily="34" charset="0"/>
              </a:rPr>
              <a:t>radionice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menadžment</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toplana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Srbije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smtClean="0">
                <a:solidFill>
                  <a:schemeClr val="tx2">
                    <a:lumMod val="75000"/>
                  </a:schemeClr>
                </a:solidFill>
                <a:latin typeface="Arial" panose="020B0604020202020204" pitchFamily="34" charset="0"/>
                <a:cs typeface="Arial" panose="020B0604020202020204" pitchFamily="34" charset="0"/>
              </a:rPr>
              <a:t>(</a:t>
            </a:r>
            <a:r>
              <a:rPr lang="sr-Latn-RS" sz="1400" b="0" dirty="0" smtClean="0">
                <a:solidFill>
                  <a:schemeClr val="tx2">
                    <a:lumMod val="75000"/>
                  </a:schemeClr>
                </a:solidFill>
                <a:latin typeface="Arial" panose="020B0604020202020204" pitchFamily="34" charset="0"/>
                <a:cs typeface="Arial" panose="020B0604020202020204" pitchFamily="34" charset="0"/>
              </a:rPr>
              <a:t>prva sprovedena na sednici s</a:t>
            </a:r>
            <a:r>
              <a:rPr lang="en-US" sz="1400" b="0" dirty="0" err="1" smtClean="0">
                <a:solidFill>
                  <a:schemeClr val="tx2">
                    <a:lumMod val="75000"/>
                  </a:schemeClr>
                </a:solidFill>
                <a:latin typeface="Arial" panose="020B0604020202020204" pitchFamily="34" charset="0"/>
                <a:cs typeface="Arial" panose="020B0604020202020204" pitchFamily="34" charset="0"/>
              </a:rPr>
              <a:t>kupštine</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poslovnog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udruženja</a:t>
            </a:r>
            <a:r>
              <a:rPr lang="en-US" sz="1400" b="0" dirty="0">
                <a:solidFill>
                  <a:schemeClr val="tx2">
                    <a:lumMod val="75000"/>
                  </a:schemeClr>
                </a:solidFill>
                <a:latin typeface="Arial" panose="020B0604020202020204" pitchFamily="34" charset="0"/>
                <a:cs typeface="Arial" panose="020B0604020202020204" pitchFamily="34" charset="0"/>
              </a:rPr>
              <a:t> „TOPLANE SRBIJE</a:t>
            </a:r>
            <a:r>
              <a:rPr lang="en-US" sz="1400" b="0" dirty="0" smtClean="0">
                <a:solidFill>
                  <a:schemeClr val="tx2">
                    <a:lumMod val="75000"/>
                  </a:schemeClr>
                </a:solidFill>
                <a:latin typeface="Arial" panose="020B0604020202020204" pitchFamily="34" charset="0"/>
                <a:cs typeface="Arial" panose="020B0604020202020204" pitchFamily="34" charset="0"/>
              </a:rPr>
              <a:t>“</a:t>
            </a:r>
            <a:r>
              <a:rPr lang="sr-Latn-RS" sz="1400" b="0" dirty="0" smtClean="0">
                <a:solidFill>
                  <a:schemeClr val="tx2">
                    <a:lumMod val="75000"/>
                  </a:schemeClr>
                </a:solidFill>
                <a:latin typeface="Arial" panose="020B0604020202020204" pitchFamily="34" charset="0"/>
                <a:cs typeface="Arial" panose="020B0604020202020204" pitchFamily="34" charset="0"/>
              </a:rPr>
              <a:t> u </a:t>
            </a:r>
            <a:r>
              <a:rPr lang="sr-Latn-RS" sz="1400" b="0" dirty="0" err="1" smtClean="0">
                <a:solidFill>
                  <a:schemeClr val="tx2">
                    <a:lumMod val="75000"/>
                  </a:schemeClr>
                </a:solidFill>
                <a:latin typeface="Arial" panose="020B0604020202020204" pitchFamily="34" charset="0"/>
                <a:cs typeface="Arial" panose="020B0604020202020204" pitchFamily="34" charset="0"/>
              </a:rPr>
              <a:t>decmbru</a:t>
            </a:r>
            <a:r>
              <a:rPr lang="sr-Latn-RS" sz="1400" b="0" dirty="0" smtClean="0">
                <a:solidFill>
                  <a:schemeClr val="tx2">
                    <a:lumMod val="75000"/>
                  </a:schemeClr>
                </a:solidFill>
                <a:latin typeface="Arial" panose="020B0604020202020204" pitchFamily="34" charset="0"/>
                <a:cs typeface="Arial" panose="020B0604020202020204" pitchFamily="34" charset="0"/>
              </a:rPr>
              <a:t> 2024.god</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druga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Godišnjoj</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skupštini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Zlatiboru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a:t>
            </a:r>
            <a:r>
              <a:rPr lang="en-US" sz="1400" b="0" dirty="0">
                <a:solidFill>
                  <a:schemeClr val="tx2">
                    <a:lumMod val="75000"/>
                  </a:schemeClr>
                </a:solidFill>
                <a:latin typeface="Arial" panose="020B0604020202020204" pitchFamily="34" charset="0"/>
                <a:cs typeface="Arial" panose="020B0604020202020204" pitchFamily="34" charset="0"/>
              </a:rPr>
              <a:t> 1 </a:t>
            </a:r>
            <a:r>
              <a:rPr lang="en-US" sz="1400" b="0" dirty="0" err="1">
                <a:solidFill>
                  <a:schemeClr val="tx2">
                    <a:lumMod val="75000"/>
                  </a:schemeClr>
                </a:solidFill>
                <a:latin typeface="Arial" panose="020B0604020202020204" pitchFamily="34" charset="0"/>
                <a:cs typeface="Arial" panose="020B0604020202020204" pitchFamily="34" charset="0"/>
              </a:rPr>
              <a:t>radionicu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zainteresovane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strane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lokalu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tj</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Niša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naučna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zajednica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mašinskom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fakultetu</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nevladin</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sektor</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Gradonačelnik</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i</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resorni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gradski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većnik</a:t>
            </a:r>
            <a:r>
              <a:rPr lang="en-US" sz="1400" b="0" dirty="0">
                <a:solidFill>
                  <a:schemeClr val="tx2">
                    <a:lumMod val="75000"/>
                  </a:schemeClr>
                </a:solidFill>
                <a:latin typeface="Arial" panose="020B0604020202020204" pitchFamily="34" charset="0"/>
                <a:cs typeface="Arial" panose="020B0604020202020204" pitchFamily="34" charset="0"/>
              </a:rPr>
              <a:t>).</a:t>
            </a:r>
          </a:p>
          <a:p>
            <a:pPr marL="0" indent="0" fontAlgn="auto">
              <a:spcAft>
                <a:spcPts val="0"/>
              </a:spcAft>
              <a:buClrTx/>
              <a:buSzTx/>
              <a:buNone/>
            </a:pPr>
            <a:r>
              <a:rPr lang="sr-Latn-R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smtClean="0">
                <a:solidFill>
                  <a:schemeClr val="tx2">
                    <a:lumMod val="75000"/>
                  </a:schemeClr>
                </a:solidFill>
                <a:latin typeface="Arial" panose="020B0604020202020204" pitchFamily="34" charset="0"/>
                <a:cs typeface="Arial" panose="020B0604020202020204" pitchFamily="34" charset="0"/>
              </a:rPr>
              <a:t>Za</a:t>
            </a:r>
            <a:r>
              <a:rPr lang="en-US" sz="1400" b="0" dirty="0" smtClean="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sve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promotivne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događaje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Toplana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ima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pomoć</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stručnog</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tima</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iz</a:t>
            </a:r>
            <a:r>
              <a:rPr lang="en-US" sz="1400" b="0" dirty="0">
                <a:solidFill>
                  <a:schemeClr val="tx2">
                    <a:lumMod val="75000"/>
                  </a:schemeClr>
                </a:solidFill>
                <a:latin typeface="Arial" panose="020B0604020202020204" pitchFamily="34" charset="0"/>
                <a:cs typeface="Arial" panose="020B0604020202020204" pitchFamily="34" charset="0"/>
              </a:rPr>
              <a:t> UNDP, </a:t>
            </a:r>
            <a:r>
              <a:rPr lang="en-US" sz="1400" b="0" dirty="0" err="1">
                <a:solidFill>
                  <a:schemeClr val="tx2">
                    <a:lumMod val="75000"/>
                  </a:schemeClr>
                </a:solidFill>
                <a:latin typeface="Arial" panose="020B0604020202020204" pitchFamily="34" charset="0"/>
                <a:cs typeface="Arial" panose="020B0604020202020204" pitchFamily="34" charset="0"/>
              </a:rPr>
              <a:t>tako</a:t>
            </a:r>
            <a:r>
              <a:rPr lang="en-US" sz="1400" b="0" dirty="0">
                <a:solidFill>
                  <a:schemeClr val="tx2">
                    <a:lumMod val="75000"/>
                  </a:schemeClr>
                </a:solidFill>
                <a:latin typeface="Arial" panose="020B0604020202020204" pitchFamily="34" charset="0"/>
                <a:cs typeface="Arial" panose="020B0604020202020204" pitchFamily="34" charset="0"/>
              </a:rPr>
              <a:t> da </a:t>
            </a:r>
            <a:r>
              <a:rPr lang="en-US" sz="1400" b="0" dirty="0" err="1">
                <a:solidFill>
                  <a:schemeClr val="tx2">
                    <a:lumMod val="75000"/>
                  </a:schemeClr>
                </a:solidFill>
                <a:latin typeface="Arial" panose="020B0604020202020204" pitchFamily="34" charset="0"/>
                <a:cs typeface="Arial" panose="020B0604020202020204" pitchFamily="34" charset="0"/>
              </a:rPr>
              <a:t>će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sve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događaje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sem</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nacionalne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konferencije</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organizovati</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samostalno</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uz</a:t>
            </a:r>
            <a:r>
              <a:rPr lang="en-US" sz="1400" b="0" dirty="0">
                <a:solidFill>
                  <a:schemeClr val="tx2">
                    <a:lumMod val="75000"/>
                  </a:schemeClr>
                </a:solidFill>
                <a:latin typeface="Arial" panose="020B0604020202020204" pitchFamily="34" charset="0"/>
                <a:cs typeface="Arial" panose="020B0604020202020204" pitchFamily="34" charset="0"/>
              </a:rPr>
              <a:t> </a:t>
            </a:r>
            <a:r>
              <a:rPr lang="en-US" sz="1400" b="0" dirty="0" err="1">
                <a:solidFill>
                  <a:schemeClr val="tx2">
                    <a:lumMod val="75000"/>
                  </a:schemeClr>
                </a:solidFill>
                <a:latin typeface="Arial" panose="020B0604020202020204" pitchFamily="34" charset="0"/>
                <a:cs typeface="Arial" panose="020B0604020202020204" pitchFamily="34" charset="0"/>
              </a:rPr>
              <a:t>podršku</a:t>
            </a:r>
            <a:r>
              <a:rPr lang="en-US" sz="1400" b="0" dirty="0">
                <a:solidFill>
                  <a:schemeClr val="tx2">
                    <a:lumMod val="75000"/>
                  </a:schemeClr>
                </a:solidFill>
                <a:latin typeface="Arial" panose="020B0604020202020204" pitchFamily="34" charset="0"/>
                <a:cs typeface="Arial" panose="020B0604020202020204" pitchFamily="34" charset="0"/>
              </a:rPr>
              <a:t> UNDP.</a:t>
            </a:r>
          </a:p>
        </p:txBody>
      </p:sp>
      <p:pic>
        <p:nvPicPr>
          <p:cNvPr id="3" name="Slika 2"/>
          <p:cNvPicPr>
            <a:picLocks noChangeAspect="1"/>
          </p:cNvPicPr>
          <p:nvPr/>
        </p:nvPicPr>
        <p:blipFill>
          <a:blip r:embed="rId4"/>
          <a:stretch>
            <a:fillRect/>
          </a:stretch>
        </p:blipFill>
        <p:spPr>
          <a:xfrm>
            <a:off x="7277039" y="1654364"/>
            <a:ext cx="1485961" cy="1109561"/>
          </a:xfrm>
          <a:prstGeom prst="rect">
            <a:avLst/>
          </a:prstGeom>
        </p:spPr>
      </p:pic>
      <p:pic>
        <p:nvPicPr>
          <p:cNvPr id="9" name="Slika 8"/>
          <p:cNvPicPr>
            <a:picLocks noChangeAspect="1"/>
          </p:cNvPicPr>
          <p:nvPr/>
        </p:nvPicPr>
        <p:blipFill>
          <a:blip r:embed="rId5"/>
          <a:stretch>
            <a:fillRect/>
          </a:stretch>
        </p:blipFill>
        <p:spPr>
          <a:xfrm>
            <a:off x="3981809" y="3670983"/>
            <a:ext cx="5105400" cy="1060504"/>
          </a:xfrm>
          <a:prstGeom prst="rect">
            <a:avLst/>
          </a:prstGeom>
        </p:spPr>
      </p:pic>
      <p:pic>
        <p:nvPicPr>
          <p:cNvPr id="14" name="Slika 13"/>
          <p:cNvPicPr>
            <a:picLocks noChangeAspect="1"/>
          </p:cNvPicPr>
          <p:nvPr/>
        </p:nvPicPr>
        <p:blipFill>
          <a:blip r:embed="rId6"/>
          <a:stretch>
            <a:fillRect/>
          </a:stretch>
        </p:blipFill>
        <p:spPr>
          <a:xfrm>
            <a:off x="7453339" y="5669375"/>
            <a:ext cx="1633870" cy="1091279"/>
          </a:xfrm>
          <a:prstGeom prst="rect">
            <a:avLst/>
          </a:prstGeom>
        </p:spPr>
      </p:pic>
    </p:spTree>
    <p:extLst>
      <p:ext uri="{BB962C8B-B14F-4D97-AF65-F5344CB8AC3E}">
        <p14:creationId xmlns:p14="http://schemas.microsoft.com/office/powerpoint/2010/main" val="2249678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25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50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75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357277" y="94053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3672696" y="1648629"/>
            <a:ext cx="5029200" cy="954107"/>
          </a:xfrm>
          <a:prstGeom prst="rect">
            <a:avLst/>
          </a:prstGeom>
        </p:spPr>
        <p:txBody>
          <a:bodyPr wrap="square">
            <a:spAutoFit/>
          </a:bodyPr>
          <a:lstStyle/>
          <a:p>
            <a:pPr algn="just"/>
            <a:r>
              <a:rPr lang="sr-Latn-RS" sz="1400" b="0" dirty="0" smtClean="0">
                <a:solidFill>
                  <a:schemeClr val="tx2">
                    <a:lumMod val="75000"/>
                  </a:schemeClr>
                </a:solidFill>
              </a:rPr>
              <a:t>Inicijalno, Ugovoreni Projekat je obuhvatao i toplotnu pumpu, dok su </a:t>
            </a:r>
            <a:r>
              <a:rPr lang="sr-Latn-RS" sz="1400" b="0" dirty="0" err="1" smtClean="0">
                <a:solidFill>
                  <a:schemeClr val="tx2">
                    <a:lumMod val="75000"/>
                  </a:schemeClr>
                </a:solidFill>
              </a:rPr>
              <a:t>termo</a:t>
            </a:r>
            <a:r>
              <a:rPr lang="en-US" sz="1400" b="0" dirty="0" smtClean="0">
                <a:solidFill>
                  <a:schemeClr val="tx2">
                    <a:lumMod val="75000"/>
                  </a:schemeClr>
                </a:solidFill>
              </a:rPr>
              <a:t>-</a:t>
            </a:r>
            <a:r>
              <a:rPr lang="sr-Latn-RS" sz="1400" b="0" dirty="0" smtClean="0">
                <a:solidFill>
                  <a:schemeClr val="tx2">
                    <a:lumMod val="75000"/>
                  </a:schemeClr>
                </a:solidFill>
              </a:rPr>
              <a:t>solarni </a:t>
            </a:r>
            <a:r>
              <a:rPr lang="sr-Latn-RS" sz="1400" b="0" dirty="0" smtClean="0">
                <a:solidFill>
                  <a:schemeClr val="tx2">
                    <a:lumMod val="75000"/>
                  </a:schemeClr>
                </a:solidFill>
              </a:rPr>
              <a:t>paneli trebali biti postavljeni na krovovima pripadajućih zgrada, gde je izgrađen </a:t>
            </a:r>
            <a:r>
              <a:rPr lang="pl-PL" sz="1400" b="0" dirty="0">
                <a:solidFill>
                  <a:schemeClr val="tx2">
                    <a:lumMod val="75000"/>
                  </a:schemeClr>
                </a:solidFill>
              </a:rPr>
              <a:t>sistem za centralnu pripremu sanitarne tople vode</a:t>
            </a:r>
            <a:r>
              <a:rPr lang="sr-Latn-RS" sz="1400" b="0" dirty="0" smtClean="0">
                <a:solidFill>
                  <a:schemeClr val="tx2">
                    <a:lumMod val="75000"/>
                  </a:schemeClr>
                </a:solidFill>
              </a:rPr>
              <a:t>.</a:t>
            </a:r>
            <a:endParaRPr lang="en-US" sz="1400" b="0" dirty="0">
              <a:solidFill>
                <a:schemeClr val="tx1"/>
              </a:solidFill>
            </a:endParaRPr>
          </a:p>
        </p:txBody>
      </p:sp>
      <p:sp>
        <p:nvSpPr>
          <p:cNvPr id="17" name="Pravougaonik 16"/>
          <p:cNvSpPr/>
          <p:nvPr/>
        </p:nvSpPr>
        <p:spPr>
          <a:xfrm>
            <a:off x="401128" y="1232494"/>
            <a:ext cx="7924800" cy="369332"/>
          </a:xfrm>
          <a:prstGeom prst="rect">
            <a:avLst/>
          </a:prstGeom>
        </p:spPr>
        <p:txBody>
          <a:bodyPr wrap="square">
            <a:spAutoFit/>
          </a:bodyPr>
          <a:lstStyle/>
          <a:p>
            <a:r>
              <a:rPr lang="sr-Latn-RS" dirty="0" smtClean="0"/>
              <a:t>MAJAKOVSKI</a:t>
            </a:r>
            <a:endParaRPr lang="en-US" dirty="0"/>
          </a:p>
        </p:txBody>
      </p:sp>
      <p:pic>
        <p:nvPicPr>
          <p:cNvPr id="1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0" y="1699098"/>
            <a:ext cx="3236912" cy="2481263"/>
          </a:xfrm>
          <a:prstGeom prst="rect">
            <a:avLst/>
          </a:prstGeom>
          <a:noFill/>
          <a:extLst>
            <a:ext uri="{909E8E84-426E-40DD-AFC4-6F175D3DCCD1}">
              <a14:hiddenFill xmlns:a14="http://schemas.microsoft.com/office/drawing/2010/main">
                <a:solidFill>
                  <a:srgbClr val="FFFFFF"/>
                </a:solidFill>
              </a14:hiddenFill>
            </a:ext>
          </a:extLst>
        </p:spPr>
      </p:pic>
      <p:sp>
        <p:nvSpPr>
          <p:cNvPr id="19" name="Pravougaonik 18"/>
          <p:cNvSpPr/>
          <p:nvPr/>
        </p:nvSpPr>
        <p:spPr>
          <a:xfrm>
            <a:off x="3693544" y="2601296"/>
            <a:ext cx="5029200" cy="738664"/>
          </a:xfrm>
          <a:prstGeom prst="rect">
            <a:avLst/>
          </a:prstGeom>
        </p:spPr>
        <p:txBody>
          <a:bodyPr wrap="square">
            <a:spAutoFit/>
          </a:bodyPr>
          <a:lstStyle/>
          <a:p>
            <a:pPr algn="just"/>
            <a:r>
              <a:rPr lang="sr-Latn-RS" sz="1400" b="0" dirty="0" smtClean="0">
                <a:solidFill>
                  <a:schemeClr val="tx2">
                    <a:lumMod val="75000"/>
                  </a:schemeClr>
                </a:solidFill>
              </a:rPr>
              <a:t>Radi se o ukupno </a:t>
            </a:r>
            <a:r>
              <a:rPr lang="sr-Latn-RS" sz="1400" b="0" dirty="0">
                <a:solidFill>
                  <a:schemeClr val="tx2">
                    <a:lumMod val="75000"/>
                  </a:schemeClr>
                </a:solidFill>
              </a:rPr>
              <a:t>5 zgrada sa 9 ulaza, ukupne površine prostora </a:t>
            </a:r>
            <a:r>
              <a:rPr lang="sr-Latn-RS" sz="1400" b="0" dirty="0" smtClean="0">
                <a:solidFill>
                  <a:schemeClr val="tx2">
                    <a:lumMod val="75000"/>
                  </a:schemeClr>
                </a:solidFill>
              </a:rPr>
              <a:t>16,975.12 </a:t>
            </a:r>
            <a:r>
              <a:rPr lang="sr-Latn-RS" sz="1400" b="0" dirty="0">
                <a:solidFill>
                  <a:schemeClr val="tx2">
                    <a:lumMod val="75000"/>
                  </a:schemeClr>
                </a:solidFill>
              </a:rPr>
              <a:t>m2 odn. sa 339 stambenih jedinica, </a:t>
            </a:r>
            <a:r>
              <a:rPr lang="sr-Latn-RS" sz="1400" b="0" dirty="0" smtClean="0">
                <a:solidFill>
                  <a:schemeClr val="tx2">
                    <a:lumMod val="75000"/>
                  </a:schemeClr>
                </a:solidFill>
              </a:rPr>
              <a:t>a u </a:t>
            </a:r>
            <a:r>
              <a:rPr lang="sr-Latn-RS" sz="1400" b="0" dirty="0">
                <a:solidFill>
                  <a:schemeClr val="tx2">
                    <a:lumMod val="75000"/>
                  </a:schemeClr>
                </a:solidFill>
              </a:rPr>
              <a:t>kojima živi preko 600 stanara</a:t>
            </a:r>
            <a:r>
              <a:rPr lang="sr-Latn-RS" sz="1400" b="0" dirty="0" smtClean="0">
                <a:solidFill>
                  <a:schemeClr val="tx2">
                    <a:lumMod val="75000"/>
                  </a:schemeClr>
                </a:solidFill>
              </a:rPr>
              <a:t>. </a:t>
            </a:r>
            <a:endParaRPr lang="sr-Latn-RS" sz="1400" b="0" dirty="0">
              <a:solidFill>
                <a:schemeClr val="tx2">
                  <a:lumMod val="75000"/>
                </a:schemeClr>
              </a:solidFill>
            </a:endParaRPr>
          </a:p>
        </p:txBody>
      </p:sp>
      <p:sp>
        <p:nvSpPr>
          <p:cNvPr id="20" name="Pravougaonik 19"/>
          <p:cNvSpPr/>
          <p:nvPr/>
        </p:nvSpPr>
        <p:spPr>
          <a:xfrm>
            <a:off x="3725174" y="3413651"/>
            <a:ext cx="4924245" cy="954107"/>
          </a:xfrm>
          <a:prstGeom prst="rect">
            <a:avLst/>
          </a:prstGeom>
        </p:spPr>
        <p:txBody>
          <a:bodyPr wrap="square">
            <a:spAutoFit/>
          </a:bodyPr>
          <a:lstStyle/>
          <a:p>
            <a:pPr algn="just"/>
            <a:r>
              <a:rPr lang="sr-Latn-RS" sz="1400" b="0" dirty="0" smtClean="0">
                <a:solidFill>
                  <a:schemeClr val="tx2">
                    <a:lumMod val="75000"/>
                  </a:schemeClr>
                </a:solidFill>
              </a:rPr>
              <a:t>Razgovori sa stanarima su trajali od oktobra 2025 godine, do sredine februara 2025.god, kada se zbog nerealnih zahteva stanara za nadoknadom koji su stalno rasli odustalo od te koncepcije.</a:t>
            </a:r>
            <a:endParaRPr lang="sr-Latn-RS" sz="1400" b="0" dirty="0">
              <a:solidFill>
                <a:schemeClr val="tx2">
                  <a:lumMod val="75000"/>
                </a:schemeClr>
              </a:solidFill>
            </a:endParaRPr>
          </a:p>
        </p:txBody>
      </p:sp>
      <p:sp>
        <p:nvSpPr>
          <p:cNvPr id="21" name="Pravougaonik 20"/>
          <p:cNvSpPr/>
          <p:nvPr/>
        </p:nvSpPr>
        <p:spPr>
          <a:xfrm>
            <a:off x="188344" y="4441449"/>
            <a:ext cx="8534400" cy="1169551"/>
          </a:xfrm>
          <a:prstGeom prst="rect">
            <a:avLst/>
          </a:prstGeom>
        </p:spPr>
        <p:txBody>
          <a:bodyPr wrap="square">
            <a:spAutoFit/>
          </a:bodyPr>
          <a:lstStyle/>
          <a:p>
            <a:pPr algn="just"/>
            <a:r>
              <a:rPr lang="sr-Latn-RS" sz="1400" b="0" dirty="0" smtClean="0">
                <a:solidFill>
                  <a:schemeClr val="tx2">
                    <a:lumMod val="75000"/>
                  </a:schemeClr>
                </a:solidFill>
              </a:rPr>
              <a:t>Za dalju razradu, mogao je da se razmatra samo prostor koji pripada Toplani ili Gradu, budući da se za sve ove projekte Grad javlja kao investitor. Obavljeni su inicijalni razgovori sa svim nadležnim Upravama i EPS-om i na osnovu toga pronađeno je tehničko rešenje koja se uklapa u raspoloživi prostor i </a:t>
            </a:r>
            <a:r>
              <a:rPr lang="sr-Latn-RS" sz="1400" b="0" dirty="0" err="1" smtClean="0">
                <a:solidFill>
                  <a:schemeClr val="tx2">
                    <a:lumMod val="75000"/>
                  </a:schemeClr>
                </a:solidFill>
              </a:rPr>
              <a:t>predviđenu</a:t>
            </a:r>
            <a:r>
              <a:rPr lang="sr-Latn-RS" sz="1400" b="0" dirty="0" smtClean="0">
                <a:solidFill>
                  <a:schemeClr val="tx2">
                    <a:lumMod val="75000"/>
                  </a:schemeClr>
                </a:solidFill>
              </a:rPr>
              <a:t> vrednost investicije, budući da je ispitivanjem tržišta ustanovljeno da prvobitno razmatrana vrednost nije dovoljna za realizaciju u 2025. god.</a:t>
            </a:r>
            <a:endParaRPr lang="sr-Latn-RS" sz="1400" b="0" dirty="0">
              <a:solidFill>
                <a:schemeClr val="tx2">
                  <a:lumMod val="75000"/>
                </a:schemeClr>
              </a:solidFill>
            </a:endParaRPr>
          </a:p>
        </p:txBody>
      </p:sp>
      <p:sp>
        <p:nvSpPr>
          <p:cNvPr id="22" name="Pravougaonik 21"/>
          <p:cNvSpPr/>
          <p:nvPr/>
        </p:nvSpPr>
        <p:spPr>
          <a:xfrm>
            <a:off x="217099" y="5700714"/>
            <a:ext cx="8534400" cy="738664"/>
          </a:xfrm>
          <a:prstGeom prst="rect">
            <a:avLst/>
          </a:prstGeom>
        </p:spPr>
        <p:txBody>
          <a:bodyPr wrap="square">
            <a:spAutoFit/>
          </a:bodyPr>
          <a:lstStyle/>
          <a:p>
            <a:pPr algn="just"/>
            <a:r>
              <a:rPr lang="sr-Latn-RS" sz="1400" b="0" dirty="0" smtClean="0">
                <a:solidFill>
                  <a:schemeClr val="tx2">
                    <a:lumMod val="75000"/>
                  </a:schemeClr>
                </a:solidFill>
              </a:rPr>
              <a:t>Budući da se i ovde radi o JN iz 2024.god, dok su se vodili pregovori sa stanarima, u hodu je rok za JN produžavan i definisano je konačno tehničko rešenje. U konačnom JN je sprovedena i </a:t>
            </a:r>
            <a:r>
              <a:rPr lang="pl-PL" sz="1400" b="0" dirty="0">
                <a:solidFill>
                  <a:schemeClr val="tx2">
                    <a:lumMod val="75000"/>
                  </a:schemeClr>
                </a:solidFill>
              </a:rPr>
              <a:t>Ugovor je </a:t>
            </a:r>
            <a:r>
              <a:rPr lang="pl-PL" sz="1400" b="0" dirty="0" smtClean="0">
                <a:solidFill>
                  <a:schemeClr val="tx2">
                    <a:lumMod val="75000"/>
                  </a:schemeClr>
                </a:solidFill>
              </a:rPr>
              <a:t> </a:t>
            </a:r>
            <a:r>
              <a:rPr lang="pl-PL" sz="1400" b="0" dirty="0">
                <a:solidFill>
                  <a:schemeClr val="tx2">
                    <a:lumMod val="75000"/>
                  </a:schemeClr>
                </a:solidFill>
              </a:rPr>
              <a:t>obostrano potpisan 15.04.2025.god.</a:t>
            </a:r>
            <a:endParaRPr lang="sr-Latn-RS" sz="1400" b="0" dirty="0">
              <a:solidFill>
                <a:schemeClr val="tx2">
                  <a:lumMod val="75000"/>
                </a:schemeClr>
              </a:solidFill>
            </a:endParaRPr>
          </a:p>
        </p:txBody>
      </p:sp>
    </p:spTree>
    <p:extLst>
      <p:ext uri="{BB962C8B-B14F-4D97-AF65-F5344CB8AC3E}">
        <p14:creationId xmlns:p14="http://schemas.microsoft.com/office/powerpoint/2010/main" val="2027803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381000" y="990600"/>
            <a:ext cx="8153400" cy="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1181100" y="476170"/>
            <a:ext cx="56388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700" dirty="0">
                <a:solidFill>
                  <a:srgbClr val="00B050"/>
                </a:solidFill>
                <a:latin typeface="Arial Narrow" panose="020B0606020202030204" pitchFamily="34" charset="0"/>
              </a:rPr>
              <a:t>- ZELENI I INOVATIVNI OBJEKTI </a:t>
            </a:r>
            <a:r>
              <a:rPr lang="sr-Latn-RS" sz="1700" dirty="0" err="1">
                <a:solidFill>
                  <a:srgbClr val="00B050"/>
                </a:solidFill>
                <a:latin typeface="Arial Narrow" panose="020B0606020202030204" pitchFamily="34" charset="0"/>
              </a:rPr>
              <a:t>DALjINSKOG</a:t>
            </a:r>
            <a:r>
              <a:rPr lang="sr-Latn-RS" sz="1700" dirty="0">
                <a:solidFill>
                  <a:srgbClr val="00B050"/>
                </a:solidFill>
                <a:latin typeface="Arial Narrow" panose="020B0606020202030204" pitchFamily="34" charset="0"/>
              </a:rPr>
              <a:t> </a:t>
            </a:r>
            <a:r>
              <a:rPr lang="sr-Latn-RS" sz="1700" dirty="0" err="1">
                <a:solidFill>
                  <a:srgbClr val="00B050"/>
                </a:solidFill>
                <a:latin typeface="Arial Narrow" panose="020B0606020202030204" pitchFamily="34" charset="0"/>
              </a:rPr>
              <a:t>GREJANjA</a:t>
            </a:r>
            <a:r>
              <a:rPr lang="sr-Latn-RS" sz="1700" dirty="0">
                <a:solidFill>
                  <a:srgbClr val="00B050"/>
                </a:solidFill>
                <a:latin typeface="Arial Narrow" panose="020B0606020202030204" pitchFamily="34" charset="0"/>
              </a:rPr>
              <a:t> </a:t>
            </a:r>
            <a:r>
              <a:rPr lang="sr-Latn-RS" sz="1600" dirty="0" smtClean="0">
                <a:solidFill>
                  <a:srgbClr val="00B050"/>
                </a:solidFill>
                <a:latin typeface="Arial Narrow" panose="020B0606020202030204" pitchFamily="34" charset="0"/>
              </a:rPr>
              <a:t>-</a:t>
            </a:r>
            <a:endParaRPr lang="sr-Latn-RS" sz="1600" dirty="0">
              <a:solidFill>
                <a:srgbClr val="00B050"/>
              </a:solidFill>
              <a:latin typeface="Arial Narrow" panose="020B0606020202030204" pitchFamily="34" charset="0"/>
            </a:endParaRPr>
          </a:p>
        </p:txBody>
      </p:sp>
      <p:pic>
        <p:nvPicPr>
          <p:cNvPr id="6" name="Slika 5"/>
          <p:cNvPicPr>
            <a:picLocks noChangeAspect="1"/>
          </p:cNvPicPr>
          <p:nvPr/>
        </p:nvPicPr>
        <p:blipFill>
          <a:blip r:embed="rId2"/>
          <a:stretch>
            <a:fillRect/>
          </a:stretch>
        </p:blipFill>
        <p:spPr>
          <a:xfrm>
            <a:off x="685800" y="173638"/>
            <a:ext cx="609600" cy="613691"/>
          </a:xfrm>
          <a:prstGeom prst="rect">
            <a:avLst/>
          </a:prstGeom>
        </p:spPr>
      </p:pic>
      <p:pic>
        <p:nvPicPr>
          <p:cNvPr id="7"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204267"/>
            <a:ext cx="2057400" cy="581394"/>
          </a:xfrm>
          <a:prstGeom prst="rect">
            <a:avLst/>
          </a:prstGeom>
        </p:spPr>
      </p:pic>
      <p:sp>
        <p:nvSpPr>
          <p:cNvPr id="11" name="Content Placeholder 2"/>
          <p:cNvSpPr txBox="1">
            <a:spLocks/>
          </p:cNvSpPr>
          <p:nvPr/>
        </p:nvSpPr>
        <p:spPr>
          <a:xfrm>
            <a:off x="2476500" y="192001"/>
            <a:ext cx="2286000" cy="370303"/>
          </a:xfrm>
          <a:prstGeom prst="rect">
            <a:avLst/>
          </a:prstGeom>
          <a:noFill/>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1600" b="0" dirty="0" smtClean="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REALIZACIJA Projektnih </a:t>
            </a:r>
            <a:r>
              <a:rPr lang="sr-Latn-RS" sz="1600" b="0" dirty="0">
                <a:solidFill>
                  <a:schemeClr val="tx2">
                    <a:lumMod val="75000"/>
                  </a:schemeClr>
                </a:solidFill>
                <a:effectLst>
                  <a:outerShdw blurRad="38100" dist="38100" dir="2700000" algn="tl">
                    <a:srgbClr val="000000">
                      <a:alpha val="43137"/>
                    </a:srgbClr>
                  </a:outerShdw>
                </a:effectLst>
                <a:latin typeface="Arial Narrow" panose="020B0606020202030204" pitchFamily="34" charset="0"/>
              </a:rPr>
              <a:t>aktivnosti::</a:t>
            </a:r>
          </a:p>
        </p:txBody>
      </p:sp>
      <p:sp>
        <p:nvSpPr>
          <p:cNvPr id="12" name="Content Placeholder 2"/>
          <p:cNvSpPr txBox="1">
            <a:spLocks/>
          </p:cNvSpPr>
          <p:nvPr/>
        </p:nvSpPr>
        <p:spPr>
          <a:xfrm>
            <a:off x="357277" y="940538"/>
            <a:ext cx="8153400" cy="581731"/>
          </a:xfrm>
          <a:prstGeom prst="rect">
            <a:avLst/>
          </a:prstGeom>
          <a:noFill/>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fontAlgn="auto">
              <a:spcAft>
                <a:spcPts val="0"/>
              </a:spcAft>
              <a:buClrTx/>
              <a:buSzTx/>
              <a:buNone/>
            </a:pPr>
            <a:r>
              <a:rPr lang="sr-Latn-RS" sz="2000" dirty="0" smtClean="0">
                <a:solidFill>
                  <a:srgbClr val="FF0000"/>
                </a:solidFill>
                <a:latin typeface="Arial Narrow" panose="020B0606020202030204" pitchFamily="34" charset="0"/>
              </a:rPr>
              <a:t>IZAZOVI I PROBLEMI U REALIZACIJI</a:t>
            </a:r>
            <a:endParaRPr lang="sr-Latn-RS" sz="1600" dirty="0">
              <a:solidFill>
                <a:srgbClr val="FF0000"/>
              </a:solidFill>
              <a:latin typeface="Arial Narrow" panose="020B0606020202030204" pitchFamily="34" charset="0"/>
            </a:endParaRPr>
          </a:p>
        </p:txBody>
      </p:sp>
      <p:sp>
        <p:nvSpPr>
          <p:cNvPr id="15" name="Čuvar mesta za sadržaj 2"/>
          <p:cNvSpPr txBox="1">
            <a:spLocks/>
          </p:cNvSpPr>
          <p:nvPr/>
        </p:nvSpPr>
        <p:spPr>
          <a:xfrm>
            <a:off x="304800" y="2084731"/>
            <a:ext cx="8153400" cy="16303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fontAlgn="auto">
              <a:spcAft>
                <a:spcPts val="0"/>
              </a:spcAft>
              <a:buClrTx/>
              <a:buSzTx/>
              <a:buNone/>
            </a:pPr>
            <a:endParaRPr lang="en-US" b="0" dirty="0"/>
          </a:p>
        </p:txBody>
      </p:sp>
      <p:sp>
        <p:nvSpPr>
          <p:cNvPr id="16" name="Pravougaonik 15"/>
          <p:cNvSpPr/>
          <p:nvPr/>
        </p:nvSpPr>
        <p:spPr>
          <a:xfrm>
            <a:off x="401128" y="1648629"/>
            <a:ext cx="8300768" cy="523220"/>
          </a:xfrm>
          <a:prstGeom prst="rect">
            <a:avLst/>
          </a:prstGeom>
        </p:spPr>
        <p:txBody>
          <a:bodyPr wrap="square">
            <a:spAutoFit/>
          </a:bodyPr>
          <a:lstStyle/>
          <a:p>
            <a:pPr algn="just"/>
            <a:r>
              <a:rPr lang="sr-Latn-RS" sz="1400" b="0" dirty="0" smtClean="0">
                <a:solidFill>
                  <a:schemeClr val="tx2">
                    <a:lumMod val="75000"/>
                  </a:schemeClr>
                </a:solidFill>
              </a:rPr>
              <a:t>U konačnom, Ugovoreni projekat obuhvata 2 pod celine – </a:t>
            </a:r>
            <a:r>
              <a:rPr lang="sr-Latn-RS" sz="1400" b="0" dirty="0" err="1" smtClean="0">
                <a:solidFill>
                  <a:schemeClr val="tx2">
                    <a:lumMod val="75000"/>
                  </a:schemeClr>
                </a:solidFill>
              </a:rPr>
              <a:t>fotonaponsku</a:t>
            </a:r>
            <a:r>
              <a:rPr lang="sr-Latn-RS" sz="1400" b="0" dirty="0" smtClean="0">
                <a:solidFill>
                  <a:schemeClr val="tx2">
                    <a:lumMod val="75000"/>
                  </a:schemeClr>
                </a:solidFill>
              </a:rPr>
              <a:t> elektranu i </a:t>
            </a:r>
            <a:r>
              <a:rPr lang="sr-Latn-RS" sz="1400" b="0" dirty="0" err="1" smtClean="0">
                <a:solidFill>
                  <a:schemeClr val="tx2">
                    <a:lumMod val="75000"/>
                  </a:schemeClr>
                </a:solidFill>
              </a:rPr>
              <a:t>termosolarne</a:t>
            </a:r>
            <a:r>
              <a:rPr lang="sr-Latn-RS" sz="1400" b="0" dirty="0" smtClean="0">
                <a:solidFill>
                  <a:schemeClr val="tx2">
                    <a:lumMod val="75000"/>
                  </a:schemeClr>
                </a:solidFill>
              </a:rPr>
              <a:t> panele. </a:t>
            </a:r>
            <a:endParaRPr lang="en-US" sz="1400" b="0" dirty="0">
              <a:solidFill>
                <a:schemeClr val="tx1"/>
              </a:solidFill>
            </a:endParaRPr>
          </a:p>
        </p:txBody>
      </p:sp>
      <p:sp>
        <p:nvSpPr>
          <p:cNvPr id="17" name="Pravougaonik 16"/>
          <p:cNvSpPr/>
          <p:nvPr/>
        </p:nvSpPr>
        <p:spPr>
          <a:xfrm>
            <a:off x="401128" y="1329804"/>
            <a:ext cx="7924800" cy="369332"/>
          </a:xfrm>
          <a:prstGeom prst="rect">
            <a:avLst/>
          </a:prstGeom>
        </p:spPr>
        <p:txBody>
          <a:bodyPr wrap="square">
            <a:spAutoFit/>
          </a:bodyPr>
          <a:lstStyle/>
          <a:p>
            <a:r>
              <a:rPr lang="sr-Latn-RS" dirty="0" smtClean="0"/>
              <a:t>MAJAKOVSKI</a:t>
            </a:r>
            <a:endParaRPr lang="en-US" dirty="0"/>
          </a:p>
        </p:txBody>
      </p:sp>
      <p:sp>
        <p:nvSpPr>
          <p:cNvPr id="19" name="Pravougaonik 18"/>
          <p:cNvSpPr/>
          <p:nvPr/>
        </p:nvSpPr>
        <p:spPr>
          <a:xfrm>
            <a:off x="375249" y="2176195"/>
            <a:ext cx="8321616" cy="2332946"/>
          </a:xfrm>
          <a:prstGeom prst="rect">
            <a:avLst/>
          </a:prstGeom>
        </p:spPr>
        <p:txBody>
          <a:bodyPr wrap="square">
            <a:spAutoFit/>
          </a:bodyPr>
          <a:lstStyle/>
          <a:p>
            <a:pPr algn="just"/>
            <a:r>
              <a:rPr lang="sr-Latn-RS" sz="1400" b="0" dirty="0">
                <a:solidFill>
                  <a:schemeClr val="tx2">
                    <a:lumMod val="75000"/>
                  </a:schemeClr>
                </a:solidFill>
              </a:rPr>
              <a:t>1.</a:t>
            </a:r>
          </a:p>
          <a:p>
            <a:pPr algn="just"/>
            <a:r>
              <a:rPr lang="sr-Latn-RS" sz="1400" b="0" dirty="0">
                <a:solidFill>
                  <a:schemeClr val="tx2">
                    <a:lumMod val="75000"/>
                  </a:schemeClr>
                </a:solidFill>
              </a:rPr>
              <a:t>Na postojećem otvorenom parkingu, planira se nadstrešnica (veća od 20m2) na kojoj će biti postavljeni </a:t>
            </a:r>
            <a:r>
              <a:rPr lang="sr-Latn-RS" sz="1400" b="0" dirty="0" err="1">
                <a:solidFill>
                  <a:schemeClr val="tx2">
                    <a:lumMod val="75000"/>
                  </a:schemeClr>
                </a:solidFill>
              </a:rPr>
              <a:t>fotonaponski</a:t>
            </a:r>
            <a:r>
              <a:rPr lang="sr-Latn-RS" sz="1400" b="0" dirty="0">
                <a:solidFill>
                  <a:schemeClr val="tx2">
                    <a:lumMod val="75000"/>
                  </a:schemeClr>
                </a:solidFill>
              </a:rPr>
              <a:t> paneli/</a:t>
            </a:r>
            <a:r>
              <a:rPr lang="sr-Latn-RS" sz="1400" b="0" dirty="0" err="1">
                <a:solidFill>
                  <a:schemeClr val="tx2">
                    <a:lumMod val="75000"/>
                  </a:schemeClr>
                </a:solidFill>
              </a:rPr>
              <a:t>fotonaponska</a:t>
            </a:r>
            <a:r>
              <a:rPr lang="sr-Latn-RS" sz="1400" b="0" dirty="0">
                <a:solidFill>
                  <a:schemeClr val="tx2">
                    <a:lumMod val="75000"/>
                  </a:schemeClr>
                </a:solidFill>
              </a:rPr>
              <a:t> elektrana snage maksimalno do 85kW, kako bi se proizvodila </a:t>
            </a:r>
            <a:r>
              <a:rPr lang="sr-Latn-RS" sz="1400" b="0" dirty="0" err="1">
                <a:solidFill>
                  <a:schemeClr val="tx2">
                    <a:lumMod val="75000"/>
                  </a:schemeClr>
                </a:solidFill>
              </a:rPr>
              <a:t>el</a:t>
            </a:r>
            <a:r>
              <a:rPr lang="sr-Latn-RS" sz="1400" b="0" dirty="0">
                <a:solidFill>
                  <a:schemeClr val="tx2">
                    <a:lumMod val="75000"/>
                  </a:schemeClr>
                </a:solidFill>
              </a:rPr>
              <a:t> energija za potrebe Toplane. Razmatrano tehničko rešenje je sa nosećim stubovima </a:t>
            </a:r>
            <a:r>
              <a:rPr lang="sr-Latn-RS" sz="1400" b="0" dirty="0" smtClean="0">
                <a:solidFill>
                  <a:schemeClr val="tx2">
                    <a:lumMod val="75000"/>
                  </a:schemeClr>
                </a:solidFill>
              </a:rPr>
              <a:t>samo po </a:t>
            </a:r>
            <a:r>
              <a:rPr lang="sr-Latn-RS" sz="1400" b="0" dirty="0">
                <a:solidFill>
                  <a:schemeClr val="tx2">
                    <a:lumMod val="75000"/>
                  </a:schemeClr>
                </a:solidFill>
              </a:rPr>
              <a:t>sredini parkinga, </a:t>
            </a:r>
            <a:r>
              <a:rPr lang="sr-Latn-RS" sz="1400" b="0" dirty="0" smtClean="0">
                <a:solidFill>
                  <a:schemeClr val="tx2">
                    <a:lumMod val="75000"/>
                  </a:schemeClr>
                </a:solidFill>
              </a:rPr>
              <a:t>kako </a:t>
            </a:r>
            <a:r>
              <a:rPr lang="sr-Latn-RS" sz="1400" b="0" dirty="0">
                <a:solidFill>
                  <a:schemeClr val="tx2">
                    <a:lumMod val="75000"/>
                  </a:schemeClr>
                </a:solidFill>
              </a:rPr>
              <a:t>se ne bi narušila otvorenost </a:t>
            </a:r>
            <a:r>
              <a:rPr lang="sr-Latn-RS" sz="1400" b="0" dirty="0" smtClean="0">
                <a:solidFill>
                  <a:schemeClr val="tx2">
                    <a:lumMod val="75000"/>
                  </a:schemeClr>
                </a:solidFill>
              </a:rPr>
              <a:t>postojećeg parkinga</a:t>
            </a:r>
            <a:r>
              <a:rPr lang="sr-Latn-RS" sz="1400" b="0" dirty="0">
                <a:solidFill>
                  <a:schemeClr val="tx2">
                    <a:lumMod val="75000"/>
                  </a:schemeClr>
                </a:solidFill>
              </a:rPr>
              <a:t>.  Projekat razmatra i dobijanje statusa </a:t>
            </a:r>
            <a:r>
              <a:rPr lang="sr-Latn-RS" sz="1400" b="0" dirty="0" err="1">
                <a:solidFill>
                  <a:schemeClr val="tx2">
                    <a:lumMod val="75000"/>
                  </a:schemeClr>
                </a:solidFill>
              </a:rPr>
              <a:t>prozjumera</a:t>
            </a:r>
            <a:r>
              <a:rPr lang="sr-Latn-RS" sz="1400" b="0" dirty="0">
                <a:solidFill>
                  <a:schemeClr val="tx2">
                    <a:lumMod val="75000"/>
                  </a:schemeClr>
                </a:solidFill>
              </a:rPr>
              <a:t> (kupac/prodavac) za Toplanu i sprovođenje kompletne procedure sa EPS-om oko prilagođenja mernog mesta.</a:t>
            </a:r>
          </a:p>
          <a:p>
            <a:pPr algn="just"/>
            <a:r>
              <a:rPr lang="sr-Latn-RS" sz="1400" b="0" dirty="0" smtClean="0">
                <a:solidFill>
                  <a:schemeClr val="tx2">
                    <a:lumMod val="75000"/>
                  </a:schemeClr>
                </a:solidFill>
              </a:rPr>
              <a:t>U </a:t>
            </a:r>
            <a:r>
              <a:rPr lang="sr-Latn-RS" sz="1400" b="0" dirty="0">
                <a:solidFill>
                  <a:schemeClr val="tx2">
                    <a:lumMod val="75000"/>
                  </a:schemeClr>
                </a:solidFill>
              </a:rPr>
              <a:t>skladu sa potrebnom procedurom, kao korak 1 definisano je pribavljanje lokacijskih uslova za izgradnju/instalaciju solarnog postrojenja – za  kupce-proizvođače  sa projektom </a:t>
            </a:r>
            <a:r>
              <a:rPr lang="sr-Latn-RS" sz="1400" b="0" dirty="0" smtClean="0">
                <a:solidFill>
                  <a:schemeClr val="tx2">
                    <a:lumMod val="75000"/>
                  </a:schemeClr>
                </a:solidFill>
              </a:rPr>
              <a:t>50-85kW</a:t>
            </a:r>
            <a:r>
              <a:rPr lang="sr-Latn-RS" sz="1400" b="0" dirty="0" smtClean="0">
                <a:solidFill>
                  <a:schemeClr val="tx2">
                    <a:lumMod val="75000"/>
                  </a:schemeClr>
                </a:solidFill>
              </a:rPr>
              <a:t>. Pre podnošenja samog zahteva, obratili smo se Upravi radi definisanja potrebne procedure..</a:t>
            </a:r>
            <a:endParaRPr lang="sr-Latn-RS" sz="1400" b="0" dirty="0">
              <a:solidFill>
                <a:schemeClr val="tx2">
                  <a:lumMod val="75000"/>
                </a:schemeClr>
              </a:solidFill>
            </a:endParaRPr>
          </a:p>
        </p:txBody>
      </p:sp>
      <p:pic>
        <p:nvPicPr>
          <p:cNvPr id="3" name="Slika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0" y="5113797"/>
            <a:ext cx="1943099" cy="1093559"/>
          </a:xfrm>
          <a:prstGeom prst="rect">
            <a:avLst/>
          </a:prstGeom>
        </p:spPr>
      </p:pic>
      <p:pic>
        <p:nvPicPr>
          <p:cNvPr id="8" name="Slika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0213" y="4876800"/>
            <a:ext cx="1255387" cy="1567555"/>
          </a:xfrm>
          <a:prstGeom prst="rect">
            <a:avLst/>
          </a:prstGeom>
        </p:spPr>
      </p:pic>
    </p:spTree>
    <p:extLst>
      <p:ext uri="{BB962C8B-B14F-4D97-AF65-F5344CB8AC3E}">
        <p14:creationId xmlns:p14="http://schemas.microsoft.com/office/powerpoint/2010/main" val="1076888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rbit">
  <a:themeElements>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a:spPr>
      <a:bodyPr vert="horz" wrap="square" lIns="91440" tIns="45720" rIns="91440" bIns="45720" numCol="1" anchor="t" anchorCtr="0" compatLnSpc="1">
        <a:prstTxWarp prst="textNoShape">
          <a:avLst/>
        </a:prstTxWarp>
      </a:bodyPr>
      <a:lstStyle>
        <a:defPPr marL="342900" marR="0" indent="-342900" algn="ctr" defTabSz="914400" rtl="0" eaLnBrk="1" fontAlgn="base" latinLnBrk="0" hangingPunct="1">
          <a:lnSpc>
            <a:spcPct val="100000"/>
          </a:lnSpc>
          <a:spcBef>
            <a:spcPct val="20000"/>
          </a:spcBef>
          <a:spcAft>
            <a:spcPct val="0"/>
          </a:spcAft>
          <a:buClr>
            <a:schemeClr val="hlink"/>
          </a:buClr>
          <a:buSzPct val="75000"/>
          <a:buFont typeface="Wingdings" pitchFamily="2" charset="2"/>
          <a:buNone/>
          <a:tabLst/>
          <a:defRPr kumimoji="0" lang="sr-Latn-CS" altLang="en-US" sz="1800" b="1" i="0" u="none" strike="noStrike" cap="none" normalizeH="0" baseline="0" smtClean="0">
            <a:ln>
              <a:noFill/>
            </a:ln>
            <a:solidFill>
              <a:srgbClr val="000066"/>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Essential</Template>
  <TotalTime>15022</TotalTime>
  <Words>3300</Words>
  <Application>Microsoft Office PowerPoint</Application>
  <PresentationFormat>Projekcija na ekranu (4:3)</PresentationFormat>
  <Paragraphs>182</Paragraphs>
  <Slides>18</Slides>
  <Notes>2</Notes>
  <HiddenSlides>0</HiddenSlides>
  <MMClips>0</MMClips>
  <ScaleCrop>false</ScaleCrop>
  <HeadingPairs>
    <vt:vector size="6" baseType="variant">
      <vt:variant>
        <vt:lpstr>Korišćeni fontovi</vt:lpstr>
      </vt:variant>
      <vt:variant>
        <vt:i4>9</vt:i4>
      </vt:variant>
      <vt:variant>
        <vt:lpstr>Tema</vt:lpstr>
      </vt:variant>
      <vt:variant>
        <vt:i4>2</vt:i4>
      </vt:variant>
      <vt:variant>
        <vt:lpstr>Naslovi slajdova</vt:lpstr>
      </vt:variant>
      <vt:variant>
        <vt:i4>18</vt:i4>
      </vt:variant>
    </vt:vector>
  </HeadingPairs>
  <TitlesOfParts>
    <vt:vector size="29" baseType="lpstr">
      <vt:lpstr>Arial</vt:lpstr>
      <vt:lpstr>Arial Narrow</vt:lpstr>
      <vt:lpstr>Calibri</vt:lpstr>
      <vt:lpstr>Cambria</vt:lpstr>
      <vt:lpstr>Century Gothic</vt:lpstr>
      <vt:lpstr>Courier New</vt:lpstr>
      <vt:lpstr>Palatino Linotype</vt:lpstr>
      <vt:lpstr>Times New Roman</vt:lpstr>
      <vt:lpstr>Wingdings</vt:lpstr>
      <vt:lpstr>Executive</vt:lpstr>
      <vt:lpstr>Orbit</vt:lpstr>
      <vt:lpstr>Stručno-naučna konferencija TOPS 2025  Hotel Palisad, Zlatibor 02. jun 2025. </vt:lpstr>
      <vt:lpstr>PowerPoint prezentacija</vt:lpstr>
      <vt:lpstr>Uvod </vt:lpstr>
      <vt:lpstr>Projekat:</vt:lpstr>
      <vt:lpstr>Projekat:</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Zaključak</vt:lpstr>
      <vt:lpstr>PowerPoint prezentacija</vt:lpstr>
    </vt:vector>
  </TitlesOfParts>
  <Company>Dell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ECRB Investment Focus</dc:title>
  <dc:creator>Petar Maksimovic</dc:creator>
  <cp:lastModifiedBy>Marija Milenovic-Zivkovic</cp:lastModifiedBy>
  <cp:revision>682</cp:revision>
  <cp:lastPrinted>2016-11-02T08:51:58Z</cp:lastPrinted>
  <dcterms:created xsi:type="dcterms:W3CDTF">2005-06-18T20:19:03Z</dcterms:created>
  <dcterms:modified xsi:type="dcterms:W3CDTF">2025-05-30T05:21:24Z</dcterms:modified>
</cp:coreProperties>
</file>