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17"/>
  </p:notesMasterIdLst>
  <p:handoutMasterIdLst>
    <p:handoutMasterId r:id="rId18"/>
  </p:handoutMasterIdLst>
  <p:sldIdLst>
    <p:sldId id="315" r:id="rId3"/>
    <p:sldId id="266" r:id="rId4"/>
    <p:sldId id="310" r:id="rId5"/>
    <p:sldId id="316" r:id="rId6"/>
    <p:sldId id="318" r:id="rId7"/>
    <p:sldId id="317" r:id="rId8"/>
    <p:sldId id="319" r:id="rId9"/>
    <p:sldId id="320" r:id="rId10"/>
    <p:sldId id="321" r:id="rId11"/>
    <p:sldId id="322" r:id="rId12"/>
    <p:sldId id="323" r:id="rId13"/>
    <p:sldId id="312" r:id="rId14"/>
    <p:sldId id="324" r:id="rId15"/>
    <p:sldId id="314" r:id="rId16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266"/>
            <p14:sldId id="310"/>
            <p14:sldId id="316"/>
            <p14:sldId id="318"/>
            <p14:sldId id="317"/>
            <p14:sldId id="319"/>
            <p14:sldId id="320"/>
            <p14:sldId id="321"/>
            <p14:sldId id="322"/>
            <p14:sldId id="323"/>
            <p14:sldId id="312"/>
            <p14:sldId id="324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B629C"/>
    <a:srgbClr val="FF0000"/>
    <a:srgbClr val="FFCC66"/>
    <a:srgbClr val="7799FF"/>
    <a:srgbClr val="FFFF00"/>
    <a:srgbClr val="000066"/>
    <a:srgbClr val="FF7C80"/>
    <a:srgbClr val="99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9" autoAdjust="0"/>
    <p:restoredTop sz="99338" autoAdjust="0"/>
  </p:normalViewPr>
  <p:slideViewPr>
    <p:cSldViewPr>
      <p:cViewPr varScale="1">
        <p:scale>
          <a:sx n="73" d="100"/>
          <a:sy n="73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94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 smtClean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8.6.2024.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8.6.2024.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Стручно-научна конференција ТОПС 2024 </a:t>
            </a:r>
            <a:b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Хотел Палисад, Златибор 10.06.2024.</a:t>
            </a:r>
            <a:b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593074" y="3299048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altLang="en-US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ЕНЕРГЕТСКА </a:t>
            </a:r>
            <a:r>
              <a:rPr lang="ru-RU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ЕФИКАСНОСТ КРОЗ УПОТРЕБУ </a:t>
            </a:r>
            <a:endParaRPr lang="sr-Latn-RS" altLang="en-US" sz="2800" dirty="0" smtClean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altLang="en-US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СОЛАРНЕ</a:t>
            </a:r>
            <a:r>
              <a:rPr lang="sr-Latn-RS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en-US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ЕНЕРГИЈЕ </a:t>
            </a:r>
            <a:r>
              <a:rPr lang="ru-RU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ЈЕП “ТОПЛАНА” КРАЉЕВО </a:t>
            </a:r>
            <a:endParaRPr lang="sr-Latn-RS" altLang="en-US" sz="2800" dirty="0" smtClean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altLang="en-US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ПРИМЕР ДОБРЕ</a:t>
            </a:r>
            <a:r>
              <a:rPr lang="sr-Latn-RS" altLang="en-US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en-US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ПРАКСЕ</a:t>
            </a:r>
            <a:endParaRPr lang="sr-Latn-CS" alt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5661248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lang="sr-Cyrl-RS" altLang="en-US" sz="1400" b="0" kern="0" dirty="0">
                <a:solidFill>
                  <a:schemeClr val="bg1">
                    <a:lumMod val="50000"/>
                  </a:schemeClr>
                </a:solidFill>
                <a:effectLst/>
              </a:rPr>
              <a:t>Александар Несторовић, дипл.инж.арх., Драгана Бикић, дипл.инж.арх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lang="sr-Cyrl-RS" altLang="en-US" sz="1400" b="0" kern="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lang="sr-Cyrl-RS" altLang="en-US" sz="1400" b="0" kern="0" dirty="0">
                <a:solidFill>
                  <a:schemeClr val="bg1">
                    <a:lumMod val="50000"/>
                  </a:schemeClr>
                </a:solidFill>
                <a:effectLst/>
              </a:rPr>
              <a:t>ЈЕП </a:t>
            </a:r>
            <a:r>
              <a:rPr lang="sr-Cyrl-RS" altLang="en-US" sz="1400" b="0" kern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Топлан</a:t>
            </a:r>
            <a:r>
              <a:rPr lang="sr-Latn-RS" altLang="en-US" sz="1400" b="0" kern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a</a:t>
            </a:r>
            <a:r>
              <a:rPr lang="en-US" altLang="en-US" sz="1400" b="0" kern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sr-Cyrl-RS" altLang="en-US" sz="1400" b="0" kern="0" dirty="0">
                <a:solidFill>
                  <a:schemeClr val="bg1">
                    <a:lumMod val="50000"/>
                  </a:schemeClr>
                </a:solidFill>
                <a:effectLst/>
              </a:rPr>
              <a:t>Краљево, Краљево, Србија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547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TOPLAN~1\AppData\Local\Temp\pid-6836\Horizontal_RGB_29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151257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 smtClean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 smtClean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ПРОИЗВОДЊА СТРУЈЕ _ </a:t>
            </a:r>
            <a:r>
              <a:rPr lang="sr-Cyrl-R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sr-Cyrl-R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208323" y="2567982"/>
            <a:ext cx="4748405" cy="2209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  _    16,969.07 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ПОТРОШЕНО ЗА </a:t>
            </a: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СОПСТВЕНЕ ПОТРЕБЕ</a:t>
            </a: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ПРЕДАТО У МРЕЖУ</a:t>
            </a: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548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УЗЕТО ИЗ МРЕЖЕ</a:t>
            </a:r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179,081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kWh</a:t>
            </a:r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5121421" cy="338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ПРОИЗВОДЊА СТРУЈЕ _ </a:t>
            </a:r>
            <a:r>
              <a:rPr lang="sr-Cyrl-R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sr-Cyrl-R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867400" y="2173993"/>
            <a:ext cx="2667000" cy="4226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  _    31.807,00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ПОТРОШЕНО ЗА </a:t>
            </a: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СОПСТВЕНЕ ПОТРЕБЕ</a:t>
            </a: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14.449,18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ПРЕДАТО У МРЕЖУ</a:t>
            </a: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16.960,00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УЗЕТО ИЗ МРЕЖЕ</a:t>
            </a:r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148.003,50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2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ПРЕМА ЕПСУ, ЦЕНТРАЛНА ТОПЛАНА ЈЕ У 2023. ПРЕУЗЕЛА 402.156,00 </a:t>
            </a:r>
            <a:r>
              <a:rPr lang="en-US" sz="1200" dirty="0" err="1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en-US" sz="12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12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ПРЕДАЛА ЈЕ </a:t>
            </a:r>
            <a:r>
              <a:rPr lang="en-US" sz="12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10.722 KWH.</a:t>
            </a:r>
            <a:r>
              <a:rPr lang="sr-Cyrl-RS" sz="12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(ПОДАЦИ ИЗ РАЧУНА).</a:t>
            </a:r>
          </a:p>
          <a:p>
            <a:r>
              <a:rPr lang="sr-Cyrl-RS" sz="12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 КОЛОНИЈА, КАО МАЊИ ПОТРОШАЧ ЈЕ ПРЕУЗЕЛА 478.004,00 </a:t>
            </a:r>
            <a:r>
              <a:rPr lang="en-US" sz="12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r-Cyrl-RS" sz="12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Cyrl-RS" sz="12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 ЈЕ ПРВА ЦЕЛА ГОДИНА КОЈА ЋЕ НАМ ПОКАЗАТИ РЕАЛНУ УШТЕДУ У цт.</a:t>
            </a:r>
            <a:endParaRPr lang="sr-Cyrl-RS" sz="12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0193"/>
            <a:ext cx="5101134" cy="338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ПЛАНОВИ ЈЕП ТОПЛАНЕ У НАРЕДНОМ </a:t>
            </a:r>
            <a:r>
              <a:rPr lang="sr-Cyrl-R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ПЕРИОДУ</a:t>
            </a:r>
            <a:endParaRPr lang="sr-Cyrl-R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23750"/>
              </p:ext>
            </p:extLst>
          </p:nvPr>
        </p:nvGraphicFramePr>
        <p:xfrm>
          <a:off x="1828801" y="1219201"/>
          <a:ext cx="541019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720"/>
                <a:gridCol w="2289540"/>
                <a:gridCol w="1847938"/>
              </a:tblGrid>
              <a:tr h="59436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ГОДИНА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ЦЕНТРАЛНА ТОПЛАНА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НОВА КОЛОНИЈА</a:t>
                      </a:r>
                      <a:endParaRPr lang="sr-Latn-RS" dirty="0"/>
                    </a:p>
                  </a:txBody>
                  <a:tcPr/>
                </a:tc>
              </a:tr>
              <a:tr h="339634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ФИНАЛНА</a:t>
                      </a:r>
                      <a:r>
                        <a:rPr lang="sr-Cyrl-RS" baseline="0" dirty="0" smtClean="0"/>
                        <a:t> ЕНЕРГИЈА </a:t>
                      </a:r>
                      <a:r>
                        <a:rPr lang="sr-Cyrl-RS" dirty="0" smtClean="0"/>
                        <a:t>У </a:t>
                      </a:r>
                      <a:r>
                        <a:rPr lang="en-US" dirty="0" err="1" smtClean="0"/>
                        <a:t>MWh</a:t>
                      </a:r>
                      <a:endParaRPr lang="sr-Latn-R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sr-Cyrl-RS" dirty="0" smtClean="0"/>
                        <a:t>2018.</a:t>
                      </a:r>
                      <a:endParaRPr lang="sr-Latn-R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501,43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507,78</a:t>
                      </a:r>
                      <a:endParaRPr lang="sr-Latn-RS" dirty="0"/>
                    </a:p>
                  </a:txBody>
                  <a:tcPr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sr-Cyrl-RS" dirty="0" smtClean="0"/>
                        <a:t>2019.</a:t>
                      </a:r>
                      <a:endParaRPr lang="sr-Latn-R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486,60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527,92</a:t>
                      </a:r>
                      <a:endParaRPr lang="sr-Latn-RS" dirty="0"/>
                    </a:p>
                  </a:txBody>
                  <a:tcPr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sr-Cyrl-RS" dirty="0" smtClean="0"/>
                        <a:t>2020.</a:t>
                      </a:r>
                      <a:endParaRPr lang="sr-Latn-R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558,94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553,08</a:t>
                      </a:r>
                      <a:endParaRPr lang="sr-Latn-RS" dirty="0"/>
                    </a:p>
                  </a:txBody>
                  <a:tcPr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sr-Cyrl-RS" dirty="0" smtClean="0"/>
                        <a:t>2021.</a:t>
                      </a:r>
                      <a:endParaRPr lang="sr-Latn-R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595,77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574,88</a:t>
                      </a:r>
                      <a:endParaRPr lang="sr-Latn-RS" dirty="0"/>
                    </a:p>
                  </a:txBody>
                  <a:tcPr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sr-Cyrl-RS" dirty="0" smtClean="0"/>
                        <a:t>2022.</a:t>
                      </a:r>
                      <a:endParaRPr lang="sr-Latn-R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448,76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472,85</a:t>
                      </a:r>
                      <a:endParaRPr lang="sr-Latn-RS" dirty="0"/>
                    </a:p>
                  </a:txBody>
                  <a:tcPr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sr-Cyrl-RS" dirty="0" smtClean="0"/>
                        <a:t>2023.</a:t>
                      </a:r>
                      <a:endParaRPr lang="sr-Latn-R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402,16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478,00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4495800"/>
            <a:ext cx="815340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r-Cyrl-RS" sz="1200" b="1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en-US" sz="1200" b="1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sz="1200" b="1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ТОПЛАНА КРАЉЕВО ИМА 9 ИЗВОРА ТОПЛОТНЕ ЕНЕРГИЈЕ, НА 5 ЛОКАЦИЈА. НАЈВЕЋИ ПОТРОШАЧИ ПРИРОДНОГ ГАСА И ЕЛЕКТРИЧНЕ ЕНЕРГИЈЕ СУ КОТЛАРНИЦЕ – ЦЕНТРАЛНА ТОПЛАНА И НОВА КОЛОНИЈА.</a:t>
            </a:r>
            <a:endParaRPr lang="sr-Cyrl-RS" sz="1200" b="1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r-Cyrl-RS" sz="1200" b="1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ГОДИШЊИ ИЗВЕШТАЈ ПОДНЕТ МРЕ ЗА 2023. ГОДИНУ, И ПОРЕД ТОГА ШТО ЈЕ ФОТОНАПОНСКА ЕЛЕКТРАНА НА ЦЕНТРАЛНОЈ ТОПЛАНИ НА СИСТЕМУ ЕПС-а ОД ЈУЛА 2023. ПОКАЗУЈЕ </a:t>
            </a:r>
            <a:r>
              <a:rPr lang="sr-Cyrl-RS" sz="12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ЗНАЧАЈНЕ УШТЕДЕ И МАЊЕ РАЧУНЕ ЗА </a:t>
            </a:r>
            <a:r>
              <a:rPr lang="sr-Cyrl-RS" sz="1200" b="1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ЕЕ. </a:t>
            </a:r>
            <a:r>
              <a:rPr lang="sr-Cyrl-RS" sz="12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ЦЕНТРАЛНА ТОПЛАНА И НОВА КОЛОНИЈА СУ ИМАЛЕ ПРИБЛИЖНУ ПОТРОШЊУ </a:t>
            </a:r>
            <a:r>
              <a:rPr lang="sr-Cyrl-RS" sz="1200" b="1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ЕЕ. НОВА </a:t>
            </a:r>
            <a:r>
              <a:rPr lang="sr-Cyrl-RS" sz="12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КОЛОНИЈА ПОСТАЈЕ ВЕЋИ ПОТРОШАЧ </a:t>
            </a:r>
            <a:r>
              <a:rPr lang="sr-Cyrl-RS" sz="1200" b="1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sr-Cyrl-RS" sz="12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ЦЕНТРАЛНЕ ТОПЛАНЕ, ПА СЕ ИЗ ТОГ РАЗЛОГА РАЗМАТРАЈУ ТЕХНИЧКИ УСЛОВИ ЗА ПОСТАВЉАЊЕ </a:t>
            </a:r>
            <a:r>
              <a:rPr lang="sr-Cyrl-RS" sz="1200" b="1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ФОТОНАПОНСК Е ЕЛЕКТРАНЕ </a:t>
            </a:r>
            <a:r>
              <a:rPr lang="sr-Cyrl-RS" sz="12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НОВОЈ КОЛОНИЈИ, КАО И ЕКОНОМСКА ОПРАВДАНОСТ ПОСТАВЉАЊА ФОТОНАПОНСК Е ЕЛЕКТРАНЕ</a:t>
            </a:r>
            <a:r>
              <a:rPr lang="sr-Cyrl-RS" sz="1200" b="1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2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СЛОБОДНОЈ СТРАНИ КРОВА ЦЕНТРАЛНЕ ТОПЛАНЕ.</a:t>
            </a:r>
          </a:p>
        </p:txBody>
      </p: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ПЛАНОВИ ЈЕП ТОПЛАНЕ У НАРЕДНОМ </a:t>
            </a:r>
            <a:r>
              <a:rPr lang="sr-Cyrl-R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ПЕРИОДУ</a:t>
            </a:r>
            <a:endParaRPr lang="sr-Cyrl-R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3400" y="57912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2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ЈЕП </a:t>
            </a:r>
            <a:r>
              <a:rPr lang="sr-Cyrl-RS" sz="12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ТОПЛАНА ПЛАНИРА ДА У НАРЕДНИМ ГОДИНАМА ИЗГРАДИ МАГАЦИНСКу зграду И ДА на крову тог објекта посТАВИ још једну фотонапонску електрану. али и да уведе електро пуњаче на две локације на којима има електране, и да возни парк предузећа опреми комплетно електричним возилима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74499"/>
            <a:ext cx="1869101" cy="1869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54" y="4181811"/>
            <a:ext cx="2199564" cy="1466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80" y="1198344"/>
            <a:ext cx="5309720" cy="27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Cyrl-RS" sz="2400" b="1" dirty="0" smtClean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Cyrl-RS" sz="24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Хвала на пажњи!</a:t>
            </a:r>
            <a:endParaRPr 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r>
              <a:rPr lang="sr-Latn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фотонапонска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електрана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инсталирана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као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део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пројекта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Смањење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утицаја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локалних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заједница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пограничног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Србија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Црна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климатске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промене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можемо</a:t>
            </a:r>
            <a:r>
              <a:rPr lang="es-ES" sz="2000" b="1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Пројекат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оквиру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прекограничне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сарадње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Србија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Црна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суфинансиран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донаторским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средствима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Европске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Трошкови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инсталације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фотонапонске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електране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45.000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еура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планирана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годишња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производња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електричне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58.000 </a:t>
            </a:r>
            <a:r>
              <a:rPr lang="en-U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Иначе комплетан п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ројекат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суфинансиран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фондова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Европске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вредност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пројекта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230.000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еура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Овим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пројектом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ЈЕП „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Топлана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добила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фотонапонску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електрану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производњу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електичне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инсталирана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крову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објекта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Централна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котларница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r>
              <a:rPr lang="sr-Latn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овај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ЈЕП „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Топлана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постала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топлана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централној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Србији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својих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производних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користити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чисту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електричну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енергију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добијену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обновљивих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извора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енергије</a:t>
            </a:r>
            <a:r>
              <a:rPr lang="es-E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3B629C"/>
              </a:solidFill>
              <a:effectLst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ПРОИЗВОДЊА ЕЛЕКТРИЧНЕ ЕНЕРГИЈЕ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r>
              <a:rPr lang="sr-Cyrl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ЈЕП ТОПЛАНА КРАЉЕВО ЈЕ БИЛА РЕГИСТРОВАНА ЗА ПРОИЗВОДЊУ, ДИСТРИБУЦИЈУ и СНАБДЕВАЊЕ ТОПЛОТНОМ ЕНЕРГИЈОМ КРАЈЊИХ ПОТРОШАЧА. САДА ЈЕ ПОРЕД ОВИХ ДЕЛАТНОСТИ РЕГИСТРОВАНА И ЗА ПРОИЗВОДЊУ ЕЛЕКТРИЧНЕ ЕНЕРГИЈЕ</a:t>
            </a:r>
            <a:r>
              <a:rPr lang="sr-Cyrl-RS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Фотонапонска </a:t>
            </a:r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електрана је инсталирана на крову објекта „Централне котларнице“. Уграђено је 147 панела снаге 340 </a:t>
            </a:r>
            <a:r>
              <a:rPr lang="sr-Latn-R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укупне површине око 260 м</a:t>
            </a:r>
            <a:r>
              <a:rPr lang="sr-Cyrl-ME" sz="2000" baseline="30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укупне снаге 49,98 </a:t>
            </a:r>
            <a:r>
              <a:rPr lang="en-U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n-US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Енергија произведена на овој ФЕ електрани користи се првенствено за сопствене потребе, стим када има вишак произведене енергије она иде у јавну дистрибутивну мрежу. </a:t>
            </a:r>
            <a:endParaRPr lang="sr-Latn-RS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Фотонапонска електрана обезбеђује око 15% потреба електричне енерије котларнице на годишњем нивоу</a:t>
            </a:r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2000" dirty="0" smtClean="0">
              <a:solidFill>
                <a:srgbClr val="3B629C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РЕКОНСТРУКЦИЈА КРОВА ПРЕ ПОСТАВЉАЊА ФЕ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259832" y="4633749"/>
            <a:ext cx="8490663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sr-Cyrl-RS" sz="1500" b="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 ПОСТАВЉАЊА ФОТОНАПОНСКЕ ЕЛЕКТРАНЕ, ОДРАЂЕНА ЈЕ РЕКОНСТРУКЦИЈА</a:t>
            </a:r>
            <a:endParaRPr lang="sr-Latn-RS" sz="1500" b="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sr-Cyrl-RS" sz="1500" b="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КРОВА ЦЕНТРАЛНЕ КОТЛАРНИЦЕ</a:t>
            </a:r>
            <a:endParaRPr lang="en-US" sz="1600" b="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E:\My Documents\Toplana\Prekogranicna saradnja\Slike\Krov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24344"/>
            <a:ext cx="2918089" cy="2188568"/>
          </a:xfrm>
          <a:prstGeom prst="rect">
            <a:avLst/>
          </a:prstGeom>
          <a:noFill/>
        </p:spPr>
      </p:pic>
      <p:pic>
        <p:nvPicPr>
          <p:cNvPr id="7" name="Picture 3" descr="E:\My Documents\Toplana\Prekogranicna saradnja\Slike\Rek krov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9812" y="2021037"/>
            <a:ext cx="2922499" cy="219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2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СНАГА ФОТОНАПОНСКЕЕЛЕКТРАНЕ 49,98К</a:t>
            </a:r>
            <a:r>
              <a:rPr lang="sr-Latn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5711" y="1678145"/>
            <a:ext cx="1918689" cy="25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C:\Users\Korisnik\Downloads\IMG-ea54650e6ea51a8bdaef770953a121bd-V.jpg"/>
          <p:cNvPicPr/>
          <p:nvPr/>
        </p:nvPicPr>
        <p:blipFill>
          <a:blip r:embed="rId3"/>
          <a:srcRect t="6407" b="60445"/>
          <a:stretch>
            <a:fillRect/>
          </a:stretch>
        </p:blipFill>
        <p:spPr bwMode="auto">
          <a:xfrm>
            <a:off x="381000" y="1678145"/>
            <a:ext cx="5798352" cy="25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0" y="5334000"/>
            <a:ext cx="7920788" cy="514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r-Cyrl-ME" sz="15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Уграђено </a:t>
            </a:r>
            <a:r>
              <a:rPr lang="sr-Cyrl-ME" sz="15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147 панела снаге 340 </a:t>
            </a:r>
            <a:r>
              <a:rPr lang="en-US" sz="1500" dirty="0" err="1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sr-Cyrl-ME" sz="15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укупне површине око 260 м</a:t>
            </a:r>
            <a:r>
              <a:rPr lang="sr-Cyrl-ME" sz="1500" baseline="30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ME" sz="15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15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sr-Cyrl-ME" sz="15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ME" sz="15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укупне снаге 49,98 </a:t>
            </a:r>
            <a:r>
              <a:rPr lang="en-US" sz="15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kW.</a:t>
            </a:r>
            <a:endParaRPr lang="en-US" sz="16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ME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ИНСТАЛАЦИЈА </a:t>
            </a:r>
            <a:r>
              <a:rPr lang="sr-Cyrl-M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ФОТОНАПОНСКЕ ЕЛЕКТРАНЕ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 </a:t>
            </a:r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пројектовање и прикључење су добијени у децембру 2020. </a:t>
            </a:r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године</a:t>
            </a:r>
            <a:r>
              <a:rPr lang="en-U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Радови </a:t>
            </a:r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изведени у јуну 2021. </a:t>
            </a:r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године</a:t>
            </a:r>
            <a:endParaRPr lang="sr-Latn-RS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ME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Решење </a:t>
            </a:r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прикључењу објекта на јавни дистрибутивни систем је добијено у августу 2021. </a:t>
            </a:r>
            <a:endParaRPr lang="en-US" sz="20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ME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Уговор </a:t>
            </a:r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потпуном снабдевању са нето обрачуном је добијен у октобру </a:t>
            </a:r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sr-Latn-RS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ME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Први </a:t>
            </a:r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записник комисије за интерни технички пријем децембар 2022. (проблем раставног елемента</a:t>
            </a:r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r-Latn-RS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ME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 </a:t>
            </a:r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записник комисије за интерни технички пријем јул 2023</a:t>
            </a:r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ME" sz="20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ME" sz="20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</a:t>
            </a:r>
            <a:r>
              <a:rPr lang="sr-Cyrl-ME" sz="20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ФЕ је прикључена на јавни ЕД систем у јулу месецу 2023.</a:t>
            </a:r>
            <a:endParaRPr lang="en-US" sz="20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sr-Latn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ПРОИЗВОДЊЕ СТРУЈЕ_2023 (</a:t>
            </a:r>
            <a:r>
              <a:rPr lang="sr-Latn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r-Latn-R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927900" y="4540077"/>
            <a:ext cx="2617651" cy="1057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Cyrl-RS" sz="12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ЈУЛ	           3,500.26</a:t>
            </a: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</a:t>
            </a:r>
            <a:r>
              <a:rPr lang="sr-Latn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6,271.87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СЕПТЕМБАР</a:t>
            </a:r>
            <a:r>
              <a:rPr lang="sr-Latn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4,952.07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ОКТОБАР</a:t>
            </a:r>
            <a:r>
              <a:rPr lang="sr-Latn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3,534.87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НОВЕМБАР       </a:t>
            </a:r>
            <a:r>
              <a:rPr lang="sr-Latn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1,552.83</a:t>
            </a:r>
            <a:endParaRPr lang="en-U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3" y="1828800"/>
            <a:ext cx="2250456" cy="1749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2250457" cy="1741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9" y="1828800"/>
            <a:ext cx="2245376" cy="1741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3" y="4193639"/>
            <a:ext cx="2267278" cy="1749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4193639"/>
            <a:ext cx="2277982" cy="1749961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640149" y="3651746"/>
            <a:ext cx="2617651" cy="234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ЈУЛ	</a:t>
            </a:r>
            <a:endParaRPr lang="en-U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800600" y="3662141"/>
            <a:ext cx="2617651" cy="234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	</a:t>
            </a:r>
            <a:endParaRPr lang="en-U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629400" y="3651746"/>
            <a:ext cx="2617651" cy="234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СЕПТЕМБАР	</a:t>
            </a:r>
            <a:endParaRPr lang="en-U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44749" y="6019850"/>
            <a:ext cx="2617651" cy="234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ОКТОБАР	</a:t>
            </a:r>
            <a:endParaRPr lang="en-U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191000" y="6019331"/>
            <a:ext cx="2617651" cy="234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НОВЕМБАР	</a:t>
            </a:r>
            <a:endParaRPr lang="en-U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ПРОИЗВОДЊА СТРУЈЕ ПО </a:t>
            </a:r>
            <a:r>
              <a:rPr lang="sr-Cyrl-R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ГОДИНАМА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1562"/>
            <a:ext cx="2845593" cy="2203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2" y="1295400"/>
            <a:ext cx="2858603" cy="2215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99" y="3962400"/>
            <a:ext cx="2858603" cy="221761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3572336"/>
            <a:ext cx="4748405" cy="320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 _    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7,031.68 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422405" y="3649622"/>
            <a:ext cx="4748405" cy="2432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  _  </a:t>
            </a:r>
            <a:r>
              <a:rPr lang="en-US" sz="14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16,969.07 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200400" y="6234545"/>
            <a:ext cx="4343170" cy="273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  _  </a:t>
            </a:r>
            <a:r>
              <a:rPr lang="en-US" sz="1400" dirty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30,575.05 kWh</a:t>
            </a:r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ПРОИЗВОДЊА СТРУЈЕ _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160197" y="1950637"/>
            <a:ext cx="4748405" cy="2240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  _    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7,031.68 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ПОТРОШЕНО ЗА </a:t>
            </a: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СОПСТВЕНЕ ПОТРЕБЕ</a:t>
            </a: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533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ПРЕДАТО У МРЕЖУ</a:t>
            </a: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498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kWh</a:t>
            </a:r>
            <a:endParaRPr lang="sr-Cyrl-RS" sz="1400" dirty="0" smtClean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УЗЕТО ИЗ МРЕЖЕ</a:t>
            </a:r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86,847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en-US" sz="1400" dirty="0" smtClean="0">
                <a:solidFill>
                  <a:srgbClr val="3B6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kWh</a:t>
            </a:r>
            <a:endParaRPr lang="sr-Cyrl-RS" sz="1400" dirty="0">
              <a:solidFill>
                <a:srgbClr val="3B6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0636"/>
            <a:ext cx="5125453" cy="338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13064</TotalTime>
  <Words>505</Words>
  <Application>Microsoft Office PowerPoint</Application>
  <PresentationFormat>On-screen Show (4:3)</PresentationFormat>
  <Paragraphs>162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Executive</vt:lpstr>
      <vt:lpstr>Orbit</vt:lpstr>
      <vt:lpstr>Стручно-научна конференција ТОПС 2024  Хотел Палисад, Златибор 10.06.2024. </vt:lpstr>
      <vt:lpstr>Увод </vt:lpstr>
      <vt:lpstr>ПРОИЗВОДЊА ЕЛЕКТРИЧНЕ ЕНЕРГИЈЕ</vt:lpstr>
      <vt:lpstr>РЕКОНСТРУКЦИЈА КРОВА ПРЕ ПОСТАВЉАЊА ФЕ</vt:lpstr>
      <vt:lpstr>СНАГА ФОТОНАПОНСКЕЕЛЕКТРАНЕ 49,98КW</vt:lpstr>
      <vt:lpstr>ИНСТАЛАЦИЈА ФОТОНАПОНСКЕ ЕЛЕКТРАНЕ</vt:lpstr>
      <vt:lpstr>ПРИМЕР ПРОИЗВОДЊЕ СТРУЈЕ_2023 (KWh)</vt:lpstr>
      <vt:lpstr>ПРОИЗВОДЊА СТРУЈЕ ПО ГОДИНАМА</vt:lpstr>
      <vt:lpstr>ПРОИЗВОДЊА СТРУЈЕ _ 2021</vt:lpstr>
      <vt:lpstr>ПРОИЗВОДЊА СТРУЈЕ _ 2022</vt:lpstr>
      <vt:lpstr>ПРОИЗВОДЊА СТРУЈЕ _ 2023</vt:lpstr>
      <vt:lpstr>ПЛАНОВИ ЈЕП ТОПЛАНЕ У НАРЕДНОМ ПЕРИОДУ</vt:lpstr>
      <vt:lpstr>ПЛАНОВИ ЈЕП ТОПЛАНЕ У НАРЕДНОМ ПЕРИОДУ</vt:lpstr>
      <vt:lpstr>                                       Хвала на пажњи!</vt:lpstr>
    </vt:vector>
  </TitlesOfParts>
  <Company>Dell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PU Toplane</cp:lastModifiedBy>
  <cp:revision>626</cp:revision>
  <cp:lastPrinted>2016-11-02T08:51:58Z</cp:lastPrinted>
  <dcterms:created xsi:type="dcterms:W3CDTF">2005-06-18T20:19:03Z</dcterms:created>
  <dcterms:modified xsi:type="dcterms:W3CDTF">2024-06-08T12:28:57Z</dcterms:modified>
</cp:coreProperties>
</file>