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719" r:id="rId4"/>
  </p:sldMasterIdLst>
  <p:notesMasterIdLst>
    <p:notesMasterId r:id="rId36"/>
  </p:notesMasterIdLst>
  <p:handoutMasterIdLst>
    <p:handoutMasterId r:id="rId37"/>
  </p:handoutMasterIdLst>
  <p:sldIdLst>
    <p:sldId id="269" r:id="rId5"/>
    <p:sldId id="271" r:id="rId6"/>
    <p:sldId id="309" r:id="rId7"/>
    <p:sldId id="273" r:id="rId8"/>
    <p:sldId id="310" r:id="rId9"/>
    <p:sldId id="308" r:id="rId10"/>
    <p:sldId id="275" r:id="rId11"/>
    <p:sldId id="276" r:id="rId12"/>
    <p:sldId id="277" r:id="rId13"/>
    <p:sldId id="288" r:id="rId14"/>
    <p:sldId id="284" r:id="rId15"/>
    <p:sldId id="285" r:id="rId16"/>
    <p:sldId id="270" r:id="rId17"/>
    <p:sldId id="3918" r:id="rId18"/>
    <p:sldId id="3919" r:id="rId19"/>
    <p:sldId id="3920" r:id="rId20"/>
    <p:sldId id="274" r:id="rId21"/>
    <p:sldId id="3921" r:id="rId22"/>
    <p:sldId id="3922" r:id="rId23"/>
    <p:sldId id="290" r:id="rId24"/>
    <p:sldId id="292" r:id="rId25"/>
    <p:sldId id="293" r:id="rId26"/>
    <p:sldId id="291" r:id="rId27"/>
    <p:sldId id="296" r:id="rId28"/>
    <p:sldId id="297" r:id="rId29"/>
    <p:sldId id="301" r:id="rId30"/>
    <p:sldId id="302" r:id="rId31"/>
    <p:sldId id="305" r:id="rId32"/>
    <p:sldId id="307" r:id="rId33"/>
    <p:sldId id="306" r:id="rId34"/>
    <p:sldId id="336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7" autoAdjust="0"/>
  </p:normalViewPr>
  <p:slideViewPr>
    <p:cSldViewPr snapToGrid="0" showGuides="1">
      <p:cViewPr>
        <p:scale>
          <a:sx n="125" d="100"/>
          <a:sy n="125" d="100"/>
        </p:scale>
        <p:origin x="120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59FD40-C039-4B2D-8776-5FFBB39566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7DC3A-5D60-425F-8526-E06663EB50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3C812-2664-42D2-8F61-C67C89DA961D}" type="datetimeFigureOut">
              <a:rPr lang="en-DK" smtClean="0"/>
              <a:t>05/30/2025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06499-E415-431C-A911-9AFF004082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2F0B0-1C8A-4038-898A-6499950C0A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4C595-65ED-46B8-9201-664F4A9D65B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72761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03DD0-7906-4468-B1EA-8C9FFA78BF62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CE5E1-F036-441C-B5FF-AA9EA30EF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CE5E1-F036-441C-B5FF-AA9EA30EF8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9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ont page - fla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8088" r="-69" b="-8088"/>
          <a:stretch/>
        </p:blipFill>
        <p:spPr>
          <a:xfrm>
            <a:off x="0" y="0"/>
            <a:ext cx="12200456" cy="6862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F93861-4629-D354-2807-96606864E606}"/>
              </a:ext>
            </a:extLst>
          </p:cNvPr>
          <p:cNvSpPr/>
          <p:nvPr userDrawn="1"/>
        </p:nvSpPr>
        <p:spPr>
          <a:xfrm>
            <a:off x="0" y="5805182"/>
            <a:ext cx="12200456" cy="1156335"/>
          </a:xfrm>
          <a:prstGeom prst="rect">
            <a:avLst/>
          </a:pr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8937" y="5232400"/>
            <a:ext cx="10930995" cy="423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8936" y="5884335"/>
            <a:ext cx="10930995" cy="423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E-mail address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8936" y="6227236"/>
            <a:ext cx="10930995" cy="423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Phone no.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70C4BE-BC80-4709-AD44-D50383845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953" y="232095"/>
            <a:ext cx="540000" cy="54000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377122-95B2-410C-A72B-602B6B8C6A21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14" y="290920"/>
            <a:ext cx="457200" cy="422351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0B63A-3806-41A0-9E43-527B4561CA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77" y="252798"/>
            <a:ext cx="1258463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9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48">
            <a:extLst>
              <a:ext uri="{FF2B5EF4-FFF2-40B4-BE49-F238E27FC236}">
                <a16:creationId xmlns:a16="http://schemas.microsoft.com/office/drawing/2014/main" id="{78396AC0-C52E-4B57-8CD9-D2F221D06680}"/>
              </a:ext>
            </a:extLst>
          </p:cNvPr>
          <p:cNvSpPr/>
          <p:nvPr userDrawn="1"/>
        </p:nvSpPr>
        <p:spPr>
          <a:xfrm>
            <a:off x="411820" y="819007"/>
            <a:ext cx="7674479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6207" y="1825625"/>
            <a:ext cx="11088457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997076-D645-3C07-098E-4824A0700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8629B2E-A865-6E1E-C9FA-72281D715433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ACEC3AF-643A-4896-4669-4C0D0750B4AF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56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48">
            <a:extLst>
              <a:ext uri="{FF2B5EF4-FFF2-40B4-BE49-F238E27FC236}">
                <a16:creationId xmlns:a16="http://schemas.microsoft.com/office/drawing/2014/main" id="{78396AC0-C52E-4B57-8CD9-D2F221D06680}"/>
              </a:ext>
            </a:extLst>
          </p:cNvPr>
          <p:cNvSpPr/>
          <p:nvPr userDrawn="1"/>
        </p:nvSpPr>
        <p:spPr>
          <a:xfrm>
            <a:off x="411820" y="819007"/>
            <a:ext cx="7674479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6207" y="1825625"/>
            <a:ext cx="11088457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997076-D645-3C07-098E-4824A0700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8629B2E-A865-6E1E-C9FA-72281D715433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ACEC3AF-643A-4896-4669-4C0D0750B4AF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4">
            <a:extLst>
              <a:ext uri="{FF2B5EF4-FFF2-40B4-BE49-F238E27FC236}">
                <a16:creationId xmlns:a16="http://schemas.microsoft.com/office/drawing/2014/main" id="{C23214D9-7862-3664-3C5F-CDCD736E460A}"/>
              </a:ext>
            </a:extLst>
          </p:cNvPr>
          <p:cNvSpPr txBox="1">
            <a:spLocks/>
          </p:cNvSpPr>
          <p:nvPr userDrawn="1"/>
        </p:nvSpPr>
        <p:spPr>
          <a:xfrm>
            <a:off x="426207" y="1191055"/>
            <a:ext cx="7855634" cy="2813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3A2B3032-CF59-A7B4-CA0E-FF1A26D85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7" y="888668"/>
            <a:ext cx="7882259" cy="27212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endParaRPr lang="en-GB" dirty="0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0DF1304-E12C-589F-2595-D71142B3E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355" y="1172059"/>
            <a:ext cx="7885112" cy="272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z="1400" dirty="0"/>
              <a:t>Click here to edit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81144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wo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48">
            <a:extLst>
              <a:ext uri="{FF2B5EF4-FFF2-40B4-BE49-F238E27FC236}">
                <a16:creationId xmlns:a16="http://schemas.microsoft.com/office/drawing/2014/main" id="{62DC12B0-0AF9-4380-90E4-2CD5EB4D85A7}"/>
              </a:ext>
            </a:extLst>
          </p:cNvPr>
          <p:cNvSpPr/>
          <p:nvPr userDrawn="1"/>
        </p:nvSpPr>
        <p:spPr>
          <a:xfrm>
            <a:off x="411820" y="819007"/>
            <a:ext cx="7708598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4" name="Title 14"/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620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083683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5E83C8-4109-A388-BF81-C1B1391FB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4163BB-363E-CBCE-F313-4C1A470793B0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DC5E2D8-A8E1-BD1D-E603-5A3DD1B93ED0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906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68812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9" name="Title 14"/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B0BF9-B45F-8250-5455-9E42A1F88E6A}"/>
              </a:ext>
            </a:extLst>
          </p:cNvPr>
          <p:cNvSpPr/>
          <p:nvPr userDrawn="1"/>
        </p:nvSpPr>
        <p:spPr>
          <a:xfrm>
            <a:off x="411820" y="1717085"/>
            <a:ext cx="5293450" cy="47529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4ACDFC-4302-5B67-466F-BC6BD918E358}"/>
              </a:ext>
            </a:extLst>
          </p:cNvPr>
          <p:cNvSpPr/>
          <p:nvPr userDrawn="1"/>
        </p:nvSpPr>
        <p:spPr>
          <a:xfrm>
            <a:off x="5956958" y="1717085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DE54C-2674-AEA0-40F2-9F30068B5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395" y="1906998"/>
            <a:ext cx="4927157" cy="4425294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349A59-49ED-E0D8-7060-649D38406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994" y="1906998"/>
            <a:ext cx="4927157" cy="4425294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03FCA4-44AF-4EFF-599E-FC19586A4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51FFC4C-8C74-3328-7489-EDB97441D8CF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F1D85F5-20C3-AD66-43A3-DA315ED0017A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79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image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2F6D04-AFF4-687C-4B41-8532F879C1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63605" y="1717086"/>
            <a:ext cx="5292725" cy="475297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72224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9" name="Title 14"/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B0BF9-B45F-8250-5455-9E42A1F88E6A}"/>
              </a:ext>
            </a:extLst>
          </p:cNvPr>
          <p:cNvSpPr/>
          <p:nvPr userDrawn="1"/>
        </p:nvSpPr>
        <p:spPr>
          <a:xfrm>
            <a:off x="411820" y="1717085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DE54C-2674-AEA0-40F2-9F30068B5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395" y="1906998"/>
            <a:ext cx="4927157" cy="4425294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DB19E1-BE64-E25B-91B4-ADA0BEA0C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55C6F9C-E138-FB39-EE0F-C4A3B055CDD0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B6128C-0A73-1EBF-9D35-C7DA27937237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24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8">
            <a:extLst>
              <a:ext uri="{FF2B5EF4-FFF2-40B4-BE49-F238E27FC236}">
                <a16:creationId xmlns:a16="http://schemas.microsoft.com/office/drawing/2014/main" id="{792D09E1-35D2-C077-C1CA-32CA214492C8}"/>
              </a:ext>
            </a:extLst>
          </p:cNvPr>
          <p:cNvSpPr/>
          <p:nvPr userDrawn="1"/>
        </p:nvSpPr>
        <p:spPr>
          <a:xfrm>
            <a:off x="411820" y="819007"/>
            <a:ext cx="6921668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2F6D04-AFF4-687C-4B41-8532F879C1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6849" y="0"/>
            <a:ext cx="4157471" cy="223200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B0BF9-B45F-8250-5455-9E42A1F88E6A}"/>
              </a:ext>
            </a:extLst>
          </p:cNvPr>
          <p:cNvSpPr/>
          <p:nvPr userDrawn="1"/>
        </p:nvSpPr>
        <p:spPr>
          <a:xfrm>
            <a:off x="411820" y="1717085"/>
            <a:ext cx="6921668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DE54C-2674-AEA0-40F2-9F30068B5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395" y="1906998"/>
            <a:ext cx="4927157" cy="4425294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51AE19A-FE69-8393-09CD-7518CB6088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6849" y="2286001"/>
            <a:ext cx="4157471" cy="223200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0BA245C-73D4-2114-EDBA-7C1EA5A282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46849" y="4572001"/>
            <a:ext cx="4157471" cy="228600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6F5715-3757-7847-D3A5-EFB99103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50855BF-C8A0-FA8F-9508-092351E5EB2D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5843FA8-9803-F965-EE5B-80F78F1E9904}"/>
              </a:ext>
            </a:extLst>
          </p:cNvPr>
          <p:cNvSpPr/>
          <p:nvPr userDrawn="1"/>
        </p:nvSpPr>
        <p:spPr>
          <a:xfrm>
            <a:off x="0" y="488169"/>
            <a:ext cx="7333488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AE1171A3-4A2D-813F-EBE1-B5906E23E9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81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s 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2F6D04-AFF4-687C-4B41-8532F879C1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208" y="4266864"/>
            <a:ext cx="3564000" cy="214485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72224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B0BF9-B45F-8250-5455-9E42A1F88E6A}"/>
              </a:ext>
            </a:extLst>
          </p:cNvPr>
          <p:cNvSpPr/>
          <p:nvPr userDrawn="1"/>
        </p:nvSpPr>
        <p:spPr>
          <a:xfrm>
            <a:off x="411820" y="1717085"/>
            <a:ext cx="10844510" cy="23620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DE54C-2674-AEA0-40F2-9F30068B5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395" y="1906998"/>
            <a:ext cx="10445365" cy="201273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DB19E1-BE64-E25B-91B4-ADA0BEA0C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55C6F9C-E138-FB39-EE0F-C4A3B055CDD0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874B023-3528-0B1A-6EC2-1A8D73E9CA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267" y="4266864"/>
            <a:ext cx="3564000" cy="214485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0FA2A6F-C139-3775-2D24-4B57A44586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330" y="4266864"/>
            <a:ext cx="3564000" cy="214485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C5FCD84-DB20-9656-CD19-C212D4E77A6E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BB56A19C-5A25-9577-FDFD-65A601352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039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68812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EC7501-DB77-B7C0-E577-3C3EF8741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208" y="1717086"/>
            <a:ext cx="3456000" cy="4752975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C612812-205A-CC1B-E12A-37023B23C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8008" y="1717086"/>
            <a:ext cx="3456000" cy="4752975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36351B-9F1B-D028-0479-8696A8711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809807" y="1717086"/>
            <a:ext cx="3456000" cy="4752975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FFE7EA-C37F-7BDB-FBEF-B10FE8656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F333C8-BCCF-D5EF-D980-2A63983F818A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E3DF6F2-D5EC-6F79-E936-CDB6A6AD2D9C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4">
            <a:extLst>
              <a:ext uri="{FF2B5EF4-FFF2-40B4-BE49-F238E27FC236}">
                <a16:creationId xmlns:a16="http://schemas.microsoft.com/office/drawing/2014/main" id="{A37FC537-1D38-15EC-97ED-57C85DCA9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84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72224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905B23-018A-DC6A-C157-29FA7626D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820" y="1700212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79CF0-0DFF-B78B-C93D-6EB2316656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1820" y="4185188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1FF82E3-42B7-649A-84D5-5620C4B48AA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68EF8D-6115-003B-A143-A0112BC161B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34974" y="1700212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B651CF-6144-D4A3-5DDA-41955CE70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4DECC46-8266-8677-0CE8-CCAD25C7A26E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C3C23-527F-7052-F660-55BDBC8D271E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A8219AEC-3013-4433-AB17-2492861FA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182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image + content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72224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905B23-018A-DC6A-C157-29FA7626D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820" y="1720685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79CF0-0DFF-B78B-C93D-6EB2316656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1820" y="4205661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968996-B05C-EC6B-C647-75179E909E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3605" y="1717087"/>
            <a:ext cx="5292725" cy="2247526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370B8AA-4F7E-C389-FAC4-863BD48F83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3605" y="4185188"/>
            <a:ext cx="5292725" cy="2247526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E7D5A5-D71B-3261-BF85-EAE5E7D97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388F679-6749-49AE-211C-BD951952210D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0A838A3-A73A-DB26-C611-D7DBE856B78A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9E1809C6-55C1-13C0-E74F-A46DCD39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49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AD3F-A3B5-4A24-A448-7EAB2C16914A}" type="datetime1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A229-0096-49BD-81C1-58B03942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78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image + content 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8">
            <a:extLst>
              <a:ext uri="{FF2B5EF4-FFF2-40B4-BE49-F238E27FC236}">
                <a16:creationId xmlns:a16="http://schemas.microsoft.com/office/drawing/2014/main" id="{5A43610D-D43A-4984-8F4D-E888F397C12D}"/>
              </a:ext>
            </a:extLst>
          </p:cNvPr>
          <p:cNvSpPr/>
          <p:nvPr userDrawn="1"/>
        </p:nvSpPr>
        <p:spPr>
          <a:xfrm>
            <a:off x="411820" y="819007"/>
            <a:ext cx="7722246" cy="66378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905B23-018A-DC6A-C157-29FA7626D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933" y="1700212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968996-B05C-EC6B-C647-75179E909E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6208" y="4185188"/>
            <a:ext cx="5292725" cy="2247526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370B8AA-4F7E-C389-FAC4-863BD48F83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3605" y="4185188"/>
            <a:ext cx="5292725" cy="2247526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03B636-8A64-9073-44C4-7A723BE06A5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964330" y="1700212"/>
            <a:ext cx="5292000" cy="2264400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D4514E1-8FE3-C46E-9B3B-2AF06120E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9FB6A3C-3488-7ECC-4ECC-CB66C6B3AF89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CDAA996-6705-3353-926A-7429FDCD8F2F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26F5A579-7CB1-BF3A-5753-00E768EC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208" y="913051"/>
            <a:ext cx="7855634" cy="4585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70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 image + content 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D4514E1-8FE3-C46E-9B3B-2AF06120E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9FB6A3C-3488-7ECC-4ECC-CB66C6B3AF89}"/>
              </a:ext>
            </a:extLst>
          </p:cNvPr>
          <p:cNvSpPr/>
          <p:nvPr userDrawn="1"/>
        </p:nvSpPr>
        <p:spPr>
          <a:xfrm>
            <a:off x="0" y="6627223"/>
            <a:ext cx="11625072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CDAA996-6705-3353-926A-7429FDCD8F2F}"/>
              </a:ext>
            </a:extLst>
          </p:cNvPr>
          <p:cNvSpPr/>
          <p:nvPr userDrawn="1"/>
        </p:nvSpPr>
        <p:spPr>
          <a:xfrm>
            <a:off x="0" y="488169"/>
            <a:ext cx="9201150" cy="539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048">
            <a:extLst>
              <a:ext uri="{FF2B5EF4-FFF2-40B4-BE49-F238E27FC236}">
                <a16:creationId xmlns:a16="http://schemas.microsoft.com/office/drawing/2014/main" id="{7FFB4E11-5C11-74B7-D4C2-3F39AEC12336}"/>
              </a:ext>
            </a:extLst>
          </p:cNvPr>
          <p:cNvSpPr/>
          <p:nvPr/>
        </p:nvSpPr>
        <p:spPr>
          <a:xfrm>
            <a:off x="0" y="2748224"/>
            <a:ext cx="11899392" cy="1237127"/>
          </a:xfrm>
          <a:custGeom>
            <a:avLst/>
            <a:gdLst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372408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2408"/>
              <a:gd name="connsiteY0" fmla="*/ 0 h 663787"/>
              <a:gd name="connsiteX1" fmla="*/ 6372408 w 6372408"/>
              <a:gd name="connsiteY1" fmla="*/ 0 h 663787"/>
              <a:gd name="connsiteX2" fmla="*/ 6004194 w 6372408"/>
              <a:gd name="connsiteY2" fmla="*/ 663787 h 663787"/>
              <a:gd name="connsiteX3" fmla="*/ 0 w 6372408"/>
              <a:gd name="connsiteY3" fmla="*/ 663787 h 663787"/>
              <a:gd name="connsiteX4" fmla="*/ 0 w 6372408"/>
              <a:gd name="connsiteY4" fmla="*/ 0 h 663787"/>
              <a:gd name="connsiteX0" fmla="*/ 0 w 6378545"/>
              <a:gd name="connsiteY0" fmla="*/ 0 h 663787"/>
              <a:gd name="connsiteX1" fmla="*/ 6378545 w 6378545"/>
              <a:gd name="connsiteY1" fmla="*/ 0 h 663787"/>
              <a:gd name="connsiteX2" fmla="*/ 6004194 w 6378545"/>
              <a:gd name="connsiteY2" fmla="*/ 663787 h 663787"/>
              <a:gd name="connsiteX3" fmla="*/ 0 w 6378545"/>
              <a:gd name="connsiteY3" fmla="*/ 663787 h 663787"/>
              <a:gd name="connsiteX4" fmla="*/ 0 w 6378545"/>
              <a:gd name="connsiteY4" fmla="*/ 0 h 663787"/>
              <a:gd name="connsiteX0" fmla="*/ 0 w 6384681"/>
              <a:gd name="connsiteY0" fmla="*/ 0 h 663787"/>
              <a:gd name="connsiteX1" fmla="*/ 6384681 w 6384681"/>
              <a:gd name="connsiteY1" fmla="*/ 0 h 663787"/>
              <a:gd name="connsiteX2" fmla="*/ 6004194 w 6384681"/>
              <a:gd name="connsiteY2" fmla="*/ 663787 h 663787"/>
              <a:gd name="connsiteX3" fmla="*/ 0 w 6384681"/>
              <a:gd name="connsiteY3" fmla="*/ 663787 h 663787"/>
              <a:gd name="connsiteX4" fmla="*/ 0 w 6384681"/>
              <a:gd name="connsiteY4" fmla="*/ 0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681" h="663787">
                <a:moveTo>
                  <a:pt x="0" y="0"/>
                </a:moveTo>
                <a:lnTo>
                  <a:pt x="6384681" y="0"/>
                </a:lnTo>
                <a:lnTo>
                  <a:pt x="6004194" y="663787"/>
                </a:lnTo>
                <a:lnTo>
                  <a:pt x="0" y="663787"/>
                </a:lnTo>
                <a:lnTo>
                  <a:pt x="0" y="0"/>
                </a:lnTo>
                <a:close/>
              </a:path>
            </a:pathLst>
          </a:custGeom>
          <a:solidFill>
            <a:srgbClr val="00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9F0CCFB-4261-E440-9DE0-F9E69B5FE13E}"/>
              </a:ext>
            </a:extLst>
          </p:cNvPr>
          <p:cNvSpPr txBox="1">
            <a:spLocks/>
          </p:cNvSpPr>
          <p:nvPr userDrawn="1"/>
        </p:nvSpPr>
        <p:spPr>
          <a:xfrm>
            <a:off x="170671" y="2969688"/>
            <a:ext cx="10733443" cy="7941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endParaRPr lang="en-GB" sz="4400" b="1" kern="1200" cap="all" baseline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16B505D3-91AC-2736-BD24-1F5A1C0E8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608" y="3053600"/>
            <a:ext cx="9247046" cy="6263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41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ntent page">
    <p:bg>
      <p:bgPr>
        <a:solidFill>
          <a:srgbClr val="0027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4"/>
          <p:cNvSpPr>
            <a:spLocks noGrp="1"/>
          </p:cNvSpPr>
          <p:nvPr>
            <p:ph type="title"/>
          </p:nvPr>
        </p:nvSpPr>
        <p:spPr>
          <a:xfrm>
            <a:off x="426208" y="815515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26207" y="1825625"/>
            <a:ext cx="11088457" cy="435133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76473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6791113"/>
            <a:ext cx="12192000" cy="66887"/>
          </a:xfrm>
          <a:prstGeom prst="rect">
            <a:avLst/>
          </a:prstGeom>
          <a:gradFill>
            <a:gsLst>
              <a:gs pos="0">
                <a:schemeClr val="accent3"/>
              </a:gs>
              <a:gs pos="51000">
                <a:schemeClr val="accent4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1465056" y="6385302"/>
            <a:ext cx="391937" cy="4726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07" y="510386"/>
            <a:ext cx="11521987" cy="49848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599" b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07" y="1616113"/>
            <a:ext cx="11521987" cy="45608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007" y="64521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8EAA725-CC0B-4A16-AE77-83A5B67A2992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45218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5056" y="6452189"/>
            <a:ext cx="391937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4"/>
                </a:solidFill>
              </a:defRPr>
            </a:lvl1pPr>
          </a:lstStyle>
          <a:p>
            <a:fld id="{B1EEA229-0096-49BD-81C1-58B039421B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35007" y="319417"/>
            <a:ext cx="793582" cy="853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1128589" y="319417"/>
            <a:ext cx="216018" cy="85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1560626" y="319417"/>
            <a:ext cx="216018" cy="85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344607" y="319417"/>
            <a:ext cx="216018" cy="8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3"/>
          </p:nvPr>
        </p:nvSpPr>
        <p:spPr>
          <a:xfrm>
            <a:off x="335007" y="1001704"/>
            <a:ext cx="11521987" cy="3174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  <a:lvl2pPr marL="457063" indent="0"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99" b="0" kern="1200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2pPr>
            <a:lvl3pPr marL="914126" indent="0"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99" b="0" kern="1200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3pPr>
            <a:lvl4pPr marL="1371189" indent="0"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99" b="0" kern="1200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4pPr>
            <a:lvl5pPr marL="1828251" indent="0"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99" b="0" kern="1200" dirty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8705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pos="211">
          <p15:clr>
            <a:srgbClr val="FBAE40"/>
          </p15:clr>
        </p15:guide>
        <p15:guide id="3" pos="7468">
          <p15:clr>
            <a:srgbClr val="FBAE40"/>
          </p15:clr>
        </p15:guide>
        <p15:guide id="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u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30E44D-571F-91A9-5158-FDC9E52B78F5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D76787-D714-B8A3-818A-767B28C99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3" y="3503829"/>
            <a:ext cx="10733443" cy="1500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D3969-CC28-6C6F-00F2-31268268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75" y="1920240"/>
            <a:ext cx="10733441" cy="13709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400" b="1" kern="1200" cap="all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03661-F12F-4F84-BD25-E73D50F0A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230" y="232095"/>
            <a:ext cx="540000" cy="540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259B1-F8E8-4253-B06D-BA134BB792DA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291" y="290920"/>
            <a:ext cx="457200" cy="42235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EB155-D2D8-499D-AD70-209332E09B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552" y="173270"/>
            <a:ext cx="46818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8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ur transpar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2689A7-590D-B3C4-565D-F96C2478FF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200C4DD-5954-98E0-B270-10C713AB6799}"/>
              </a:ext>
            </a:extLst>
          </p:cNvPr>
          <p:cNvSpPr/>
          <p:nvPr userDrawn="1"/>
        </p:nvSpPr>
        <p:spPr>
          <a:xfrm>
            <a:off x="13648" y="6824"/>
            <a:ext cx="12192000" cy="6851176"/>
          </a:xfrm>
          <a:custGeom>
            <a:avLst/>
            <a:gdLst>
              <a:gd name="connsiteX0" fmla="*/ 0 w 12123761"/>
              <a:gd name="connsiteY0" fmla="*/ 3200400 h 3200400"/>
              <a:gd name="connsiteX1" fmla="*/ 6061881 w 12123761"/>
              <a:gd name="connsiteY1" fmla="*/ 0 h 3200400"/>
              <a:gd name="connsiteX2" fmla="*/ 12123761 w 12123761"/>
              <a:gd name="connsiteY2" fmla="*/ 3200400 h 3200400"/>
              <a:gd name="connsiteX3" fmla="*/ 0 w 12123761"/>
              <a:gd name="connsiteY3" fmla="*/ 3200400 h 3200400"/>
              <a:gd name="connsiteX0" fmla="*/ 0 w 12157881"/>
              <a:gd name="connsiteY0" fmla="*/ 3200400 h 3200400"/>
              <a:gd name="connsiteX1" fmla="*/ 6061881 w 12157881"/>
              <a:gd name="connsiteY1" fmla="*/ 0 h 3200400"/>
              <a:gd name="connsiteX2" fmla="*/ 12157881 w 12157881"/>
              <a:gd name="connsiteY2" fmla="*/ 3200400 h 3200400"/>
              <a:gd name="connsiteX3" fmla="*/ 0 w 12157881"/>
              <a:gd name="connsiteY3" fmla="*/ 3200400 h 3200400"/>
              <a:gd name="connsiteX0" fmla="*/ 0 w 12157881"/>
              <a:gd name="connsiteY0" fmla="*/ 6851176 h 6851176"/>
              <a:gd name="connsiteX1" fmla="*/ 12141959 w 12157881"/>
              <a:gd name="connsiteY1" fmla="*/ 0 h 6851176"/>
              <a:gd name="connsiteX2" fmla="*/ 12157881 w 12157881"/>
              <a:gd name="connsiteY2" fmla="*/ 6851176 h 6851176"/>
              <a:gd name="connsiteX3" fmla="*/ 0 w 12157881"/>
              <a:gd name="connsiteY3" fmla="*/ 6851176 h 685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7881" h="6851176">
                <a:moveTo>
                  <a:pt x="0" y="6851176"/>
                </a:moveTo>
                <a:lnTo>
                  <a:pt x="12141959" y="0"/>
                </a:lnTo>
                <a:cubicBezTo>
                  <a:pt x="12147266" y="2283725"/>
                  <a:pt x="12152574" y="4567451"/>
                  <a:pt x="12157881" y="6851176"/>
                </a:cubicBezTo>
                <a:lnTo>
                  <a:pt x="0" y="6851176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3CF135-698A-A163-0A55-9C767C29D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C2295F-16D9-D19E-C810-07A05CD0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27" y="444571"/>
            <a:ext cx="3639568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b="1" kern="1200" cap="all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A5A06-D422-4631-98FF-F4829A9C68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60" y="6178069"/>
            <a:ext cx="540000" cy="540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2E083-603D-4C4C-BAFE-549EACAD32B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521" y="6236894"/>
            <a:ext cx="457200" cy="42235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B4064F-5D73-46C8-A10B-883A974BBC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782" y="6119244"/>
            <a:ext cx="46818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colour +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2689A7-590D-B3C4-565D-F96C2478FF7E}"/>
              </a:ext>
            </a:extLst>
          </p:cNvPr>
          <p:cNvSpPr/>
          <p:nvPr userDrawn="1"/>
        </p:nvSpPr>
        <p:spPr>
          <a:xfrm>
            <a:off x="0" y="0"/>
            <a:ext cx="48320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AE8E6B-967F-6DB7-11CF-E3BD93AB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b="1" kern="1200" cap="all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3E4143-7A2E-8706-FDAD-592E8F3BA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44E0062-3D13-4703-3EF6-4DDE1AE42B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4E34B2-E49A-2443-23BB-47B7E0253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812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colour +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2689A7-590D-B3C4-565D-F96C2478FF7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9FDE80-9B58-822F-446F-055CDF4A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b="1" kern="1200" cap="all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E47FE6-7958-0B7B-9F29-E39B3AA41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0145AB-A5A6-AA84-E3F2-106C70269D8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46592" y="179514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7CDA4A-52F4-3166-2935-14453770B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612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2620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083683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Title 14"/>
          <p:cNvSpPr>
            <a:spLocks noGrp="1"/>
          </p:cNvSpPr>
          <p:nvPr>
            <p:ph type="title" hasCustomPrompt="1"/>
          </p:nvPr>
        </p:nvSpPr>
        <p:spPr>
          <a:xfrm>
            <a:off x="426208" y="815515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cap="all" baseline="0">
                <a:solidFill>
                  <a:srgbClr val="0027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628358-04D2-CE69-BF05-5C3CE467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100" b="1" kern="12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4A5D20-1DFF-832D-C092-9A9AB1671084}"/>
              </a:ext>
            </a:extLst>
          </p:cNvPr>
          <p:cNvSpPr/>
          <p:nvPr userDrawn="1"/>
        </p:nvSpPr>
        <p:spPr>
          <a:xfrm>
            <a:off x="0" y="6627223"/>
            <a:ext cx="11625072" cy="1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DA4204E-04C2-370F-E40E-2105CAE4C611}"/>
              </a:ext>
            </a:extLst>
          </p:cNvPr>
          <p:cNvSpPr/>
          <p:nvPr userDrawn="1"/>
        </p:nvSpPr>
        <p:spPr>
          <a:xfrm>
            <a:off x="0" y="488169"/>
            <a:ext cx="9201150" cy="1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90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ja SDG NS"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080531-91DE-49A5-8032-ECE046D11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569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6.gif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D7198-30AA-4A23-90F3-A4B57488B6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230" y="240484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99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77" r:id="rId2"/>
    <p:sldLayoutId id="21474839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879B01-1828-BD38-62AA-2A7B7422B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14498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+mj-lt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54576-BA44-470D-8D8F-885AB04E859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126" y="106260"/>
            <a:ext cx="540000" cy="540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B3F1-B1B4-4D7E-BA07-453F0166451C}"/>
              </a:ext>
            </a:extLst>
          </p:cNvPr>
          <p:cNvPicPr/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87" y="165085"/>
            <a:ext cx="457200" cy="42235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A7492-368D-4564-A717-1F468EB0422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48" y="47435"/>
            <a:ext cx="46818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927" r:id="rId4"/>
    <p:sldLayoutId id="2147483718" r:id="rId5"/>
    <p:sldLayoutId id="2147483963" r:id="rId6"/>
    <p:sldLayoutId id="2147483735" r:id="rId7"/>
    <p:sldLayoutId id="2147483955" r:id="rId8"/>
    <p:sldLayoutId id="2147483736" r:id="rId9"/>
    <p:sldLayoutId id="2147483737" r:id="rId10"/>
    <p:sldLayoutId id="2147483738" r:id="rId11"/>
    <p:sldLayoutId id="2147483914" r:id="rId12"/>
    <p:sldLayoutId id="2147483947" r:id="rId13"/>
    <p:sldLayoutId id="2147483739" r:id="rId14"/>
    <p:sldLayoutId id="2147483740" r:id="rId15"/>
    <p:sldLayoutId id="2147483741" r:id="rId16"/>
    <p:sldLayoutId id="2147483742" r:id="rId17"/>
    <p:sldLayoutId id="2147483951" r:id="rId18"/>
    <p:sldLayoutId id="214748396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79B80-38CF-0EC8-82B7-02474F61C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146" y="5807655"/>
            <a:ext cx="11638522" cy="544506"/>
          </a:xfrm>
        </p:spPr>
        <p:txBody>
          <a:bodyPr/>
          <a:lstStyle/>
          <a:p>
            <a:r>
              <a:rPr lang="en-US" sz="2000"/>
              <a:t>INTEGRACIJA SOLAR-TERMAL POTROJENJA SA SEZONSKIM SKLADIŠTEM TOPLOTE U SISTEM DALJINSKOG GREJANJA NOVOG SADA</a:t>
            </a:r>
            <a:endParaRPr lang="en-DK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C7358-9D68-373D-5343-6CF325487A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145" y="6352161"/>
            <a:ext cx="10930995" cy="423333"/>
          </a:xfrm>
        </p:spPr>
        <p:txBody>
          <a:bodyPr/>
          <a:lstStyle/>
          <a:p>
            <a:r>
              <a:rPr lang="en-US" sz="1600" i="1"/>
              <a:t>Stručno-naučna konferencija TOPS 2025, Zlatibor</a:t>
            </a:r>
            <a:br>
              <a:rPr lang="sr-Latn-RS" sz="1600"/>
            </a:br>
            <a:r>
              <a:rPr lang="en-US" sz="1600" b="1" i="1"/>
              <a:t>Vladimir Munćan, Igor Mujan, Aleksandar Anđelković, Dušan Macura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722434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DB8FF-0429-EF75-FE56-2E888CF8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B0D0-64B5-4024-AF40-3F253A0B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PTES Design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52F18-90C8-54EF-754A-E4379EE9C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 of North: 383,186 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 of South: 486,661 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Charge/discharge: 106 MW</a:t>
            </a:r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A1B5F-2E1C-4627-BEF4-95AB413C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8" y="956735"/>
            <a:ext cx="7323852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1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27D6B0E-A7EE-9CC3-5E1A-102C23ED4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864" y="1583266"/>
            <a:ext cx="11222617" cy="164258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5F7C8-8313-9DFD-0B0C-9360186A6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56DFEF-8A5F-429A-46BE-E51BE09F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0" y="3377479"/>
            <a:ext cx="10484130" cy="305243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03A3EC8-7869-443D-AB69-C00F8590F856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en-US"/>
              <a:t>Cross section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2801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 of a water treatment system&#10;&#10;Description automatically generated">
            <a:extLst>
              <a:ext uri="{FF2B5EF4-FFF2-40B4-BE49-F238E27FC236}">
                <a16:creationId xmlns:a16="http://schemas.microsoft.com/office/drawing/2014/main" id="{C0C9A47B-B18B-00CD-309E-086282181B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832219"/>
            <a:ext cx="10767740" cy="2752738"/>
          </a:xfrm>
        </p:spPr>
      </p:pic>
      <p:pic>
        <p:nvPicPr>
          <p:cNvPr id="11" name="Content Placeholder 10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FA3FAD30-CF0D-99B9-ABA3-00DC598616F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87" y="696721"/>
            <a:ext cx="5548296" cy="313549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14F47-E417-1392-9E62-CB2B4315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12</a:t>
            </a:fld>
            <a:endParaRPr lang="da-DK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FC7BA0-5C4B-CBEE-59A4-994C23AF1BD2}"/>
              </a:ext>
            </a:extLst>
          </p:cNvPr>
          <p:cNvGrpSpPr/>
          <p:nvPr/>
        </p:nvGrpSpPr>
        <p:grpSpPr>
          <a:xfrm>
            <a:off x="232617" y="946510"/>
            <a:ext cx="5898277" cy="2635921"/>
            <a:chOff x="5018374" y="2204736"/>
            <a:chExt cx="6892322" cy="3926959"/>
          </a:xfrm>
        </p:grpSpPr>
        <p:pic>
          <p:nvPicPr>
            <p:cNvPr id="2" name="Picture 1" descr="A picture containing box, sitting, cat, suit&#10;&#10;Description automatically generated">
              <a:extLst>
                <a:ext uri="{FF2B5EF4-FFF2-40B4-BE49-F238E27FC236}">
                  <a16:creationId xmlns:a16="http://schemas.microsoft.com/office/drawing/2014/main" id="{06C5EED0-DD7A-6511-CC52-D6D2AA598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8" t="35349" r="5659" b="7391"/>
            <a:stretch/>
          </p:blipFill>
          <p:spPr>
            <a:xfrm>
              <a:off x="5018374" y="2204736"/>
              <a:ext cx="6101067" cy="3926959"/>
            </a:xfrm>
            <a:prstGeom prst="rect">
              <a:avLst/>
            </a:prstGeom>
            <a:effectLst/>
          </p:spPr>
        </p:pic>
        <p:sp>
          <p:nvSpPr>
            <p:cNvPr id="3" name="Speech Bubble: Rectangle 2">
              <a:extLst>
                <a:ext uri="{FF2B5EF4-FFF2-40B4-BE49-F238E27FC236}">
                  <a16:creationId xmlns:a16="http://schemas.microsoft.com/office/drawing/2014/main" id="{E6C3FCF8-D050-A808-748E-11208F46E9C8}"/>
                </a:ext>
              </a:extLst>
            </p:cNvPr>
            <p:cNvSpPr/>
            <p:nvPr/>
          </p:nvSpPr>
          <p:spPr>
            <a:xfrm>
              <a:off x="10415049" y="5731538"/>
              <a:ext cx="1495647" cy="209562"/>
            </a:xfrm>
            <a:prstGeom prst="wedgeRectCallout">
              <a:avLst>
                <a:gd name="adj1" fmla="val -50959"/>
                <a:gd name="adj2" fmla="val 6858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Floating liner</a:t>
              </a:r>
            </a:p>
          </p:txBody>
        </p:sp>
        <p:sp>
          <p:nvSpPr>
            <p:cNvPr id="6" name="Speech Bubble: Rectangle 5">
              <a:extLst>
                <a:ext uri="{FF2B5EF4-FFF2-40B4-BE49-F238E27FC236}">
                  <a16:creationId xmlns:a16="http://schemas.microsoft.com/office/drawing/2014/main" id="{518F8B83-7643-A0EC-AD21-18ABD146DBF7}"/>
                </a:ext>
              </a:extLst>
            </p:cNvPr>
            <p:cNvSpPr/>
            <p:nvPr/>
          </p:nvSpPr>
          <p:spPr>
            <a:xfrm>
              <a:off x="10120522" y="5300696"/>
              <a:ext cx="1495647" cy="209562"/>
            </a:xfrm>
            <a:prstGeom prst="wedgeRectCallout">
              <a:avLst>
                <a:gd name="adj1" fmla="val -50959"/>
                <a:gd name="adj2" fmla="val 6858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Bottom layer</a:t>
              </a:r>
            </a:p>
          </p:txBody>
        </p:sp>
        <p:sp>
          <p:nvSpPr>
            <p:cNvPr id="7" name="Speech Bubble: Rectangle 6">
              <a:extLst>
                <a:ext uri="{FF2B5EF4-FFF2-40B4-BE49-F238E27FC236}">
                  <a16:creationId xmlns:a16="http://schemas.microsoft.com/office/drawing/2014/main" id="{921F4B55-736A-9302-4B88-8044D0FAEB7A}"/>
                </a:ext>
              </a:extLst>
            </p:cNvPr>
            <p:cNvSpPr/>
            <p:nvPr/>
          </p:nvSpPr>
          <p:spPr>
            <a:xfrm>
              <a:off x="9771624" y="4710102"/>
              <a:ext cx="1495647" cy="209562"/>
            </a:xfrm>
            <a:prstGeom prst="wedgeRectCallout">
              <a:avLst>
                <a:gd name="adj1" fmla="val -50959"/>
                <a:gd name="adj2" fmla="val 6858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Middle layer</a:t>
              </a:r>
            </a:p>
          </p:txBody>
        </p:sp>
        <p:sp>
          <p:nvSpPr>
            <p:cNvPr id="8" name="Speech Bubble: Rectangle 7">
              <a:extLst>
                <a:ext uri="{FF2B5EF4-FFF2-40B4-BE49-F238E27FC236}">
                  <a16:creationId xmlns:a16="http://schemas.microsoft.com/office/drawing/2014/main" id="{ADBCAB17-A8FC-25AE-746B-27421C5F7051}"/>
                </a:ext>
              </a:extLst>
            </p:cNvPr>
            <p:cNvSpPr/>
            <p:nvPr/>
          </p:nvSpPr>
          <p:spPr>
            <a:xfrm>
              <a:off x="9501094" y="3707634"/>
              <a:ext cx="1495647" cy="209562"/>
            </a:xfrm>
            <a:prstGeom prst="wedgeRectCallout">
              <a:avLst>
                <a:gd name="adj1" fmla="val -50959"/>
                <a:gd name="adj2" fmla="val 6858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Top layer</a:t>
              </a:r>
            </a:p>
          </p:txBody>
        </p:sp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D8321945-8892-5838-FEC1-DF6C17EFE73A}"/>
                </a:ext>
              </a:extLst>
            </p:cNvPr>
            <p:cNvSpPr/>
            <p:nvPr/>
          </p:nvSpPr>
          <p:spPr>
            <a:xfrm>
              <a:off x="8385306" y="2903040"/>
              <a:ext cx="1495647" cy="209562"/>
            </a:xfrm>
            <a:prstGeom prst="wedgeRectCallout">
              <a:avLst>
                <a:gd name="adj1" fmla="val -50959"/>
                <a:gd name="adj2" fmla="val 6858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Insulation</a:t>
              </a:r>
            </a:p>
          </p:txBody>
        </p:sp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4A765A63-2284-00AB-73A8-747DD39EF35F}"/>
                </a:ext>
              </a:extLst>
            </p:cNvPr>
            <p:cNvSpPr/>
            <p:nvPr/>
          </p:nvSpPr>
          <p:spPr>
            <a:xfrm>
              <a:off x="7236668" y="2538748"/>
              <a:ext cx="1495647" cy="209562"/>
            </a:xfrm>
            <a:prstGeom prst="wedgeRectCallout">
              <a:avLst>
                <a:gd name="adj1" fmla="val -50959"/>
                <a:gd name="adj2" fmla="val 6858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Ballast</a:t>
              </a:r>
            </a:p>
          </p:txBody>
        </p:sp>
      </p:grpSp>
      <p:sp>
        <p:nvSpPr>
          <p:cNvPr id="15" name="Title 3">
            <a:extLst>
              <a:ext uri="{FF2B5EF4-FFF2-40B4-BE49-F238E27FC236}">
                <a16:creationId xmlns:a16="http://schemas.microsoft.com/office/drawing/2014/main" id="{96210E0B-B362-4518-8A88-388C5919BB16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LID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0598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889AFC-A8DD-A3A4-A1E1-56609689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7382"/>
            <a:ext cx="11294533" cy="616121"/>
          </a:xfrm>
        </p:spPr>
        <p:txBody>
          <a:bodyPr>
            <a:normAutofit/>
          </a:bodyPr>
          <a:lstStyle/>
          <a:p>
            <a:r>
              <a:rPr lang="sr-Latn-RS"/>
              <a:t>PTES </a:t>
            </a:r>
            <a:r>
              <a:rPr lang="da-DK"/>
              <a:t>Construction </a:t>
            </a:r>
            <a:r>
              <a:rPr lang="da-DK" dirty="0"/>
              <a:t>- Lining of sides and bottom</a:t>
            </a:r>
            <a:endParaRPr lang="en-DK" dirty="0"/>
          </a:p>
        </p:txBody>
      </p:sp>
      <p:pic>
        <p:nvPicPr>
          <p:cNvPr id="6" name="Content Placeholder 5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17126200-FF57-F6C6-44FC-326CD6EA84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03"/>
            <a:ext cx="12192000" cy="613227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509BC6-9EAB-1554-C26E-699BB91DA6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49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nature, clouds&#10;&#10;Description automatically generated">
            <a:extLst>
              <a:ext uri="{FF2B5EF4-FFF2-40B4-BE49-F238E27FC236}">
                <a16:creationId xmlns:a16="http://schemas.microsoft.com/office/drawing/2014/main" id="{EA30B77D-E8B3-8C2F-CE10-1EC129E18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03"/>
            <a:ext cx="12192002" cy="613227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7050C-A557-AA01-9526-24F18DD3A6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E5CACC0-8FD1-423D-A136-3DEC4960E0EB}"/>
              </a:ext>
            </a:extLst>
          </p:cNvPr>
          <p:cNvSpPr txBox="1">
            <a:spLocks/>
          </p:cNvSpPr>
          <p:nvPr/>
        </p:nvSpPr>
        <p:spPr>
          <a:xfrm>
            <a:off x="0" y="87382"/>
            <a:ext cx="10642600" cy="616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da-DK"/>
              <a:t>Construction - </a:t>
            </a:r>
            <a:r>
              <a:rPr lang="sr-Latn-RS"/>
              <a:t>Protection</a:t>
            </a:r>
            <a:r>
              <a:rPr lang="da-DK"/>
              <a:t> liner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7095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25D85874-B233-6183-6C36-236CD2FB79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12192000" cy="620991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D50D2B-0C1D-9954-D9D2-E65CFBB3E7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548925A-4C7A-4D48-9F43-8E30ECC892D9}"/>
              </a:ext>
            </a:extLst>
          </p:cNvPr>
          <p:cNvSpPr txBox="1">
            <a:spLocks/>
          </p:cNvSpPr>
          <p:nvPr/>
        </p:nvSpPr>
        <p:spPr>
          <a:xfrm>
            <a:off x="0" y="87382"/>
            <a:ext cx="11201400" cy="616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da-DK"/>
              <a:t>Construction - Filling storage with water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6787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CA18622B-FC00-3EBB-0045-7B6D91EFDD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" y="703503"/>
            <a:ext cx="12195560" cy="615449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C0F447-404A-ACEA-98C2-0CADB89DEB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493DC9B-C0B5-47C0-8739-5FB7EE281265}"/>
              </a:ext>
            </a:extLst>
          </p:cNvPr>
          <p:cNvSpPr txBox="1">
            <a:spLocks/>
          </p:cNvSpPr>
          <p:nvPr/>
        </p:nvSpPr>
        <p:spPr>
          <a:xfrm>
            <a:off x="-1" y="87382"/>
            <a:ext cx="11472334" cy="616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da-DK"/>
              <a:t>Construction - </a:t>
            </a:r>
            <a:r>
              <a:rPr lang="sr-Latn-RS"/>
              <a:t>Installation of floating liner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7179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nature, clouds&#10;&#10;Description automatically generated">
            <a:extLst>
              <a:ext uri="{FF2B5EF4-FFF2-40B4-BE49-F238E27FC236}">
                <a16:creationId xmlns:a16="http://schemas.microsoft.com/office/drawing/2014/main" id="{5D7AF1F3-BBAD-BBA5-505A-CCCD548D3C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03"/>
            <a:ext cx="12192000" cy="615056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DB159-09E1-B4A5-FFF5-880DF35859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F9D1DD0-B3F7-4169-9B44-92E1301A9EBC}"/>
              </a:ext>
            </a:extLst>
          </p:cNvPr>
          <p:cNvSpPr txBox="1">
            <a:spLocks/>
          </p:cNvSpPr>
          <p:nvPr/>
        </p:nvSpPr>
        <p:spPr>
          <a:xfrm>
            <a:off x="-1" y="87382"/>
            <a:ext cx="11472334" cy="616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da-DK"/>
              <a:t>Construction - </a:t>
            </a:r>
            <a:r>
              <a:rPr lang="sr-Latn-RS"/>
              <a:t>Installation of floating liner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30002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F0A03068-AE72-7BF4-9D40-8F125D0170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03"/>
            <a:ext cx="12192000" cy="615056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400672-BA1E-E74A-5487-06FFBC1AE7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E64B7BF-8CB8-42B5-B446-16DDF573CFAC}"/>
              </a:ext>
            </a:extLst>
          </p:cNvPr>
          <p:cNvSpPr txBox="1">
            <a:spLocks/>
          </p:cNvSpPr>
          <p:nvPr/>
        </p:nvSpPr>
        <p:spPr>
          <a:xfrm>
            <a:off x="-1" y="87382"/>
            <a:ext cx="11472334" cy="616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da-DK"/>
              <a:t>Construction - </a:t>
            </a:r>
            <a:r>
              <a:rPr lang="sr-Latn-RS"/>
              <a:t>Installation </a:t>
            </a:r>
            <a:r>
              <a:rPr lang="da-DK"/>
              <a:t>of insulation layers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8931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rt road with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165D8334-878C-75E0-88E7-EFB3BD0F95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03"/>
            <a:ext cx="12192000" cy="615056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E3E35-D2B7-8C93-2CA2-54A6E4805D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0650"/>
            <a:ext cx="3905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1091-2E6A-4F51-9DFA-D250CDA25E72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956F2DC-7629-4C2F-9A5F-8DF744800EB3}"/>
              </a:ext>
            </a:extLst>
          </p:cNvPr>
          <p:cNvSpPr txBox="1">
            <a:spLocks/>
          </p:cNvSpPr>
          <p:nvPr/>
        </p:nvSpPr>
        <p:spPr>
          <a:xfrm>
            <a:off x="-1" y="87382"/>
            <a:ext cx="11472334" cy="616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PTES </a:t>
            </a:r>
            <a:r>
              <a:rPr lang="da-DK"/>
              <a:t>Construction - Ballast installed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1682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22A7-02F9-FC75-AD76-4B3DDD90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" y="853344"/>
            <a:ext cx="4585758" cy="2852737"/>
          </a:xfrm>
        </p:spPr>
        <p:txBody>
          <a:bodyPr/>
          <a:lstStyle/>
          <a:p>
            <a:r>
              <a:rPr lang="sr-Latn-RS"/>
              <a:t>Solar-thermal</a:t>
            </a:r>
            <a:br>
              <a:rPr lang="sr-Latn-RS"/>
            </a:br>
            <a:r>
              <a:rPr lang="sr-Latn-RS"/>
              <a:t>novi sad:</a:t>
            </a:r>
            <a:br>
              <a:rPr lang="sr-Latn-RS"/>
            </a:br>
            <a:r>
              <a:rPr lang="sr-Latn-RS"/>
              <a:t>system design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430AB-5573-22F4-35F3-261A8CA3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45AF05-F43F-4D3A-82EB-25A4A97F8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33" y="0"/>
            <a:ext cx="764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5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F1F07-324B-7EB4-BCCF-A27B897B8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325C-D579-67FE-4100-F2DFB7D5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</a:t>
            </a:r>
            <a:r>
              <a:rPr lang="en-US"/>
              <a:t>thermal </a:t>
            </a:r>
            <a:r>
              <a:rPr lang="sr-Latn-RS"/>
              <a:t>FIELD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359C7-E097-FAE3-30E2-A80E6F6C5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4" y="3503829"/>
            <a:ext cx="3743085" cy="15001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Collector area: 38,623 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Collectors: 2420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Yearly production: 29,067 MWh</a:t>
            </a:r>
            <a:endParaRPr lang="en-DK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8E9F6F7-5770-5259-F27C-1EE9C13033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31" y="0"/>
            <a:ext cx="482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4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E6C8F-0391-5C3C-83E9-3C8784A10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21</a:t>
            </a:fld>
            <a:endParaRPr lang="da-D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DB4C2A3-81E7-A03D-CFD2-B746130E97F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92477779"/>
              </p:ext>
            </p:extLst>
          </p:nvPr>
        </p:nvGraphicFramePr>
        <p:xfrm>
          <a:off x="248407" y="768227"/>
          <a:ext cx="4633280" cy="2717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3710">
                  <a:extLst>
                    <a:ext uri="{9D8B030D-6E8A-4147-A177-3AD203B41FA5}">
                      <a16:colId xmlns:a16="http://schemas.microsoft.com/office/drawing/2014/main" val="2193823942"/>
                    </a:ext>
                  </a:extLst>
                </a:gridCol>
                <a:gridCol w="1675660">
                  <a:extLst>
                    <a:ext uri="{9D8B030D-6E8A-4147-A177-3AD203B41FA5}">
                      <a16:colId xmlns:a16="http://schemas.microsoft.com/office/drawing/2014/main" val="2821723169"/>
                    </a:ext>
                  </a:extLst>
                </a:gridCol>
                <a:gridCol w="373910">
                  <a:extLst>
                    <a:ext uri="{9D8B030D-6E8A-4147-A177-3AD203B41FA5}">
                      <a16:colId xmlns:a16="http://schemas.microsoft.com/office/drawing/2014/main" val="434942474"/>
                    </a:ext>
                  </a:extLst>
                </a:gridCol>
              </a:tblGrid>
              <a:tr h="25869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Technical Specifications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Value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Unit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3137904806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Total gross collector area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38,623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[m²]</a:t>
                      </a:r>
                      <a:endParaRPr lang="de-DE" sz="1000" dirty="0">
                        <a:effectLst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2535008602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solar collectors</a:t>
                      </a:r>
                      <a:endParaRPr lang="en-DK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2,420</a:t>
                      </a:r>
                      <a:endParaRPr lang="en-DK" sz="1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l-GR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l-GR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DK" sz="1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3167051954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Approximate land footprint</a:t>
                      </a:r>
                      <a:endParaRPr lang="en-DK" sz="10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74,172</a:t>
                      </a:r>
                      <a:endParaRPr lang="en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l-GR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m²</a:t>
                      </a:r>
                      <a:r>
                        <a:rPr lang="el-GR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098208352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Secondary side temperatures (return)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~10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l-GR" sz="1000" dirty="0">
                          <a:effectLst/>
                        </a:rPr>
                        <a:t>[</a:t>
                      </a:r>
                      <a:r>
                        <a:rPr lang="en-US" sz="1000" dirty="0">
                          <a:effectLst/>
                        </a:rPr>
                        <a:t>°C</a:t>
                      </a:r>
                      <a:r>
                        <a:rPr lang="el-GR" sz="1000" dirty="0">
                          <a:effectLst/>
                        </a:rPr>
                        <a:t>]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2131846570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Collector installation angle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30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[°]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3257492229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Collector azimuth angle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[°]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2878067494"/>
                  </a:ext>
                </a:extLst>
              </a:tr>
              <a:tr h="25869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Distance between collector rows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[m]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2960709494"/>
                  </a:ext>
                </a:extLst>
              </a:tr>
              <a:tr h="45854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Solar field operating heat transfer fluid (HTF)</a:t>
                      </a:r>
                      <a:endParaRPr lang="en-DK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30% Propylene Glycol / Water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[-]</a:t>
                      </a:r>
                      <a:endParaRPr lang="en-DK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9955" marR="59955" marT="62731" marB="62731" anchor="ctr"/>
                </a:tc>
                <a:extLst>
                  <a:ext uri="{0D108BD9-81ED-4DB2-BD59-A6C34878D82A}">
                    <a16:rowId xmlns:a16="http://schemas.microsoft.com/office/drawing/2014/main" val="3473004435"/>
                  </a:ext>
                </a:extLst>
              </a:tr>
            </a:tbl>
          </a:graphicData>
        </a:graphic>
      </p:graphicFrame>
      <p:pic>
        <p:nvPicPr>
          <p:cNvPr id="7" name="Picture 6" descr="A map of a field&#10;&#10;Description automatically generated with medium confidence">
            <a:extLst>
              <a:ext uri="{FF2B5EF4-FFF2-40B4-BE49-F238E27FC236}">
                <a16:creationId xmlns:a16="http://schemas.microsoft.com/office/drawing/2014/main" id="{C3AC14EB-2DCF-645F-200B-17AB8F1EA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50"/>
          <a:stretch/>
        </p:blipFill>
        <p:spPr>
          <a:xfrm>
            <a:off x="4994773" y="778929"/>
            <a:ext cx="7197228" cy="4942551"/>
          </a:xfrm>
          <a:prstGeom prst="rect">
            <a:avLst/>
          </a:prstGeom>
        </p:spPr>
      </p:pic>
      <p:pic>
        <p:nvPicPr>
          <p:cNvPr id="8" name="Picture 7" descr="A drawing of a house&#10;&#10;Description automatically generated">
            <a:extLst>
              <a:ext uri="{FF2B5EF4-FFF2-40B4-BE49-F238E27FC236}">
                <a16:creationId xmlns:a16="http://schemas.microsoft.com/office/drawing/2014/main" id="{0A8879A4-742B-1E64-B370-4D1FB1397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2" r="1"/>
          <a:stretch/>
        </p:blipFill>
        <p:spPr bwMode="auto">
          <a:xfrm>
            <a:off x="645669" y="3964014"/>
            <a:ext cx="3872623" cy="2281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6113FB7-2C79-4410-9C27-E9800281FCAC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solar </a:t>
            </a:r>
            <a:r>
              <a:rPr lang="sr-Latn-RS"/>
              <a:t>FIELD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36185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5BEBD-F693-8250-AC49-120B0CEAF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22</a:t>
            </a:fld>
            <a:endParaRPr lang="da-DK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693593B-B3E6-4DD2-DC0C-415D2E8F17F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3377649"/>
              </p:ext>
            </p:extLst>
          </p:nvPr>
        </p:nvGraphicFramePr>
        <p:xfrm>
          <a:off x="426208" y="1413364"/>
          <a:ext cx="4866006" cy="1631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5360">
                  <a:extLst>
                    <a:ext uri="{9D8B030D-6E8A-4147-A177-3AD203B41FA5}">
                      <a16:colId xmlns:a16="http://schemas.microsoft.com/office/drawing/2014/main" val="1182764956"/>
                    </a:ext>
                  </a:extLst>
                </a:gridCol>
                <a:gridCol w="643573">
                  <a:extLst>
                    <a:ext uri="{9D8B030D-6E8A-4147-A177-3AD203B41FA5}">
                      <a16:colId xmlns:a16="http://schemas.microsoft.com/office/drawing/2014/main" val="3599709735"/>
                    </a:ext>
                  </a:extLst>
                </a:gridCol>
                <a:gridCol w="707073">
                  <a:extLst>
                    <a:ext uri="{9D8B030D-6E8A-4147-A177-3AD203B41FA5}">
                      <a16:colId xmlns:a16="http://schemas.microsoft.com/office/drawing/2014/main" val="30510460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Solar Field Specifications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Value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Unit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412190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Peak thermal output (gross)</a:t>
                      </a:r>
                      <a:endParaRPr lang="en-DK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31,21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[</a:t>
                      </a:r>
                      <a:r>
                        <a:rPr lang="en-US" sz="1200" dirty="0" err="1">
                          <a:effectLst/>
                        </a:rPr>
                        <a:t>MW</a:t>
                      </a:r>
                      <a:r>
                        <a:rPr lang="en-US" sz="1200" baseline="-25000" dirty="0" err="1">
                          <a:effectLst/>
                        </a:rPr>
                        <a:t>th</a:t>
                      </a:r>
                      <a:r>
                        <a:rPr lang="el-GR" sz="1200" dirty="0">
                          <a:effectLst/>
                        </a:rPr>
                        <a:t>]</a:t>
                      </a:r>
                      <a:endParaRPr lang="en-DK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9208103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Annual thermal yield (gross - reference year)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29,067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l-GR" sz="1200">
                          <a:effectLst/>
                        </a:rPr>
                        <a:t>[</a:t>
                      </a:r>
                      <a:r>
                        <a:rPr lang="en-US" sz="1200">
                          <a:effectLst/>
                        </a:rPr>
                        <a:t>MWh</a:t>
                      </a:r>
                      <a:r>
                        <a:rPr lang="en-US" sz="1200" baseline="-25000">
                          <a:effectLst/>
                        </a:rPr>
                        <a:t>th</a:t>
                      </a:r>
                      <a:r>
                        <a:rPr lang="el-GR" sz="1200">
                          <a:effectLst/>
                        </a:rPr>
                        <a:t>]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864248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Annual thermal yield (net - reference year)</a:t>
                      </a:r>
                      <a:endParaRPr lang="en-DK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28,195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[</a:t>
                      </a:r>
                      <a:r>
                        <a:rPr lang="en-US" sz="1200" dirty="0" err="1">
                          <a:effectLst/>
                        </a:rPr>
                        <a:t>MWh</a:t>
                      </a:r>
                      <a:r>
                        <a:rPr lang="en-US" sz="1200" baseline="-25000" dirty="0" err="1">
                          <a:effectLst/>
                        </a:rPr>
                        <a:t>th</a:t>
                      </a:r>
                      <a:r>
                        <a:rPr lang="el-GR" sz="1200" dirty="0">
                          <a:effectLst/>
                        </a:rPr>
                        <a:t>]</a:t>
                      </a:r>
                      <a:endParaRPr lang="en-DK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3748540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Maximum expected daily thermal yield (gross)</a:t>
                      </a:r>
                      <a:endParaRPr lang="en-DK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220.54</a:t>
                      </a:r>
                      <a:endParaRPr lang="en-DK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l-GR" sz="1200" dirty="0">
                          <a:effectLst/>
                        </a:rPr>
                        <a:t>[</a:t>
                      </a:r>
                      <a:r>
                        <a:rPr lang="en-US" sz="1200" dirty="0" err="1">
                          <a:effectLst/>
                        </a:rPr>
                        <a:t>MWh</a:t>
                      </a:r>
                      <a:r>
                        <a:rPr lang="en-US" sz="1200" baseline="-25000" dirty="0" err="1">
                          <a:effectLst/>
                        </a:rPr>
                        <a:t>th</a:t>
                      </a:r>
                      <a:r>
                        <a:rPr lang="el-GR" sz="1200" dirty="0">
                          <a:effectLst/>
                        </a:rPr>
                        <a:t>]</a:t>
                      </a:r>
                      <a:endParaRPr lang="en-DK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753073715"/>
                  </a:ext>
                </a:extLst>
              </a:tr>
            </a:tbl>
          </a:graphicData>
        </a:graphic>
      </p:graphicFrame>
      <p:pic>
        <p:nvPicPr>
          <p:cNvPr id="7" name="Picture 6" descr="A graph of the sun and solar heat&#10;&#10;Description automatically generated">
            <a:extLst>
              <a:ext uri="{FF2B5EF4-FFF2-40B4-BE49-F238E27FC236}">
                <a16:creationId xmlns:a16="http://schemas.microsoft.com/office/drawing/2014/main" id="{C6A056EC-83A6-C40A-8F9F-F433DC72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67" y="993839"/>
            <a:ext cx="5939790" cy="2913380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CC7A312D-E68F-ED74-0170-AB5C22FF3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93" y="4261478"/>
            <a:ext cx="10128548" cy="207681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23161DD-646D-44BE-A69C-FB4BF98ADA00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solar </a:t>
            </a:r>
            <a:r>
              <a:rPr lang="sr-Latn-RS"/>
              <a:t>FIELD </a:t>
            </a:r>
            <a:r>
              <a:rPr lang="en-GB"/>
              <a:t>Performance Simulation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2295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F40CA-0AF5-CBE5-ABA1-11109EF8C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6" name="Content Placeholder 4" descr="A diagram of a system&#10;&#10;Description automatically generated">
            <a:extLst>
              <a:ext uri="{FF2B5EF4-FFF2-40B4-BE49-F238E27FC236}">
                <a16:creationId xmlns:a16="http://schemas.microsoft.com/office/drawing/2014/main" id="{95B8B988-EBEE-86CF-B886-E861A512CA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066" r="996"/>
          <a:stretch/>
        </p:blipFill>
        <p:spPr bwMode="auto">
          <a:xfrm>
            <a:off x="448733" y="918651"/>
            <a:ext cx="5237579" cy="2119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D0DCF-3D56-E10A-5D7D-FD5B4A697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40" y="1217071"/>
            <a:ext cx="6152867" cy="440479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CF1081D-D340-4BC0-9225-1354677D3854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solar thermal plant</a:t>
            </a:r>
            <a:endParaRPr lang="en-DK" dirty="0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4119F1EE-60C3-4397-AB90-112926CB5CD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448733" y="3169765"/>
            <a:ext cx="5237579" cy="3372415"/>
          </a:xfrm>
        </p:spPr>
      </p:pic>
    </p:spTree>
    <p:extLst>
      <p:ext uri="{BB962C8B-B14F-4D97-AF65-F5344CB8AC3E}">
        <p14:creationId xmlns:p14="http://schemas.microsoft.com/office/powerpoint/2010/main" val="296134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9E482-B3AB-CD72-FAF9-FE68CE562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95E9-A5CE-5042-4DC6-68F43B54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pump station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E4A7-C8A5-A662-6ED2-F569857D7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Heating power: 17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COP</a:t>
            </a:r>
            <a:r>
              <a:rPr lang="en-US" dirty="0"/>
              <a:t>: 3.49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 temperature: 90 °C</a:t>
            </a:r>
            <a:endParaRPr lang="en-DK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B9A860D-56BB-7C29-34DA-2A86F3001C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59" y="930520"/>
            <a:ext cx="7037874" cy="5785401"/>
          </a:xfrm>
        </p:spPr>
      </p:pic>
    </p:spTree>
    <p:extLst>
      <p:ext uri="{BB962C8B-B14F-4D97-AF65-F5344CB8AC3E}">
        <p14:creationId xmlns:p14="http://schemas.microsoft.com/office/powerpoint/2010/main" val="3962363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220BBA-D35B-C93B-40DB-BAC91062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608" y="1707092"/>
            <a:ext cx="2998479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Non-heating season</a:t>
            </a:r>
          </a:p>
          <a:p>
            <a:r>
              <a:rPr lang="en-US" dirty="0"/>
              <a:t>Heat from Danube</a:t>
            </a:r>
          </a:p>
          <a:p>
            <a:r>
              <a:rPr lang="en-US" dirty="0"/>
              <a:t>Heat to PTES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Heating season</a:t>
            </a:r>
          </a:p>
          <a:p>
            <a:r>
              <a:rPr lang="en-US" dirty="0"/>
              <a:t>Heat from PTES</a:t>
            </a:r>
          </a:p>
          <a:p>
            <a:r>
              <a:rPr lang="en-US" dirty="0"/>
              <a:t>Heat to Novi Sad</a:t>
            </a:r>
            <a:endParaRPr lang="en-DK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075ED8-1897-F8E5-7707-E1B6E53EB38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83" y="1139342"/>
            <a:ext cx="7997111" cy="502804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341D3-648A-6184-AE4D-DAD32C3AC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B4042F-DF48-4CAF-BD3E-45E407A76C08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HEAT PUMP Operating principle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9370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3AFAE-345D-7034-3B23-0DEF187C2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F2E9F-9C2C-3489-4BE8-0F2AF24C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boiler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A4E97-E46E-1D58-E85D-AF1A0948A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power: 2x30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Voltage: 20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Efficiency: &gt;99%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F08F47-9232-447F-8E26-759C3CF61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90" y="0"/>
            <a:ext cx="4729828" cy="68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2B03E-DE15-8D58-DC52-1E00133F9F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2413" y="970489"/>
            <a:ext cx="3802279" cy="5040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A3BDF1-7A4E-5167-F2A0-0336B8DD404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172444" y="970491"/>
            <a:ext cx="3363105" cy="5040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D4F48-20CF-29B4-1F3D-355735FB2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40A2B5D-8B00-4A68-9E9F-102C32391B25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cap="none"/>
              <a:t>eBOILER OPERATING PRINCIPLE </a:t>
            </a:r>
            <a:endParaRPr lang="en-DK" cap="none" dirty="0"/>
          </a:p>
        </p:txBody>
      </p:sp>
    </p:spTree>
    <p:extLst>
      <p:ext uri="{BB962C8B-B14F-4D97-AF65-F5344CB8AC3E}">
        <p14:creationId xmlns:p14="http://schemas.microsoft.com/office/powerpoint/2010/main" val="195308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3E56-3786-B95B-3717-CCA2AD00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50C3-EB61-1461-E08E-170E5DEB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E6769-4915-41C3-B34A-63E12D92F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36" y="0"/>
            <a:ext cx="499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9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DBD2-1EC1-EBC5-36DB-A01EB8DB2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B4693-074E-755B-8C14-1EE1D2BD5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29</a:t>
            </a:fld>
            <a:endParaRPr lang="da-DK" dirty="0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C4BE0A30-B31B-2DAD-D0DA-4E4085E586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52" y="627511"/>
            <a:ext cx="4345017" cy="597140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4AC835B-8484-45FA-AB2F-F85FB12A963B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Summary - ENERGY BALANCE</a:t>
            </a:r>
            <a:endParaRPr lang="en-DK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AF5ECE-34D2-45A5-AF08-96C2D070B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932460"/>
              </p:ext>
            </p:extLst>
          </p:nvPr>
        </p:nvGraphicFramePr>
        <p:xfrm>
          <a:off x="426720" y="889064"/>
          <a:ext cx="6073140" cy="4299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9507">
                  <a:extLst>
                    <a:ext uri="{9D8B030D-6E8A-4147-A177-3AD203B41FA5}">
                      <a16:colId xmlns:a16="http://schemas.microsoft.com/office/drawing/2014/main" val="1092941485"/>
                    </a:ext>
                  </a:extLst>
                </a:gridCol>
                <a:gridCol w="1323633">
                  <a:extLst>
                    <a:ext uri="{9D8B030D-6E8A-4147-A177-3AD203B41FA5}">
                      <a16:colId xmlns:a16="http://schemas.microsoft.com/office/drawing/2014/main" val="3397689415"/>
                    </a:ext>
                  </a:extLst>
                </a:gridCol>
              </a:tblGrid>
              <a:tr h="325931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b="1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Heat Balance</a:t>
                      </a:r>
                      <a:endParaRPr lang="sr-Latn-RS" sz="1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800" b="1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[GWh]</a:t>
                      </a:r>
                      <a:endParaRPr lang="sr-Latn-RS" sz="1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167750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Heat Demand </a:t>
                      </a:r>
                      <a:r>
                        <a:rPr lang="en-U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(North+East+South)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478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72313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 thermal to PTES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22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1968294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Heat pump to PTES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44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048210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Eboiler to PTES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</a:t>
                      </a:r>
                      <a:r>
                        <a:rPr lang="en-U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155693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TeTo to PTES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133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7710623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River Danube to HP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28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482198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PTES to HP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40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230745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Electricity to HP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9242397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PTES heat loss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23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6339446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PTES to GRS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182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6593048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 thermal to GRS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7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56343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Heat pump to GRS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54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0267609"/>
                  </a:ext>
                </a:extLst>
              </a:tr>
              <a:tr h="26074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TeTo to GRS (Heat supply from TeTo)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230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1158675"/>
                  </a:ext>
                </a:extLst>
              </a:tr>
              <a:tr h="27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Heat supply from local boilers (North+East+South)</a:t>
                      </a:r>
                      <a:endParaRPr lang="sr-Latn-R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20 </a:t>
                      </a:r>
                      <a:endParaRPr lang="sr-Latn-R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2122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26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2FD5A-E22D-4564-97F1-0BD23A1FBF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5871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34008-9728-C9AA-2E2E-3588ADA34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30</a:t>
            </a:fld>
            <a:endParaRPr lang="da-DK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4BB0725-504C-44F4-ABF2-7EFCBCB0F7FF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Summary - COST BENEFIT ANALYSIS</a:t>
            </a:r>
            <a:endParaRPr lang="en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1FDDE9-79A3-405C-8DA4-BDB9C7B515AD}"/>
              </a:ext>
            </a:extLst>
          </p:cNvPr>
          <p:cNvSpPr txBox="1">
            <a:spLocks/>
          </p:cNvSpPr>
          <p:nvPr/>
        </p:nvSpPr>
        <p:spPr>
          <a:xfrm>
            <a:off x="6534920" y="678105"/>
            <a:ext cx="5400000" cy="5037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EBRD Financing: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Sovereign </a:t>
            </a:r>
            <a:r>
              <a:rPr lang="en-GB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loan of EUR 80 million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Republic of Serbia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Co-financed by </a:t>
            </a:r>
            <a:r>
              <a:rPr lang="en-GB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25 million investment grant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European Union through the Western Balkans Investment Framework (WBIF)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27 December 2024, the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Loan Agreement and the Project Agreement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financing of the Solar-Thermal Novi Sad project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 signed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implementation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planned for the period 2026–2028.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CC8A9F-718E-4D89-AC0B-A042CAB94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199070"/>
              </p:ext>
            </p:extLst>
          </p:nvPr>
        </p:nvGraphicFramePr>
        <p:xfrm>
          <a:off x="257080" y="853863"/>
          <a:ext cx="5838920" cy="3131820"/>
        </p:xfrm>
        <a:graphic>
          <a:graphicData uri="http://schemas.openxmlformats.org/drawingml/2006/table">
            <a:tbl>
              <a:tblPr/>
              <a:tblGrid>
                <a:gridCol w="4374187">
                  <a:extLst>
                    <a:ext uri="{9D8B030D-6E8A-4147-A177-3AD203B41FA5}">
                      <a16:colId xmlns:a16="http://schemas.microsoft.com/office/drawing/2014/main" val="2859285005"/>
                    </a:ext>
                  </a:extLst>
                </a:gridCol>
                <a:gridCol w="1464733">
                  <a:extLst>
                    <a:ext uri="{9D8B030D-6E8A-4147-A177-3AD203B41FA5}">
                      <a16:colId xmlns:a16="http://schemas.microsoft.com/office/drawing/2014/main" val="26486805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CAPEX - Solar-thermal Novi Sad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r-Latn-R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594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48.850.000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8079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Solar thermal field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11.900.000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6598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 pump system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12.877.500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2785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 water supply and filtration at TE-TO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4.235.000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943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eBoilers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86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Transformer and electrical connection for E-boilers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0687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Technical Building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4.005.000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20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Technical installation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6.187.400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637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 and supplies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95.204.900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372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Contingency (10%)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9.520.490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0959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104.725.390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082156"/>
                  </a:ext>
                </a:extLst>
              </a:tr>
            </a:tbl>
          </a:graphicData>
        </a:graphic>
      </p:graphicFrame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295B0C4-5A04-4E97-B735-6ECB20F20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53" y="5573062"/>
            <a:ext cx="1907159" cy="99793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49E708B-E5C6-44A7-B4E6-0EF399DB9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4"/>
          <a:stretch/>
        </p:blipFill>
        <p:spPr>
          <a:xfrm>
            <a:off x="10586180" y="5600028"/>
            <a:ext cx="1348740" cy="842052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5A4C63A-703B-4C3B-82C1-BF0946DDF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267123"/>
              </p:ext>
            </p:extLst>
          </p:nvPr>
        </p:nvGraphicFramePr>
        <p:xfrm>
          <a:off x="257080" y="4406974"/>
          <a:ext cx="5779654" cy="10058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36453">
                  <a:extLst>
                    <a:ext uri="{9D8B030D-6E8A-4147-A177-3AD203B41FA5}">
                      <a16:colId xmlns:a16="http://schemas.microsoft.com/office/drawing/2014/main" val="4110880443"/>
                    </a:ext>
                  </a:extLst>
                </a:gridCol>
                <a:gridCol w="948267">
                  <a:extLst>
                    <a:ext uri="{9D8B030D-6E8A-4147-A177-3AD203B41FA5}">
                      <a16:colId xmlns:a16="http://schemas.microsoft.com/office/drawing/2014/main" val="3324988663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1072126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hr-BA" sz="1600" b="1" u="none" strike="noStrike">
                          <a:effectLst/>
                        </a:rPr>
                        <a:t>S</a:t>
                      </a:r>
                      <a:r>
                        <a:rPr lang="en-US" sz="1600" b="1" u="none" strike="noStrike">
                          <a:effectLst/>
                        </a:rPr>
                        <a:t>cenario with </a:t>
                      </a:r>
                      <a:r>
                        <a:rPr lang="en-US" sz="1600" b="1" u="none" strike="noStrike" dirty="0">
                          <a:effectLst/>
                        </a:rPr>
                        <a:t>grant financing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0125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EIRR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3147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ENPV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EUR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40,083,333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5811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E. Payback Period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years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78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823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64">
              <a:defRPr/>
            </a:pPr>
            <a:fld id="{C8EAA725-CC0B-4A16-AE77-83A5B67A2992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64">
                <a:defRPr/>
              </a:pPr>
              <a:t>5/30/2025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0480" y="6292865"/>
            <a:ext cx="2742208" cy="365125"/>
          </a:xfrm>
        </p:spPr>
        <p:txBody>
          <a:bodyPr/>
          <a:lstStyle/>
          <a:p>
            <a:pPr defTabSz="914264">
              <a:defRPr/>
            </a:pPr>
            <a:fld id="{B1EEA229-0096-49BD-81C1-58B039421B7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64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water-drop-384649_1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6" b="1198"/>
          <a:stretch/>
        </p:blipFill>
        <p:spPr>
          <a:xfrm>
            <a:off x="-29269" y="-1"/>
            <a:ext cx="12219066" cy="69049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60480" y="143570"/>
            <a:ext cx="3529317" cy="1267165"/>
          </a:xfrm>
          <a:prstGeom prst="rect">
            <a:avLst/>
          </a:prstGeom>
          <a:noFill/>
        </p:spPr>
        <p:txBody>
          <a:bodyPr wrap="square" lIns="0" tIns="0" rIns="0" bIns="35992" rtlCol="0">
            <a:spAutoFit/>
          </a:bodyPr>
          <a:lstStyle/>
          <a:p>
            <a:pPr defTabSz="914264">
              <a:buClr>
                <a:srgbClr val="B0E900"/>
              </a:buClr>
              <a:defRPr/>
            </a:pPr>
            <a:r>
              <a:rPr lang="sr-Latn-RS" sz="3999" b="1">
                <a:solidFill>
                  <a:prstClr val="white"/>
                </a:solidFill>
                <a:latin typeface="Calibri"/>
              </a:rPr>
              <a:t>Hvala na pažnji!</a:t>
            </a:r>
          </a:p>
          <a:p>
            <a:pPr defTabSz="914264">
              <a:buClr>
                <a:srgbClr val="B0E900"/>
              </a:buClr>
              <a:defRPr/>
            </a:pPr>
            <a:r>
              <a:rPr lang="sr-Latn-RS" sz="3999" b="1">
                <a:solidFill>
                  <a:prstClr val="white"/>
                </a:solidFill>
                <a:latin typeface="Calibri"/>
              </a:rPr>
              <a:t>Dušan Macura</a:t>
            </a:r>
            <a:endParaRPr lang="en-US" sz="3999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A6E58-5CFA-447B-A120-53C5287C4EB1}"/>
              </a:ext>
            </a:extLst>
          </p:cNvPr>
          <p:cNvSpPr txBox="1"/>
          <p:nvPr/>
        </p:nvSpPr>
        <p:spPr>
          <a:xfrm>
            <a:off x="7738534" y="6390769"/>
            <a:ext cx="6584863" cy="467231"/>
          </a:xfrm>
          <a:prstGeom prst="rect">
            <a:avLst/>
          </a:prstGeom>
          <a:noFill/>
        </p:spPr>
        <p:txBody>
          <a:bodyPr wrap="square" lIns="0" tIns="0" rIns="0" bIns="35992" rtlCol="0">
            <a:spAutoFit/>
          </a:bodyPr>
          <a:lstStyle/>
          <a:p>
            <a:pPr defTabSz="914264">
              <a:buClr>
                <a:srgbClr val="B0E900"/>
              </a:buClr>
              <a:defRPr/>
            </a:pPr>
            <a:r>
              <a:rPr lang="sr-Latn-RS" sz="2800" b="1" i="1">
                <a:solidFill>
                  <a:prstClr val="white"/>
                </a:solidFill>
                <a:latin typeface="Calibri"/>
              </a:rPr>
              <a:t>dusan.macura</a:t>
            </a:r>
            <a:r>
              <a:rPr lang="en-US" sz="2800" b="1" i="1">
                <a:solidFill>
                  <a:prstClr val="white"/>
                </a:solidFill>
                <a:latin typeface="Calibri"/>
              </a:rPr>
              <a:t>@nstoplana.rs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AD66C-1A08-4672-A4B9-CB91A302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6" y="110667"/>
            <a:ext cx="540000" cy="54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1346C-3884-447E-BC7C-C98764BAD7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37" y="169492"/>
            <a:ext cx="457200" cy="42235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BFD3C5-AC7E-4F94-AC5E-1195B0BCE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0" y="131370"/>
            <a:ext cx="1258463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8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71077B8-509E-2C47-5958-4F91E4F8BB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577442"/>
            <a:ext cx="9522126" cy="60069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35F562A-22AB-90DB-649C-6F12D383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74" y="45048"/>
            <a:ext cx="7855634" cy="616121"/>
          </a:xfrm>
        </p:spPr>
        <p:txBody>
          <a:bodyPr/>
          <a:lstStyle/>
          <a:p>
            <a:r>
              <a:rPr lang="en-US"/>
              <a:t>System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9625A-17C9-55DE-B6B8-2733429A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829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71077B8-509E-2C47-5958-4F91E4F8BB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" y="577442"/>
            <a:ext cx="8980083" cy="60069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35F562A-22AB-90DB-649C-6F12D383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74" y="45048"/>
            <a:ext cx="7855634" cy="616121"/>
          </a:xfrm>
        </p:spPr>
        <p:txBody>
          <a:bodyPr/>
          <a:lstStyle/>
          <a:p>
            <a:r>
              <a:rPr lang="en-US"/>
              <a:t>System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9625A-17C9-55DE-B6B8-2733429A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935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3669-7EF9-B9DB-6A74-76AB350B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C57E66-D2F5-4913-AD1A-11B5E5914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27" y="616580"/>
            <a:ext cx="5494773" cy="60097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69A006-1C78-0D35-F1B1-B82F0917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1" y="61984"/>
            <a:ext cx="7855634" cy="616121"/>
          </a:xfrm>
        </p:spPr>
        <p:txBody>
          <a:bodyPr/>
          <a:lstStyle/>
          <a:p>
            <a:r>
              <a:rPr lang="en-US" dirty="0"/>
              <a:t>How does it work?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C7C37-79BB-E5C6-A58B-51C6207A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357" y="6431432"/>
            <a:ext cx="365127" cy="365125"/>
          </a:xfrm>
        </p:spPr>
        <p:txBody>
          <a:bodyPr/>
          <a:lstStyle/>
          <a:p>
            <a:fld id="{B5F9A4F6-7BA3-4126-88A5-A8B8CE7104E5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AAE5FD-E029-456C-947C-ED02F1CB6060}"/>
              </a:ext>
            </a:extLst>
          </p:cNvPr>
          <p:cNvSpPr/>
          <p:nvPr/>
        </p:nvSpPr>
        <p:spPr>
          <a:xfrm>
            <a:off x="6871089" y="629738"/>
            <a:ext cx="1456266" cy="1068214"/>
          </a:xfrm>
          <a:prstGeom prst="rect">
            <a:avLst/>
          </a:prstGeom>
          <a:noFill/>
          <a:ln w="38100" cap="flat" cmpd="sng" algn="ctr">
            <a:solidFill>
              <a:srgbClr val="FFEE5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E8D75A-6A93-42BF-84BB-E745630FC988}"/>
              </a:ext>
            </a:extLst>
          </p:cNvPr>
          <p:cNvSpPr/>
          <p:nvPr/>
        </p:nvSpPr>
        <p:spPr>
          <a:xfrm>
            <a:off x="7313665" y="3386753"/>
            <a:ext cx="2404534" cy="778044"/>
          </a:xfrm>
          <a:prstGeom prst="rect">
            <a:avLst/>
          </a:prstGeom>
          <a:noFill/>
          <a:ln w="38100" cap="flat" cmpd="sng" algn="ctr">
            <a:solidFill>
              <a:srgbClr val="00539B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BF53-C406-48A0-B49D-DB8EEA2CE90B}"/>
              </a:ext>
            </a:extLst>
          </p:cNvPr>
          <p:cNvSpPr/>
          <p:nvPr/>
        </p:nvSpPr>
        <p:spPr>
          <a:xfrm>
            <a:off x="9868381" y="2362970"/>
            <a:ext cx="1307619" cy="999839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BE64E5-B1D3-4695-AF19-96BC02E2768A}"/>
              </a:ext>
            </a:extLst>
          </p:cNvPr>
          <p:cNvSpPr/>
          <p:nvPr/>
        </p:nvSpPr>
        <p:spPr>
          <a:xfrm>
            <a:off x="7148947" y="1912880"/>
            <a:ext cx="948268" cy="115436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9AB7D9-FAAB-4233-9F18-0ED1F887A679}"/>
              </a:ext>
            </a:extLst>
          </p:cNvPr>
          <p:cNvSpPr/>
          <p:nvPr/>
        </p:nvSpPr>
        <p:spPr>
          <a:xfrm>
            <a:off x="5786920" y="3312287"/>
            <a:ext cx="1456266" cy="905043"/>
          </a:xfrm>
          <a:prstGeom prst="rect">
            <a:avLst/>
          </a:prstGeom>
          <a:noFill/>
          <a:ln w="381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115C62-9693-40E0-A792-D6537A97F63C}"/>
              </a:ext>
            </a:extLst>
          </p:cNvPr>
          <p:cNvSpPr/>
          <p:nvPr/>
        </p:nvSpPr>
        <p:spPr>
          <a:xfrm>
            <a:off x="9960747" y="1222903"/>
            <a:ext cx="1215253" cy="905043"/>
          </a:xfrm>
          <a:prstGeom prst="rect">
            <a:avLst/>
          </a:prstGeom>
          <a:noFill/>
          <a:ln w="38100" cap="flat" cmpd="sng" algn="ctr">
            <a:solidFill>
              <a:srgbClr val="7EA6D7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DCA24114-3DC0-4B5B-9159-0E847F96F717}"/>
              </a:ext>
            </a:extLst>
          </p:cNvPr>
          <p:cNvSpPr/>
          <p:nvPr/>
        </p:nvSpPr>
        <p:spPr>
          <a:xfrm>
            <a:off x="8400473" y="5782734"/>
            <a:ext cx="1456266" cy="840700"/>
          </a:xfrm>
          <a:custGeom>
            <a:avLst/>
            <a:gdLst>
              <a:gd name="connsiteX0" fmla="*/ 0 w 1456266"/>
              <a:gd name="connsiteY0" fmla="*/ 0 h 905043"/>
              <a:gd name="connsiteX1" fmla="*/ 485422 w 1456266"/>
              <a:gd name="connsiteY1" fmla="*/ 0 h 905043"/>
              <a:gd name="connsiteX2" fmla="*/ 970844 w 1456266"/>
              <a:gd name="connsiteY2" fmla="*/ 0 h 905043"/>
              <a:gd name="connsiteX3" fmla="*/ 1456266 w 1456266"/>
              <a:gd name="connsiteY3" fmla="*/ 0 h 905043"/>
              <a:gd name="connsiteX4" fmla="*/ 1456266 w 1456266"/>
              <a:gd name="connsiteY4" fmla="*/ 434421 h 905043"/>
              <a:gd name="connsiteX5" fmla="*/ 1456266 w 1456266"/>
              <a:gd name="connsiteY5" fmla="*/ 905043 h 905043"/>
              <a:gd name="connsiteX6" fmla="*/ 1014532 w 1456266"/>
              <a:gd name="connsiteY6" fmla="*/ 905043 h 905043"/>
              <a:gd name="connsiteX7" fmla="*/ 514547 w 1456266"/>
              <a:gd name="connsiteY7" fmla="*/ 905043 h 905043"/>
              <a:gd name="connsiteX8" fmla="*/ 0 w 1456266"/>
              <a:gd name="connsiteY8" fmla="*/ 905043 h 905043"/>
              <a:gd name="connsiteX9" fmla="*/ 0 w 1456266"/>
              <a:gd name="connsiteY9" fmla="*/ 461572 h 905043"/>
              <a:gd name="connsiteX10" fmla="*/ 0 w 1456266"/>
              <a:gd name="connsiteY10" fmla="*/ 0 h 90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6266" h="905043" extrusionOk="0">
                <a:moveTo>
                  <a:pt x="0" y="0"/>
                </a:moveTo>
                <a:cubicBezTo>
                  <a:pt x="132948" y="-57869"/>
                  <a:pt x="275687" y="40682"/>
                  <a:pt x="485422" y="0"/>
                </a:cubicBezTo>
                <a:cubicBezTo>
                  <a:pt x="695157" y="-40682"/>
                  <a:pt x="811586" y="15789"/>
                  <a:pt x="970844" y="0"/>
                </a:cubicBezTo>
                <a:cubicBezTo>
                  <a:pt x="1130102" y="-15789"/>
                  <a:pt x="1336228" y="5824"/>
                  <a:pt x="1456266" y="0"/>
                </a:cubicBezTo>
                <a:cubicBezTo>
                  <a:pt x="1501949" y="199119"/>
                  <a:pt x="1444979" y="303072"/>
                  <a:pt x="1456266" y="434421"/>
                </a:cubicBezTo>
                <a:cubicBezTo>
                  <a:pt x="1467553" y="565770"/>
                  <a:pt x="1433345" y="753500"/>
                  <a:pt x="1456266" y="905043"/>
                </a:cubicBezTo>
                <a:cubicBezTo>
                  <a:pt x="1293823" y="906896"/>
                  <a:pt x="1134538" y="883024"/>
                  <a:pt x="1014532" y="905043"/>
                </a:cubicBezTo>
                <a:cubicBezTo>
                  <a:pt x="894526" y="927062"/>
                  <a:pt x="627208" y="866964"/>
                  <a:pt x="514547" y="905043"/>
                </a:cubicBezTo>
                <a:cubicBezTo>
                  <a:pt x="401887" y="943122"/>
                  <a:pt x="203196" y="855219"/>
                  <a:pt x="0" y="905043"/>
                </a:cubicBezTo>
                <a:cubicBezTo>
                  <a:pt x="-32859" y="731230"/>
                  <a:pt x="4525" y="657484"/>
                  <a:pt x="0" y="461572"/>
                </a:cubicBezTo>
                <a:cubicBezTo>
                  <a:pt x="-4525" y="265660"/>
                  <a:pt x="5012" y="114496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7030A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4F0B21-1A3C-420B-93DF-932C019B27BA}"/>
              </a:ext>
            </a:extLst>
          </p:cNvPr>
          <p:cNvCxnSpPr>
            <a:cxnSpLocks/>
          </p:cNvCxnSpPr>
          <p:nvPr/>
        </p:nvCxnSpPr>
        <p:spPr>
          <a:xfrm>
            <a:off x="601134" y="2048933"/>
            <a:ext cx="1591733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none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E38050-3834-41EF-BA56-4B69CE429BCA}"/>
              </a:ext>
            </a:extLst>
          </p:cNvPr>
          <p:cNvCxnSpPr>
            <a:cxnSpLocks/>
          </p:cNvCxnSpPr>
          <p:nvPr/>
        </p:nvCxnSpPr>
        <p:spPr>
          <a:xfrm>
            <a:off x="601134" y="2489200"/>
            <a:ext cx="685799" cy="0"/>
          </a:xfrm>
          <a:prstGeom prst="line">
            <a:avLst/>
          </a:prstGeom>
          <a:noFill/>
          <a:ln w="38100" cap="flat" cmpd="sng" algn="ctr">
            <a:solidFill>
              <a:srgbClr val="00539B"/>
            </a:solidFill>
            <a:prstDash val="solid"/>
            <a:tailEnd type="non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FBD268-5C4E-4613-85D7-39C0AC65EF0D}"/>
              </a:ext>
            </a:extLst>
          </p:cNvPr>
          <p:cNvCxnSpPr>
            <a:cxnSpLocks/>
          </p:cNvCxnSpPr>
          <p:nvPr/>
        </p:nvCxnSpPr>
        <p:spPr>
          <a:xfrm>
            <a:off x="601134" y="2920995"/>
            <a:ext cx="1591733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none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BA2E42-1B26-4617-8357-990A28BD545F}"/>
              </a:ext>
            </a:extLst>
          </p:cNvPr>
          <p:cNvCxnSpPr>
            <a:cxnSpLocks/>
          </p:cNvCxnSpPr>
          <p:nvPr/>
        </p:nvCxnSpPr>
        <p:spPr>
          <a:xfrm>
            <a:off x="1662853" y="3327399"/>
            <a:ext cx="1317414" cy="0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tailEnd type="non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6A6297-DDC9-4D92-8D7A-6CF103F06A61}"/>
              </a:ext>
            </a:extLst>
          </p:cNvPr>
          <p:cNvCxnSpPr>
            <a:cxnSpLocks/>
          </p:cNvCxnSpPr>
          <p:nvPr/>
        </p:nvCxnSpPr>
        <p:spPr>
          <a:xfrm>
            <a:off x="2637367" y="3742261"/>
            <a:ext cx="986366" cy="0"/>
          </a:xfrm>
          <a:prstGeom prst="line">
            <a:avLst/>
          </a:prstGeom>
          <a:noFill/>
          <a:ln w="38100" cap="flat" cmpd="sng" algn="ctr">
            <a:solidFill>
              <a:srgbClr val="7EA6D7"/>
            </a:solidFill>
            <a:prstDash val="solid"/>
            <a:tailEnd type="non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CA0A55-EC1B-47D1-8EED-4E1B45262E5B}"/>
              </a:ext>
            </a:extLst>
          </p:cNvPr>
          <p:cNvCxnSpPr>
            <a:cxnSpLocks/>
          </p:cNvCxnSpPr>
          <p:nvPr/>
        </p:nvCxnSpPr>
        <p:spPr>
          <a:xfrm>
            <a:off x="558800" y="4174062"/>
            <a:ext cx="728133" cy="0"/>
          </a:xfrm>
          <a:prstGeom prst="line">
            <a:avLst/>
          </a:prstGeom>
          <a:noFill/>
          <a:ln w="381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tailEnd type="non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43F650-0811-4F1B-9951-6B6E35AEF03D}"/>
              </a:ext>
            </a:extLst>
          </p:cNvPr>
          <p:cNvCxnSpPr>
            <a:cxnSpLocks/>
          </p:cNvCxnSpPr>
          <p:nvPr/>
        </p:nvCxnSpPr>
        <p:spPr>
          <a:xfrm>
            <a:off x="601134" y="5003796"/>
            <a:ext cx="567266" cy="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tailEnd type="none"/>
          </a:ln>
          <a:effectLst/>
        </p:spPr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5982493-889A-4F26-A80F-36123D97EBDA}"/>
              </a:ext>
            </a:extLst>
          </p:cNvPr>
          <p:cNvSpPr txBox="1">
            <a:spLocks/>
          </p:cNvSpPr>
          <p:nvPr/>
        </p:nvSpPr>
        <p:spPr>
          <a:xfrm>
            <a:off x="223919" y="1296290"/>
            <a:ext cx="4813748" cy="51837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FontTx/>
              <a:buNone/>
              <a:defRPr lang="en-US" sz="2400" kern="1200" smtClean="0">
                <a:solidFill>
                  <a:schemeClr val="tx1">
                    <a:lumMod val="50000"/>
                  </a:schemeClr>
                </a:solidFill>
                <a:latin typeface="+mj-lt"/>
                <a:ea typeface="ＭＳ Ｐゴシック" charset="0"/>
                <a:cs typeface="Franklin Gothic Book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39B"/>
              </a:buClr>
              <a:buSzTx/>
              <a:buFontTx/>
              <a:buNone/>
              <a:tabLst/>
              <a:defRPr lang="en-US" sz="24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2pPr>
            <a:lvl3pPr marL="9525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kern="1200" smtClean="0">
                <a:solidFill>
                  <a:schemeClr val="tx1">
                    <a:lumMod val="50000"/>
                  </a:schemeClr>
                </a:solidFill>
                <a:latin typeface="+mj-lt"/>
                <a:ea typeface="Franklin Gothic Book"/>
                <a:cs typeface="Franklin Gothic Book"/>
              </a:defRPr>
            </a:lvl3pPr>
            <a:lvl4pPr marL="9525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baseline="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4pPr>
            <a:lvl5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200" kern="1200">
                <a:solidFill>
                  <a:schemeClr val="accent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273B"/>
                </a:solidFill>
                <a:latin typeface="Franklin Gothic Medium"/>
              </a:rPr>
              <a:t>Main components: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Solar thermal </a:t>
            </a:r>
            <a:r>
              <a:rPr lang="en-GB" sz="200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collector field</a:t>
            </a:r>
            <a:endParaRPr lang="en-GB" sz="2000" dirty="0">
              <a:solidFill>
                <a:srgbClr val="58595B">
                  <a:lumMod val="50000"/>
                </a:srgbClr>
              </a:solidFill>
              <a:latin typeface="Franklin Gothic Medium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b="1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PTES</a:t>
            </a:r>
            <a:r>
              <a:rPr lang="en-GB" sz="200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 – </a:t>
            </a:r>
            <a:r>
              <a:rPr lang="sr-Latn-RS" sz="200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Pit thermal energy </a:t>
            </a:r>
            <a:r>
              <a:rPr lang="en-GB" sz="200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storage</a:t>
            </a:r>
            <a:endParaRPr lang="en-GB" sz="2000" dirty="0">
              <a:solidFill>
                <a:srgbClr val="58595B">
                  <a:lumMod val="50000"/>
                </a:srgbClr>
              </a:solidFill>
              <a:latin typeface="Franklin Gothic Medium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Electric Boiler </a:t>
            </a:r>
            <a:r>
              <a:rPr lang="en-GB" sz="2000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- </a:t>
            </a:r>
            <a:r>
              <a:rPr lang="en-GB" sz="2000" dirty="0" err="1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eBoiler</a:t>
            </a:r>
            <a:endParaRPr lang="en-GB" sz="2000" dirty="0">
              <a:solidFill>
                <a:srgbClr val="58595B">
                  <a:lumMod val="50000"/>
                </a:srgbClr>
              </a:solidFill>
              <a:latin typeface="Franklin Gothic Medium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electrical </a:t>
            </a:r>
            <a:r>
              <a:rPr lang="en-GB" sz="2000" b="1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Heat pump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Water intake from </a:t>
            </a:r>
            <a:r>
              <a:rPr lang="en-GB" sz="2000" b="1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Danube</a:t>
            </a:r>
            <a:r>
              <a:rPr lang="en-GB" sz="2000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 river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TE-TO</a:t>
            </a:r>
            <a:r>
              <a:rPr lang="en-GB" sz="2000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 - Efficient CHP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sr-Latn-RS" sz="200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DH Network pipeline</a:t>
            </a:r>
            <a:endParaRPr lang="en-GB" sz="2000" dirty="0">
              <a:solidFill>
                <a:srgbClr val="58595B">
                  <a:lumMod val="50000"/>
                </a:srgbClr>
              </a:solidFill>
              <a:latin typeface="Franklin Gothic Medium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b="1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GRS</a:t>
            </a:r>
            <a:r>
              <a:rPr lang="en-GB" sz="200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 </a:t>
            </a:r>
            <a:r>
              <a:rPr lang="en-GB" sz="2000" dirty="0">
                <a:solidFill>
                  <a:srgbClr val="58595B">
                    <a:lumMod val="50000"/>
                  </a:srgbClr>
                </a:solidFill>
                <a:latin typeface="Franklin Gothic Medium"/>
              </a:rPr>
              <a:t>– Existing District Heating System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58595B">
                  <a:lumMod val="50000"/>
                </a:srgbClr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869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iagram of a factory&#10;&#10;Description automatically generated">
            <a:extLst>
              <a:ext uri="{FF2B5EF4-FFF2-40B4-BE49-F238E27FC236}">
                <a16:creationId xmlns:a16="http://schemas.microsoft.com/office/drawing/2014/main" id="{DC2F8A60-DD65-44FC-92E2-4641A263ACE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8" b="15870"/>
          <a:stretch/>
        </p:blipFill>
        <p:spPr>
          <a:xfrm>
            <a:off x="6269229" y="928146"/>
            <a:ext cx="5581233" cy="563504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3400F-063D-F9A0-CDC7-0832FEF3D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37FBA5-0E66-A2A4-7C8F-69B0845E3C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892315"/>
            <a:ext cx="6284745" cy="3246952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A28D4AA-93FA-44E5-9089-69658697AD62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Non-heating season</a:t>
            </a:r>
            <a:r>
              <a:rPr lang="sr-Latn-RS"/>
              <a:t> (CHARGING PTES)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5523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C2F8A60-DD65-44FC-92E2-4641A263ACE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b="15475"/>
          <a:stretch/>
        </p:blipFill>
        <p:spPr>
          <a:xfrm>
            <a:off x="6464218" y="815515"/>
            <a:ext cx="5640963" cy="56953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3400F-063D-F9A0-CDC7-0832FEF3D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49219E-A35D-3484-7709-53E6E667F4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7583" y="1887796"/>
            <a:ext cx="6326636" cy="321760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9443FEF-3177-43A8-AF9A-561E20DCB056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heating season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8697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102B4-108D-E855-1F4F-1A5B61C1A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9A4F6-7BA3-4126-88A5-A8B8CE7104E5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099D0D-E827-451F-81F1-48CD15A8A2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14067" y="876417"/>
            <a:ext cx="4922425" cy="257228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7700CBD-CEF2-844E-649A-DE46735F99E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584194" y="3642326"/>
            <a:ext cx="5018973" cy="2863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6AC08B-43D0-807A-7013-824C12D78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3" y="1113762"/>
            <a:ext cx="4750173" cy="23132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E03F81-8E65-BE88-FA8F-1B3BCF0CB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08" y="3989411"/>
            <a:ext cx="4672382" cy="231326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CF857F1-ED12-4987-8851-E5EDF4A55D99}"/>
              </a:ext>
            </a:extLst>
          </p:cNvPr>
          <p:cNvSpPr txBox="1">
            <a:spLocks/>
          </p:cNvSpPr>
          <p:nvPr/>
        </p:nvSpPr>
        <p:spPr>
          <a:xfrm>
            <a:off x="87541" y="61984"/>
            <a:ext cx="7855634" cy="616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7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Yearly heat flow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934212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asic template">
  <a:themeElements>
    <a:clrScheme name="Aalborg CSP colours">
      <a:dk1>
        <a:sysClr val="windowText" lastClr="000000"/>
      </a:dk1>
      <a:lt1>
        <a:sysClr val="window" lastClr="FFFFFF"/>
      </a:lt1>
      <a:dk2>
        <a:srgbClr val="00273B"/>
      </a:dk2>
      <a:lt2>
        <a:srgbClr val="F2F2F1"/>
      </a:lt2>
      <a:accent1>
        <a:srgbClr val="009EE0"/>
      </a:accent1>
      <a:accent2>
        <a:srgbClr val="97BF0D"/>
      </a:accent2>
      <a:accent3>
        <a:srgbClr val="00273B"/>
      </a:accent3>
      <a:accent4>
        <a:srgbClr val="FFC20E"/>
      </a:accent4>
      <a:accent5>
        <a:srgbClr val="E86818"/>
      </a:accent5>
      <a:accent6>
        <a:srgbClr val="942C61"/>
      </a:accent6>
      <a:hlink>
        <a:srgbClr val="009EE0"/>
      </a:hlink>
      <a:folHlink>
        <a:srgbClr val="006991"/>
      </a:folHlink>
    </a:clrScheme>
    <a:fontScheme name="Aalborg CS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FE06968-2C07-4E80-B97B-BE35EC3C5209}" vid="{FE45F657-F788-4124-B2D4-9604938F0280}"/>
    </a:ext>
  </a:extLst>
</a:theme>
</file>

<file path=ppt/theme/theme2.xml><?xml version="1.0" encoding="utf-8"?>
<a:theme xmlns:a="http://schemas.openxmlformats.org/drawingml/2006/main" name="Corporate dark blue">
  <a:themeElements>
    <a:clrScheme name="Aalborg CSP colours">
      <a:dk1>
        <a:sysClr val="windowText" lastClr="000000"/>
      </a:dk1>
      <a:lt1>
        <a:sysClr val="window" lastClr="FFFFFF"/>
      </a:lt1>
      <a:dk2>
        <a:srgbClr val="00273B"/>
      </a:dk2>
      <a:lt2>
        <a:srgbClr val="F2F2F1"/>
      </a:lt2>
      <a:accent1>
        <a:srgbClr val="009EE0"/>
      </a:accent1>
      <a:accent2>
        <a:srgbClr val="97BF0D"/>
      </a:accent2>
      <a:accent3>
        <a:srgbClr val="00273B"/>
      </a:accent3>
      <a:accent4>
        <a:srgbClr val="FFC20E"/>
      </a:accent4>
      <a:accent5>
        <a:srgbClr val="E86818"/>
      </a:accent5>
      <a:accent6>
        <a:srgbClr val="942C61"/>
      </a:accent6>
      <a:hlink>
        <a:srgbClr val="009EE0"/>
      </a:hlink>
      <a:folHlink>
        <a:srgbClr val="006991"/>
      </a:folHlink>
    </a:clrScheme>
    <a:fontScheme name="Aalborg CS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FE06968-2C07-4E80-B97B-BE35EC3C5209}" vid="{F3E6D8C0-913B-49A3-A5B9-46E58ABB1B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F0D365D081124EA4099632A88DEAFA" ma:contentTypeVersion="4" ma:contentTypeDescription="Opret et nyt dokument." ma:contentTypeScope="" ma:versionID="9a77579b441cb9d04e16aa52f226d51a">
  <xsd:schema xmlns:xsd="http://www.w3.org/2001/XMLSchema" xmlns:xs="http://www.w3.org/2001/XMLSchema" xmlns:p="http://schemas.microsoft.com/office/2006/metadata/properties" xmlns:ns2="74fd632a-9952-490f-8b23-fb9bf2c0b95c" targetNamespace="http://schemas.microsoft.com/office/2006/metadata/properties" ma:root="true" ma:fieldsID="61651503cbd670f6938c86304fa4037b" ns2:_="">
    <xsd:import namespace="74fd632a-9952-490f-8b23-fb9bf2c0b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d632a-9952-490f-8b23-fb9bf2c0b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738002-BE7B-4AEA-88CB-998BEEF095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d632a-9952-490f-8b23-fb9bf2c0b9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6CA3FB-D981-46C4-85CA-5DE4C2CC8A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Aalborg CSP ppt template</Template>
  <TotalTime>10714</TotalTime>
  <Words>675</Words>
  <Application>Microsoft Office PowerPoint</Application>
  <PresentationFormat>Widescreen</PresentationFormat>
  <Paragraphs>205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Aharoni</vt:lpstr>
      <vt:lpstr>Aptos Narrow</vt:lpstr>
      <vt:lpstr>Arial</vt:lpstr>
      <vt:lpstr>Calibri</vt:lpstr>
      <vt:lpstr>Franklin Gothic Book</vt:lpstr>
      <vt:lpstr>Franklin Gothic Medium</vt:lpstr>
      <vt:lpstr>Oswald SemiBold</vt:lpstr>
      <vt:lpstr>Wingdings</vt:lpstr>
      <vt:lpstr>Basic template</vt:lpstr>
      <vt:lpstr>Corporate dark blue</vt:lpstr>
      <vt:lpstr>think-cell Slide</vt:lpstr>
      <vt:lpstr>PowerPoint Presentation</vt:lpstr>
      <vt:lpstr>Solar-thermal novi sad: system design</vt:lpstr>
      <vt:lpstr>PowerPoint Presentation</vt:lpstr>
      <vt:lpstr>System overview</vt:lpstr>
      <vt:lpstr>System overview</vt:lpstr>
      <vt:lpstr>How does it work?</vt:lpstr>
      <vt:lpstr>PowerPoint Presentation</vt:lpstr>
      <vt:lpstr>PowerPoint Presentation</vt:lpstr>
      <vt:lpstr>PowerPoint Presentation</vt:lpstr>
      <vt:lpstr>PTES Design</vt:lpstr>
      <vt:lpstr>PowerPoint Presentation</vt:lpstr>
      <vt:lpstr>PowerPoint Presentation</vt:lpstr>
      <vt:lpstr>PTES Construction - Lining of sides and bottom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thermal FIELD</vt:lpstr>
      <vt:lpstr>PowerPoint Presentation</vt:lpstr>
      <vt:lpstr>PowerPoint Presentation</vt:lpstr>
      <vt:lpstr>PowerPoint Presentation</vt:lpstr>
      <vt:lpstr>Heat pump station</vt:lpstr>
      <vt:lpstr>PowerPoint Presentation</vt:lpstr>
      <vt:lpstr>Electric boiler</vt:lpstr>
      <vt:lpstr>PowerPoint Presentation</vt:lpstr>
      <vt:lpstr>Summary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TOPS - Solar-termal Novi Sad - Macura</dc:title>
  <dc:creator>Dusan Macura</dc:creator>
  <cp:keywords>Solar-termal Novi Sad</cp:keywords>
  <cp:lastModifiedBy>Dusan Macura</cp:lastModifiedBy>
  <cp:revision>67</cp:revision>
  <cp:lastPrinted>2017-01-13T09:03:26Z</cp:lastPrinted>
  <dcterms:created xsi:type="dcterms:W3CDTF">2024-10-16T07:30:11Z</dcterms:created>
  <dcterms:modified xsi:type="dcterms:W3CDTF">2025-05-30T11:42:44Z</dcterms:modified>
</cp:coreProperties>
</file>