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7"/>
  </p:notesMasterIdLst>
  <p:handoutMasterIdLst>
    <p:handoutMasterId r:id="rId18"/>
  </p:handoutMasterIdLst>
  <p:sldIdLst>
    <p:sldId id="315" r:id="rId3"/>
    <p:sldId id="266" r:id="rId4"/>
    <p:sldId id="310" r:id="rId5"/>
    <p:sldId id="316" r:id="rId6"/>
    <p:sldId id="317" r:id="rId7"/>
    <p:sldId id="318" r:id="rId8"/>
    <p:sldId id="324" r:id="rId9"/>
    <p:sldId id="319" r:id="rId10"/>
    <p:sldId id="320" r:id="rId11"/>
    <p:sldId id="321" r:id="rId12"/>
    <p:sldId id="322" r:id="rId13"/>
    <p:sldId id="323" r:id="rId14"/>
    <p:sldId id="312" r:id="rId15"/>
    <p:sldId id="314" r:id="rId16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16"/>
            <p14:sldId id="317"/>
            <p14:sldId id="318"/>
            <p14:sldId id="324"/>
            <p14:sldId id="319"/>
            <p14:sldId id="320"/>
            <p14:sldId id="321"/>
            <p14:sldId id="322"/>
            <p14:sldId id="323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CC66"/>
    <a:srgbClr val="7799FF"/>
    <a:srgbClr val="FFFF00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 varScale="1">
        <p:scale>
          <a:sx n="112" d="100"/>
          <a:sy n="112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Stručno-naučna konferencija TOPS 2025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Hotel Palisad, Zlatibor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02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jun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Latn-R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TEHNO-EKONOMSKA ANALIZA KORIŠĆENJA OTPADNE TOPLOTE IZ ŽELEZARE ZA DALJINSKO GREJANJE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Vladimir Stevanović</a:t>
            </a:r>
            <a:r>
              <a:rPr kumimoji="0" lang="sr-Latn-R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, Jugoslav Pavlović</a:t>
            </a:r>
            <a:r>
              <a:rPr kumimoji="0" lang="sr-Latn-R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sr-Latn-R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Univerzitet u Beogradu, Mašinski fakultet, Beograd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sr-Latn-R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Delta inženjering </a:t>
            </a:r>
            <a:r>
              <a:rPr kumimoji="0" lang="sr-Latn-R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d.o.o</a:t>
            </a:r>
            <a:r>
              <a:rPr kumimoji="0" lang="sr-Latn-R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., Beograd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sr-Latn-R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51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485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B724D-F621-EC64-48A3-769F716C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B4CD-8F10-0F6D-55E6-43596C2F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Varijantna rešenja (1 - 5)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– </a:t>
            </a: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Isporučena toplota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631221-1023-E49B-AFB4-5FDE34D2138B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69D6FA-879A-F176-7232-E15FBE54D825}"/>
              </a:ext>
            </a:extLst>
          </p:cNvPr>
          <p:cNvSpPr txBox="1"/>
          <p:nvPr/>
        </p:nvSpPr>
        <p:spPr>
          <a:xfrm>
            <a:off x="3401951" y="2173303"/>
            <a:ext cx="148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sr-Latn-RS" sz="1400" dirty="0">
                <a:solidFill>
                  <a:prstClr val="black"/>
                </a:solidFill>
                <a:latin typeface="Calibri" panose="020F0502020204030204"/>
              </a:rPr>
              <a:t>Snaga potrošnje </a:t>
            </a:r>
            <a:r>
              <a:rPr lang="sr-Latn-RS" sz="1400" dirty="0" err="1">
                <a:solidFill>
                  <a:prstClr val="black"/>
                </a:solidFill>
                <a:latin typeface="Calibri" panose="020F0502020204030204"/>
              </a:rPr>
              <a:t>konzuma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9787A21-E03D-1F3E-9532-55177DD40FA6}"/>
              </a:ext>
            </a:extLst>
          </p:cNvPr>
          <p:cNvSpPr/>
          <p:nvPr/>
        </p:nvSpPr>
        <p:spPr>
          <a:xfrm>
            <a:off x="3641283" y="1839259"/>
            <a:ext cx="858694" cy="32742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DB815A-1CBF-D4F4-1789-4B60C35FE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" y="4491099"/>
            <a:ext cx="9144000" cy="23772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40CC35-9FAB-DDF2-DD5A-47865E801ACA}"/>
              </a:ext>
            </a:extLst>
          </p:cNvPr>
          <p:cNvSpPr txBox="1"/>
          <p:nvPr/>
        </p:nvSpPr>
        <p:spPr>
          <a:xfrm>
            <a:off x="6172200" y="1588304"/>
            <a:ext cx="152400" cy="2472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58E599E-7B11-5EC7-3B2D-AD14CC7C0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21167"/>
            <a:ext cx="3124197" cy="200226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7C1D4C0-02E9-4D02-14A3-5EC6183FA348}"/>
              </a:ext>
            </a:extLst>
          </p:cNvPr>
          <p:cNvGrpSpPr/>
          <p:nvPr/>
        </p:nvGrpSpPr>
        <p:grpSpPr>
          <a:xfrm>
            <a:off x="228600" y="1066674"/>
            <a:ext cx="2957014" cy="2659949"/>
            <a:chOff x="496614" y="566039"/>
            <a:chExt cx="2743200" cy="2465667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1851043-0D23-F0EE-B474-406E80B31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614" y="566039"/>
              <a:ext cx="2743200" cy="2465667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FAAC6E-491D-1BD9-42E7-8C662B5191D7}"/>
                </a:ext>
              </a:extLst>
            </p:cNvPr>
            <p:cNvSpPr/>
            <p:nvPr/>
          </p:nvSpPr>
          <p:spPr>
            <a:xfrm>
              <a:off x="1354322" y="1183538"/>
              <a:ext cx="1373164" cy="3693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Nominalna snaga kotlova 68 </a:t>
              </a:r>
              <a:r>
                <a:rPr kumimoji="0" lang="sr-Latn-R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MWth</a:t>
              </a:r>
              <a:r>
                <a:rPr kumimoji="0" lang="sr-Latn-R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25FE09-3359-6400-0833-9713FA4F9760}"/>
                </a:ext>
              </a:extLst>
            </p:cNvPr>
            <p:cNvSpPr txBox="1"/>
            <p:nvPr/>
          </p:nvSpPr>
          <p:spPr>
            <a:xfrm>
              <a:off x="877880" y="2234726"/>
              <a:ext cx="145751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Pokrivanje baznog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toplotnog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optere</a:t>
              </a:r>
              <a:r>
                <a:rPr kumimoji="0" lang="sr-Latn-R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ć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enja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13B4C31-6744-0CAE-8B4A-9884EC45F3B5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2633354" y="1700824"/>
            <a:ext cx="552260" cy="23122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0936539-7593-9343-4D9F-CDF74E75B32D}"/>
              </a:ext>
            </a:extLst>
          </p:cNvPr>
          <p:cNvSpPr txBox="1"/>
          <p:nvPr/>
        </p:nvSpPr>
        <p:spPr>
          <a:xfrm>
            <a:off x="3226843" y="1298151"/>
            <a:ext cx="148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sr-Latn-RS" sz="1400" dirty="0">
                <a:solidFill>
                  <a:prstClr val="black"/>
                </a:solidFill>
                <a:latin typeface="Calibri" panose="020F0502020204030204"/>
              </a:rPr>
              <a:t>Sadašnje stanje (2022. god.)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307F35B-82C8-0BDA-60C9-330FF95BE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069" y="2942609"/>
            <a:ext cx="2216310" cy="1671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90103-59ED-9820-3390-BE703224F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18" y="2946881"/>
            <a:ext cx="2227798" cy="16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B1B8CA-C783-D527-C41F-8EA315F8565D}"/>
              </a:ext>
            </a:extLst>
          </p:cNvPr>
          <p:cNvSpPr txBox="1"/>
          <p:nvPr/>
        </p:nvSpPr>
        <p:spPr>
          <a:xfrm>
            <a:off x="3852277" y="3929197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Železara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BC756-3825-2CD8-F1E9-7CB1DAE3C3D5}"/>
              </a:ext>
            </a:extLst>
          </p:cNvPr>
          <p:cNvSpPr txBox="1"/>
          <p:nvPr/>
        </p:nvSpPr>
        <p:spPr>
          <a:xfrm>
            <a:off x="5867400" y="3929197"/>
            <a:ext cx="172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Potrošači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318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AC457-36CB-328E-7A6B-2601E4C1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F230-4FC1-2514-91B6-CB66FF10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Varijantna rešenja (1 - 5) – Izbegnuti troškovi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BB1C-6C36-D54F-CA4E-0EBC1C5B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070484-20A3-A5D5-6F6F-954BFF1264EB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C44F6EF-9E2E-50DC-9001-E2DF4E44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" y="1756369"/>
            <a:ext cx="9144000" cy="12916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31101C-FD87-0F37-EA43-5FF60859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374"/>
            <a:ext cx="9144000" cy="17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5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8C9B3-CB24-E9B6-4B39-2BC6F453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821D-EA0B-F4DB-82D6-032D6044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Akumulacija toplote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66D9-46A7-30FF-7559-9D97A283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141D7A-8092-38C3-3C95-949A6B1F2CBB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5FF328-0FC4-26B9-B528-127D569A7DCC}"/>
              </a:ext>
            </a:extLst>
          </p:cNvPr>
          <p:cNvSpPr txBox="1"/>
          <p:nvPr/>
        </p:nvSpPr>
        <p:spPr>
          <a:xfrm>
            <a:off x="609600" y="10668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Najveća neravnomernost u snazi otpadne toplote je u </a:t>
            </a:r>
            <a:r>
              <a:rPr kumimoji="0" lang="sr-Latn-R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konvertorskoj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čeličani.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A76A6-EDE6-9677-4331-A3377679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18" y="1513724"/>
            <a:ext cx="3474463" cy="252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5AD-89C0-7EF6-7A9B-4A90E2381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216" y="1644854"/>
            <a:ext cx="3374129" cy="2451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E52B34-9A58-05BA-9B81-18F96237933C}"/>
              </a:ext>
            </a:extLst>
          </p:cNvPr>
          <p:cNvSpPr txBox="1"/>
          <p:nvPr/>
        </p:nvSpPr>
        <p:spPr>
          <a:xfrm>
            <a:off x="2445329" y="1732438"/>
            <a:ext cx="169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sr-Latn-RS" b="0" dirty="0">
                <a:solidFill>
                  <a:prstClr val="black"/>
                </a:solidFill>
                <a:latin typeface="Calibri" panose="020F0502020204030204"/>
              </a:rPr>
              <a:t>Jedan </a:t>
            </a:r>
            <a:r>
              <a:rPr lang="sr-Latn-RS" b="0" dirty="0" err="1">
                <a:solidFill>
                  <a:prstClr val="black"/>
                </a:solidFill>
                <a:latin typeface="Calibri" panose="020F0502020204030204"/>
              </a:rPr>
              <a:t>konvertor</a:t>
            </a:r>
            <a:r>
              <a:rPr lang="sr-Latn-RS" b="0" dirty="0">
                <a:solidFill>
                  <a:prstClr val="black"/>
                </a:solidFill>
                <a:latin typeface="Calibri" panose="020F0502020204030204"/>
              </a:rPr>
              <a:t> u radu</a:t>
            </a:r>
            <a:endParaRPr lang="en-US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7F2D8-3BDB-853D-64D8-6E45683CF2BB}"/>
              </a:ext>
            </a:extLst>
          </p:cNvPr>
          <p:cNvSpPr txBox="1"/>
          <p:nvPr/>
        </p:nvSpPr>
        <p:spPr>
          <a:xfrm>
            <a:off x="6858000" y="1664732"/>
            <a:ext cx="169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sr-Latn-RS" b="0" dirty="0">
                <a:solidFill>
                  <a:prstClr val="black"/>
                </a:solidFill>
                <a:latin typeface="Calibri" panose="020F0502020204030204"/>
              </a:rPr>
              <a:t>Dva </a:t>
            </a:r>
            <a:r>
              <a:rPr lang="sr-Latn-RS" b="0" dirty="0" err="1">
                <a:solidFill>
                  <a:prstClr val="black"/>
                </a:solidFill>
                <a:latin typeface="Calibri" panose="020F0502020204030204"/>
              </a:rPr>
              <a:t>konvertora</a:t>
            </a:r>
            <a:r>
              <a:rPr lang="sr-Latn-RS" b="0" dirty="0">
                <a:solidFill>
                  <a:prstClr val="black"/>
                </a:solidFill>
                <a:latin typeface="Calibri" panose="020F0502020204030204"/>
              </a:rPr>
              <a:t> u radu</a:t>
            </a:r>
            <a:endParaRPr lang="en-US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DF20E-658E-53F6-AB41-85B8DC35A99F}"/>
              </a:ext>
            </a:extLst>
          </p:cNvPr>
          <p:cNvSpPr txBox="1"/>
          <p:nvPr/>
        </p:nvSpPr>
        <p:spPr>
          <a:xfrm>
            <a:off x="584918" y="4030052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Pri radu dva ili tri konvertora zgrade potrošača mogu da akumuliraju i odaju toplotu u periodima od 15 min, bez narušavanja komfora grejanja.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prstClr val="black"/>
                </a:solidFill>
                <a:latin typeface="Calibri" panose="020F0502020204030204"/>
              </a:rPr>
              <a:t>Ne sagledava se potreba za akumulacijom u izvoru.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78D51-ACF0-EA3C-EF43-EE26F28FE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953000"/>
            <a:ext cx="4762501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BEC1C-7C5A-2330-4BC2-EE6C1341D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459" y="4876800"/>
            <a:ext cx="3911983" cy="6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Zaključak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14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b="1" dirty="0"/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Ekonomski najpovoljnija Varijanta 2 pokriva baznu potrošnju toplote za spoljnje temperature više ili jednake +4 </a:t>
            </a:r>
            <a:r>
              <a:rPr lang="sr-Latn-RS" sz="2000" b="1" baseline="30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</a:t>
            </a:r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Toplotni izvori u gradu moraju biti u rezervi za snabdevanje toplotom kada Železara nije u radu i eventualno za pokrivanje vršnog opterećenja.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Godišnji izbegnuti troškovi za mazut su 8</a:t>
            </a:r>
            <a:r>
              <a:rPr lang="en-GB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– 8,8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miliona EUR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Vreme povratka investicije 2 </a:t>
            </a:r>
            <a:r>
              <a:rPr lang="en-GB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– 3,3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god.</a:t>
            </a: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Korišćenjem otpadne toplote iz Železare smanjuje se emisija CO</a:t>
            </a:r>
            <a:r>
              <a:rPr lang="sr-Latn-RS" sz="2000" b="1" baseline="-25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u značajnom iznosu od </a:t>
            </a:r>
            <a:r>
              <a:rPr lang="en-GB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preko</a:t>
            </a:r>
            <a:r>
              <a:rPr lang="en-GB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36 000 t, uz smanjenje emisije čađi i zagađujućih SO</a:t>
            </a:r>
            <a:r>
              <a:rPr lang="sr-Latn-RS" sz="2000" b="1" baseline="-250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i 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NOx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gasova.</a:t>
            </a:r>
          </a:p>
          <a:p>
            <a:pPr marL="0" indent="0">
              <a:buNone/>
            </a:pPr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b="1" dirty="0">
              <a:effectLst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847190"/>
          </a:xfrm>
        </p:spPr>
        <p:txBody>
          <a:bodyPr/>
          <a:lstStyle/>
          <a:p>
            <a:r>
              <a:rPr lang="sr-Cyrl-RS" sz="36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Latn-RS" sz="36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Hvala na pažnji!</a:t>
            </a:r>
            <a:endParaRPr lang="en-US" sz="36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805DD-49A5-6510-E07C-8D4C0A7F3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7623"/>
            <a:ext cx="4800600" cy="1061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ED6A41-C971-9164-9A04-971BF250C191}"/>
              </a:ext>
            </a:extLst>
          </p:cNvPr>
          <p:cNvSpPr txBox="1"/>
          <p:nvPr/>
        </p:nvSpPr>
        <p:spPr>
          <a:xfrm>
            <a:off x="-18221" y="5137777"/>
            <a:ext cx="4991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Vladimir Stevanović</a:t>
            </a:r>
            <a:r>
              <a:rPr lang="sr-Latn-RS" dirty="0"/>
              <a:t>, vstevanovic@mas.bg.ac.rs</a:t>
            </a:r>
            <a:endParaRPr lang="sr-Cyrl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305F6-F32C-BC3F-5236-19FCC8F71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24" y="3413015"/>
            <a:ext cx="2217195" cy="1420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9AF398-AF06-A679-8B77-FBAAA5CA3805}"/>
              </a:ext>
            </a:extLst>
          </p:cNvPr>
          <p:cNvSpPr txBox="1"/>
          <p:nvPr/>
        </p:nvSpPr>
        <p:spPr>
          <a:xfrm>
            <a:off x="4965424" y="5082377"/>
            <a:ext cx="375450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alt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Jugoslav Pavlović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j.pavlovic@deltainzenjering.rs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49F49-F1B6-A19D-2C4E-95157D828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5" y="541164"/>
            <a:ext cx="3536410" cy="23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b="1" dirty="0"/>
          </a:p>
          <a:p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Sistemi daljinskog grejanja (SDG) su pogodni za korišćenje </a:t>
            </a:r>
            <a:r>
              <a:rPr lang="sr-Latn-RS" sz="2000" b="1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niskotemperaturske</a:t>
            </a:r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otpadne toplote (OT)</a:t>
            </a:r>
          </a:p>
          <a:p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SDG koji koriste barem 50% OT su </a:t>
            </a:r>
            <a:r>
              <a:rPr lang="sr-Latn-RS" sz="2000" b="1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energe</a:t>
            </a:r>
            <a:r>
              <a:rPr lang="en-GB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sr-Latn-RS" sz="2000" b="1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ski</a:t>
            </a:r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efikasni (Direktiva EU o energetskoj efikasnosti)</a:t>
            </a:r>
          </a:p>
          <a:p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OT u metalurgiji, primer železare HBIS GROUP </a:t>
            </a:r>
            <a:r>
              <a:rPr lang="sr-Latn-RS" sz="2000" b="1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Iron&amp;Steel</a:t>
            </a:r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Latn-RS" sz="2000" b="1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d.o.o</a:t>
            </a:r>
            <a:r>
              <a:rPr lang="sr-Latn-RS" sz="20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. u Smederevu:</a:t>
            </a:r>
          </a:p>
          <a:p>
            <a:pPr lvl="1"/>
            <a:r>
              <a:rPr lang="sr-Latn-RS" sz="18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Merenja raspoložive otpadne toplote</a:t>
            </a:r>
          </a:p>
          <a:p>
            <a:pPr lvl="1"/>
            <a:r>
              <a:rPr lang="sr-Latn-RS" sz="18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Varijante rešenja za korišćenje OT</a:t>
            </a:r>
          </a:p>
          <a:p>
            <a:pPr lvl="1"/>
            <a:r>
              <a:rPr lang="sr-Latn-RS" sz="18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Investicije i eksploatacioni troškovi</a:t>
            </a:r>
          </a:p>
          <a:p>
            <a:pPr lvl="1"/>
            <a:r>
              <a:rPr lang="sr-Latn-RS" sz="1800" b="1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Isplativost daljinskog grejanja Smedereva iz Železare</a:t>
            </a:r>
          </a:p>
          <a:p>
            <a:pPr lvl="1"/>
            <a:endParaRPr lang="sr-Latn-RS" sz="1200" b="1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b="1" dirty="0">
              <a:effectLst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Izvori OT u Železari Smederevo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26" y="1166018"/>
            <a:ext cx="846247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b="1" dirty="0"/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OT raspoloživa za SDG iz pogona</a:t>
            </a:r>
            <a:r>
              <a:rPr lang="en-GB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/>
            <a:r>
              <a:rPr lang="sr-Latn-R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Aglomeracije</a:t>
            </a:r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sr-Latn-RS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onvertorske</a:t>
            </a:r>
            <a:r>
              <a:rPr lang="sr-Latn-R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čeličane, </a:t>
            </a:r>
            <a:endParaRPr lang="en-GB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sr-Latn-RS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ople</a:t>
            </a:r>
            <a:r>
              <a:rPr lang="sr-Latn-R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valjaonice </a:t>
            </a:r>
            <a:endParaRPr lang="en-GB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/>
            <a:r>
              <a:rPr lang="en-GB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E</a:t>
            </a:r>
            <a:r>
              <a:rPr lang="sr-Latn-RS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nergane</a:t>
            </a:r>
            <a:endParaRPr lang="sr-Latn-RS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sr-Latn-RS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OT iz visokih peći se već koristi u železari u </a:t>
            </a:r>
            <a:r>
              <a:rPr lang="sr-Latn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energani</a:t>
            </a:r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i toploj valjaonici kao delimična supstitucija prirodnog gasa</a:t>
            </a:r>
          </a:p>
          <a:p>
            <a:pPr marL="0" indent="0">
              <a:buNone/>
            </a:pPr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Latn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Merenjima protoka fluida i temperature utvrđene su snage OT</a:t>
            </a:r>
          </a:p>
          <a:p>
            <a:pPr marL="0" indent="0">
              <a:buNone/>
            </a:pPr>
            <a:endParaRPr lang="sr-Latn-RS" sz="2000" b="1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b="1" dirty="0">
              <a:effectLst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DD26F-F3C8-1392-1869-50C12C0A7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A57F-642C-77F0-15F6-22B0AD72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 u čeličani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8D34-D2E4-3BD9-4F87-863CC37B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9C8448-B2A5-9915-54CE-76B4B15D5B08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9A5DFCD-7D9A-B179-D21E-9EB9F078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88" y="1419041"/>
            <a:ext cx="3666146" cy="264851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B6C271-B5CE-B084-9366-8738D95A7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7406"/>
            <a:ext cx="3987255" cy="2888194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D1266-9143-A765-3676-A127FDCE5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5" y="1122929"/>
            <a:ext cx="3562591" cy="3424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D049E1-438A-881B-D634-C077E5614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6"/>
          <a:stretch/>
        </p:blipFill>
        <p:spPr bwMode="auto">
          <a:xfrm>
            <a:off x="799919" y="4614131"/>
            <a:ext cx="3682456" cy="2001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43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6C819-B421-DE01-375D-30A77BAA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2E29-7986-427A-033C-102BE598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 u toploj valjaonici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01BA-48F8-4F92-3031-70F82414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57895E-04FD-3E84-180A-FC122EF7D612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3423202-AC9C-2E4B-07CF-F1C46C43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4" y="1191817"/>
            <a:ext cx="3727076" cy="2699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3CD49-3727-17E8-336D-C829D99FDA4E}"/>
              </a:ext>
            </a:extLst>
          </p:cNvPr>
          <p:cNvSpPr txBox="1"/>
          <p:nvPr/>
        </p:nvSpPr>
        <p:spPr>
          <a:xfrm>
            <a:off x="378096" y="41333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Temperature </a:t>
            </a:r>
            <a:r>
              <a:rPr lang="en-US" sz="1600" dirty="0" err="1">
                <a:solidFill>
                  <a:schemeClr val="tx1"/>
                </a:solidFill>
              </a:rPr>
              <a:t>rashladne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ulazu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izlazu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vazdušnog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hladnjaka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okviru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rashladnog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potisne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peći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toploj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valjaonici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86F41-06AC-07C3-866A-AEF529167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99" y="1184701"/>
            <a:ext cx="4142105" cy="29972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12A070-BBA2-7556-D2F8-83B6EE2B367F}"/>
              </a:ext>
            </a:extLst>
          </p:cNvPr>
          <p:cNvSpPr txBox="1"/>
          <p:nvPr/>
        </p:nvSpPr>
        <p:spPr>
          <a:xfrm>
            <a:off x="5059896" y="4112982"/>
            <a:ext cx="388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 err="1">
                <a:solidFill>
                  <a:schemeClr val="tx1"/>
                </a:solidFill>
              </a:rPr>
              <a:t>Protok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rashladne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vode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kroz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vazdušni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hladnjak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okviru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rashladnog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sistema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potisne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peći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toploj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valjaonici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32289-60CF-151D-432C-F22111C03F71}"/>
              </a:ext>
            </a:extLst>
          </p:cNvPr>
          <p:cNvSpPr txBox="1"/>
          <p:nvPr/>
        </p:nvSpPr>
        <p:spPr>
          <a:xfrm>
            <a:off x="350812" y="5053707"/>
            <a:ext cx="8442376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1600" dirty="0">
                <a:solidFill>
                  <a:schemeClr val="tx1"/>
                </a:solidFill>
              </a:rPr>
              <a:t>S</a:t>
            </a:r>
            <a:r>
              <a:rPr lang="en-US" sz="1600" dirty="0">
                <a:solidFill>
                  <a:schemeClr val="tx1"/>
                </a:solidFill>
              </a:rPr>
              <a:t>naga </a:t>
            </a:r>
            <a:r>
              <a:rPr lang="en-US" sz="1600" dirty="0" err="1">
                <a:solidFill>
                  <a:schemeClr val="tx1"/>
                </a:solidFill>
              </a:rPr>
              <a:t>otpadne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toplote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dimnog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gasa</a:t>
            </a:r>
            <a:r>
              <a:rPr lang="en-US" sz="1600" dirty="0">
                <a:solidFill>
                  <a:schemeClr val="tx1"/>
                </a:solidFill>
              </a:rPr>
              <a:t> koji se </a:t>
            </a:r>
            <a:r>
              <a:rPr lang="en-US" sz="1600" dirty="0" err="1">
                <a:solidFill>
                  <a:schemeClr val="tx1"/>
                </a:solidFill>
              </a:rPr>
              <a:t>ispušta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atmosferu</a:t>
            </a:r>
            <a:r>
              <a:rPr lang="sr-Latn-RS" sz="1600" dirty="0">
                <a:solidFill>
                  <a:schemeClr val="tx1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sr-Latn-R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</a:rPr>
              <a:t>p</a:t>
            </a:r>
            <a:r>
              <a:rPr lang="en-US" sz="1600" dirty="0" err="1">
                <a:solidFill>
                  <a:schemeClr val="tx1"/>
                </a:solidFill>
              </a:rPr>
              <a:t>rotok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dimnog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gasa</a:t>
            </a:r>
            <a:r>
              <a:rPr lang="en-US" sz="1600" dirty="0">
                <a:solidFill>
                  <a:schemeClr val="tx1"/>
                </a:solidFill>
              </a:rPr>
              <a:t> 100 000 Nm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/h, </a:t>
            </a:r>
            <a:endParaRPr lang="sr-Latn-R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</a:rPr>
              <a:t>t</a:t>
            </a:r>
            <a:r>
              <a:rPr lang="en-US" sz="1600" dirty="0" err="1">
                <a:solidFill>
                  <a:schemeClr val="tx1"/>
                </a:solidFill>
              </a:rPr>
              <a:t>emperatura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dimnog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gasa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izlazu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dimnjaka</a:t>
            </a:r>
            <a:r>
              <a:rPr lang="en-US" sz="1600" dirty="0">
                <a:solidFill>
                  <a:schemeClr val="tx1"/>
                </a:solidFill>
              </a:rPr>
              <a:t> je 580 </a:t>
            </a:r>
            <a:r>
              <a:rPr lang="en-US" sz="1600" baseline="30000" dirty="0" err="1">
                <a:solidFill>
                  <a:schemeClr val="tx1"/>
                </a:solidFill>
              </a:rPr>
              <a:t>o</a:t>
            </a:r>
            <a:r>
              <a:rPr lang="en-US" sz="1600" dirty="0" err="1">
                <a:solidFill>
                  <a:schemeClr val="tx1"/>
                </a:solidFill>
              </a:rPr>
              <a:t>C</a:t>
            </a:r>
            <a:r>
              <a:rPr lang="sr-Latn-RS" sz="1600" dirty="0">
                <a:solidFill>
                  <a:schemeClr val="tx1"/>
                </a:solidFill>
              </a:rPr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1"/>
                </a:solidFill>
              </a:rPr>
              <a:t>h</a:t>
            </a:r>
            <a:r>
              <a:rPr lang="en-US" sz="1600" dirty="0" err="1">
                <a:solidFill>
                  <a:schemeClr val="tx1"/>
                </a:solidFill>
              </a:rPr>
              <a:t>lađenjem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dimnog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gasa</a:t>
            </a:r>
            <a:r>
              <a:rPr lang="en-US" sz="1600" dirty="0">
                <a:solidFill>
                  <a:schemeClr val="tx1"/>
                </a:solidFill>
              </a:rPr>
              <a:t> do 140 </a:t>
            </a:r>
            <a:r>
              <a:rPr lang="en-US" sz="1600" baseline="30000" dirty="0" err="1">
                <a:solidFill>
                  <a:schemeClr val="tx1"/>
                </a:solidFill>
              </a:rPr>
              <a:t>o</a:t>
            </a:r>
            <a:r>
              <a:rPr lang="en-US" sz="1600" dirty="0" err="1">
                <a:solidFill>
                  <a:schemeClr val="tx1"/>
                </a:solidFill>
              </a:rPr>
              <a:t>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dobila</a:t>
            </a:r>
            <a:r>
              <a:rPr lang="en-US" sz="1600" dirty="0">
                <a:solidFill>
                  <a:schemeClr val="tx1"/>
                </a:solidFill>
              </a:rPr>
              <a:t> bi se </a:t>
            </a:r>
            <a:r>
              <a:rPr lang="en-US" sz="1600" dirty="0" err="1">
                <a:solidFill>
                  <a:schemeClr val="tx1"/>
                </a:solidFill>
              </a:rPr>
              <a:t>snaga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otpadne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toplote</a:t>
            </a:r>
            <a:r>
              <a:rPr lang="en-US" sz="1600" dirty="0">
                <a:solidFill>
                  <a:schemeClr val="tx1"/>
                </a:solidFill>
              </a:rPr>
              <a:t> od 16 </a:t>
            </a:r>
            <a:r>
              <a:rPr lang="en-US" sz="1600" dirty="0" err="1">
                <a:solidFill>
                  <a:schemeClr val="tx1"/>
                </a:solidFill>
              </a:rPr>
              <a:t>MWth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79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18313-114E-F473-4B9D-7EBD54FE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AFA3-4E7B-9C8F-E508-0FE06622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 u aglomeraciji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0259-1B24-3F12-5813-783F2E0F4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41584A-112C-5B47-CE26-E1AAE31F753C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6D46DF-7301-EFC3-752D-3BFDAA572502}"/>
              </a:ext>
            </a:extLst>
          </p:cNvPr>
          <p:cNvSpPr txBox="1"/>
          <p:nvPr/>
        </p:nvSpPr>
        <p:spPr>
          <a:xfrm>
            <a:off x="381000" y="1521727"/>
            <a:ext cx="6343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Latn-RS" u="sng" dirty="0" err="1">
                <a:solidFill>
                  <a:prstClr val="black"/>
                </a:solidFill>
                <a:latin typeface="Calibri" panose="020F0502020204030204"/>
              </a:rPr>
              <a:t>Čašasti</a:t>
            </a:r>
            <a:r>
              <a:rPr lang="sr-Latn-RS" u="sng" dirty="0">
                <a:solidFill>
                  <a:prstClr val="black"/>
                </a:solidFill>
                <a:latin typeface="Calibri" panose="020F0502020204030204"/>
              </a:rPr>
              <a:t> hladnjaci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sr-Latn-RS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</a:pP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Temperatura vrelog vazduha u dva dimnjaka koji 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     pokrivaju 1/3 hladnjaka:  260 </a:t>
            </a:r>
            <a:r>
              <a:rPr lang="sr-Latn-RS" baseline="30000" dirty="0" err="1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sr-Latn-RS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endParaRPr lang="sr-Latn-RS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</a:pP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Protok vazduha:  260 000 Nm</a:t>
            </a:r>
            <a:r>
              <a:rPr lang="sr-Latn-RS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/h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sr-Latn-RS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Snaga otpadne toplote:  </a:t>
            </a:r>
            <a:r>
              <a:rPr lang="sr-Latn-RS" dirty="0">
                <a:solidFill>
                  <a:srgbClr val="FF0000"/>
                </a:solidFill>
                <a:latin typeface="Calibri" panose="020F0502020204030204"/>
              </a:rPr>
              <a:t>11 </a:t>
            </a:r>
            <a:r>
              <a:rPr lang="sr-Latn-RS" dirty="0" err="1">
                <a:solidFill>
                  <a:srgbClr val="FF0000"/>
                </a:solidFill>
                <a:latin typeface="Calibri" panose="020F0502020204030204"/>
              </a:rPr>
              <a:t>MWth</a:t>
            </a:r>
            <a:endParaRPr lang="sr-Latn-RS" dirty="0">
              <a:solidFill>
                <a:srgbClr val="FF0000"/>
              </a:solidFill>
              <a:latin typeface="Calibri" panose="020F0502020204030204"/>
            </a:endParaRP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sr-Latn-R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71D0F-78FA-6A11-434A-97ADAB0B75F5}"/>
              </a:ext>
            </a:extLst>
          </p:cNvPr>
          <p:cNvSpPr txBox="1"/>
          <p:nvPr/>
        </p:nvSpPr>
        <p:spPr>
          <a:xfrm>
            <a:off x="381000" y="3806860"/>
            <a:ext cx="6065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sr-Latn-RS" u="sng" dirty="0">
                <a:solidFill>
                  <a:prstClr val="black"/>
                </a:solidFill>
                <a:latin typeface="Calibri" panose="020F0502020204030204"/>
              </a:rPr>
              <a:t>Dimni gas iz aglomeracije 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(sagorevanje prirodnog gasa i </a:t>
            </a:r>
            <a:r>
              <a:rPr lang="sr-Latn-RS" dirty="0" err="1">
                <a:solidFill>
                  <a:prstClr val="black"/>
                </a:solidFill>
                <a:latin typeface="Calibri" panose="020F0502020204030204"/>
              </a:rPr>
              <a:t>visokopećnog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 gasa)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sr-Latn-RS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Iz prečišćenog dimnog gasa nakon </a:t>
            </a:r>
            <a:r>
              <a:rPr lang="sr-Latn-RS" dirty="0" err="1">
                <a:solidFill>
                  <a:prstClr val="black"/>
                </a:solidFill>
                <a:latin typeface="Calibri" panose="020F0502020204030204"/>
              </a:rPr>
              <a:t>odsumporavanja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, a ispred dimnjaka, temperature 95 </a:t>
            </a:r>
            <a:r>
              <a:rPr lang="sr-Latn-RS" baseline="30000" dirty="0" err="1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sr-Latn-RS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  i protoka 525000 Nm</a:t>
            </a:r>
            <a:r>
              <a:rPr lang="sr-Latn-RS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/h, hlađenjem do 80 </a:t>
            </a:r>
            <a:r>
              <a:rPr lang="sr-Latn-RS" baseline="30000" dirty="0" err="1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sr-Latn-RS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 dobija se </a:t>
            </a:r>
            <a:r>
              <a:rPr lang="sr-Latn-RS" dirty="0">
                <a:solidFill>
                  <a:srgbClr val="FF0000"/>
                </a:solidFill>
                <a:latin typeface="Calibri" panose="020F0502020204030204"/>
              </a:rPr>
              <a:t>3 </a:t>
            </a:r>
            <a:r>
              <a:rPr lang="sr-Latn-RS" dirty="0" err="1">
                <a:solidFill>
                  <a:srgbClr val="FF0000"/>
                </a:solidFill>
                <a:latin typeface="Calibri" panose="020F0502020204030204"/>
              </a:rPr>
              <a:t>MWth</a:t>
            </a:r>
            <a:r>
              <a:rPr lang="sr-Latn-RS" dirty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D9A3C-26D3-8BB4-076E-98FA7B73F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2" y="3749728"/>
            <a:ext cx="2741831" cy="2056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D1B31B-B610-2142-E2D9-283CD6734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51898"/>
            <a:ext cx="3102507" cy="23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F7762-6E4D-5CC4-E1A5-07242266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D02E-B8B4-490F-22B4-5A395989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Raspoloživa OT u Železari Smederevo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8619-5630-8D36-66BE-BCAD60D4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7" y="116601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83973B-A927-AA8A-1980-150FDEA67579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506651-969F-152A-3B6C-FFD50ED25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97328"/>
              </p:ext>
            </p:extLst>
          </p:nvPr>
        </p:nvGraphicFramePr>
        <p:xfrm>
          <a:off x="912690" y="4343400"/>
          <a:ext cx="7393108" cy="240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38">
                  <a:extLst>
                    <a:ext uri="{9D8B030D-6E8A-4147-A177-3AD203B41FA5}">
                      <a16:colId xmlns:a16="http://schemas.microsoft.com/office/drawing/2014/main" val="874980844"/>
                    </a:ext>
                  </a:extLst>
                </a:gridCol>
                <a:gridCol w="1489746">
                  <a:extLst>
                    <a:ext uri="{9D8B030D-6E8A-4147-A177-3AD203B41FA5}">
                      <a16:colId xmlns:a16="http://schemas.microsoft.com/office/drawing/2014/main" val="2712271334"/>
                    </a:ext>
                  </a:extLst>
                </a:gridCol>
                <a:gridCol w="1254523">
                  <a:extLst>
                    <a:ext uri="{9D8B030D-6E8A-4147-A177-3AD203B41FA5}">
                      <a16:colId xmlns:a16="http://schemas.microsoft.com/office/drawing/2014/main" val="77975672"/>
                    </a:ext>
                  </a:extLst>
                </a:gridCol>
                <a:gridCol w="1097707">
                  <a:extLst>
                    <a:ext uri="{9D8B030D-6E8A-4147-A177-3AD203B41FA5}">
                      <a16:colId xmlns:a16="http://schemas.microsoft.com/office/drawing/2014/main" val="3866719246"/>
                    </a:ext>
                  </a:extLst>
                </a:gridCol>
                <a:gridCol w="1097707">
                  <a:extLst>
                    <a:ext uri="{9D8B030D-6E8A-4147-A177-3AD203B41FA5}">
                      <a16:colId xmlns:a16="http://schemas.microsoft.com/office/drawing/2014/main" val="3455933668"/>
                    </a:ext>
                  </a:extLst>
                </a:gridCol>
                <a:gridCol w="1042087">
                  <a:extLst>
                    <a:ext uri="{9D8B030D-6E8A-4147-A177-3AD203B41FA5}">
                      <a16:colId xmlns:a16="http://schemas.microsoft.com/office/drawing/2014/main" val="1183852769"/>
                    </a:ext>
                  </a:extLst>
                </a:gridCol>
              </a:tblGrid>
              <a:tr h="7266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600" kern="1200" dirty="0">
                          <a:effectLst/>
                        </a:rPr>
                        <a:t>Proizvodnja čelika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600" kern="1200" dirty="0">
                          <a:effectLst/>
                        </a:rPr>
                        <a:t>(t/god.)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effectLst/>
                        </a:rPr>
                        <a:t>Raspoloživa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otpadna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toplota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600" kern="1200" dirty="0">
                          <a:effectLst/>
                        </a:rPr>
                        <a:t>(</a:t>
                      </a:r>
                      <a:r>
                        <a:rPr lang="sr-Latn-RS" sz="1600" kern="1200" dirty="0" err="1">
                          <a:effectLst/>
                        </a:rPr>
                        <a:t>MWth</a:t>
                      </a:r>
                      <a:r>
                        <a:rPr lang="sr-Latn-RS" sz="1600" kern="12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03609"/>
                  </a:ext>
                </a:extLst>
              </a:tr>
              <a:tr h="621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effectLst/>
                        </a:rPr>
                        <a:t>Konvertorska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effectLst/>
                        </a:rPr>
                        <a:t>čeličana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Topla valjaonica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 err="1">
                          <a:effectLst/>
                        </a:rPr>
                        <a:t>Aglo</a:t>
                      </a:r>
                      <a:r>
                        <a:rPr lang="sr-Latn-RS" sz="1600" kern="1200" dirty="0">
                          <a:effectLst/>
                        </a:rPr>
                        <a:t>-</a:t>
                      </a:r>
                      <a:r>
                        <a:rPr lang="en-US" sz="1600" kern="1200" dirty="0" err="1">
                          <a:effectLst/>
                        </a:rPr>
                        <a:t>meracija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Energana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Ukupno: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75940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>
                          <a:effectLst/>
                        </a:rPr>
                        <a:t>900 000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>
                          <a:effectLst/>
                        </a:rPr>
                        <a:t>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7723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>
                          <a:effectLst/>
                        </a:rPr>
                        <a:t>1 400 000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83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31325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1 800 000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200" dirty="0">
                          <a:effectLst/>
                        </a:rPr>
                        <a:t>103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24320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A6D9E6-0467-53E9-8F84-0E849A73621C}"/>
              </a:ext>
            </a:extLst>
          </p:cNvPr>
          <p:cNvSpPr txBox="1">
            <a:spLocks/>
          </p:cNvSpPr>
          <p:nvPr/>
        </p:nvSpPr>
        <p:spPr>
          <a:xfrm>
            <a:off x="152400" y="980728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Konvertorska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čeličana: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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r-Latn-RS" sz="2200" dirty="0">
                <a:solidFill>
                  <a:sysClr val="windowText" lastClr="000000"/>
                </a:solidFill>
                <a:latin typeface="Calibri" panose="020F0502020204030204"/>
              </a:rPr>
              <a:t>   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vodnja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elika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900 000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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00 000 t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/god.)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Topla valjaonica: 29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r-Latn-RS" sz="2200" dirty="0">
                <a:solidFill>
                  <a:sysClr val="windowText" lastClr="000000"/>
                </a:solidFill>
                <a:latin typeface="Calibri" panose="020F0502020204030204"/>
              </a:rPr>
              <a:t>   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(proizvodnja čelika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0 000 t/god. pored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koračne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radi 	</a:t>
            </a:r>
            <a:endParaRPr lang="sr-Latn-RS" sz="2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i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potisna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peć) ,</a:t>
            </a:r>
            <a:endParaRPr lang="sr-Latn-RS" sz="22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kora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Aglomeracija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14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Energana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MWth</a:t>
            </a:r>
            <a:endParaRPr kumimoji="0" lang="sr-Latn-R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4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FE704-BED7-6AB8-62B6-06BE2F9A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6383-8405-C2E3-9FC3-E85DF39A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Izvori OT i projektovana mreža SDG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86451-70E4-B68F-D17E-E76E98D35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0E0363-AD31-22DB-AC6A-983207C3A3CE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5432AA-401D-CE0A-0F55-6F776239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2" y="1142818"/>
            <a:ext cx="8917825" cy="3810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56649-2FB7-5596-4E70-416FAC547152}"/>
              </a:ext>
            </a:extLst>
          </p:cNvPr>
          <p:cNvSpPr txBox="1"/>
          <p:nvPr/>
        </p:nvSpPr>
        <p:spPr>
          <a:xfrm>
            <a:off x="620109" y="5393151"/>
            <a:ext cx="8229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Železaru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naznačenim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dirty="0"/>
              <a:t> </a:t>
            </a:r>
            <a:r>
              <a:rPr lang="en-US" dirty="0" err="1"/>
              <a:t>otpadne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</a:t>
            </a:r>
            <a:r>
              <a:rPr lang="en-US" dirty="0" err="1"/>
              <a:t>pumpnom</a:t>
            </a:r>
            <a:r>
              <a:rPr lang="en-US" dirty="0"/>
              <a:t> </a:t>
            </a:r>
            <a:r>
              <a:rPr lang="en-US" dirty="0" err="1"/>
              <a:t>stanicom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trasom</a:t>
            </a:r>
            <a:r>
              <a:rPr lang="en-US" dirty="0"/>
              <a:t> </a:t>
            </a:r>
            <a:r>
              <a:rPr lang="en-US" dirty="0" err="1"/>
              <a:t>toplovoda</a:t>
            </a:r>
            <a:r>
              <a:rPr lang="en-US" dirty="0"/>
              <a:t> (</a:t>
            </a:r>
            <a:r>
              <a:rPr lang="en-US" dirty="0" err="1"/>
              <a:t>oznake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slici</a:t>
            </a:r>
            <a:r>
              <a:rPr lang="en-US" dirty="0"/>
              <a:t>: RT – </a:t>
            </a:r>
            <a:r>
              <a:rPr lang="en-US" dirty="0" err="1"/>
              <a:t>razmenjivač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ČE – </a:t>
            </a:r>
            <a:r>
              <a:rPr lang="en-US" dirty="0" err="1"/>
              <a:t>čeličana</a:t>
            </a:r>
            <a:r>
              <a:rPr lang="en-US" dirty="0"/>
              <a:t>, TV – </a:t>
            </a:r>
            <a:r>
              <a:rPr lang="en-US" dirty="0" err="1"/>
              <a:t>topla</a:t>
            </a:r>
            <a:r>
              <a:rPr lang="en-US" dirty="0"/>
              <a:t> </a:t>
            </a:r>
            <a:r>
              <a:rPr lang="en-US" dirty="0" err="1"/>
              <a:t>valjaonica</a:t>
            </a:r>
            <a:r>
              <a:rPr lang="en-US" dirty="0"/>
              <a:t>, ČH – </a:t>
            </a:r>
            <a:r>
              <a:rPr lang="en-US" dirty="0" err="1"/>
              <a:t>čašasti</a:t>
            </a:r>
            <a:r>
              <a:rPr lang="en-US" dirty="0"/>
              <a:t> </a:t>
            </a:r>
            <a:r>
              <a:rPr lang="en-US" dirty="0" err="1"/>
              <a:t>hladnjak</a:t>
            </a:r>
            <a:r>
              <a:rPr lang="en-US" dirty="0"/>
              <a:t>, OD – </a:t>
            </a:r>
            <a:r>
              <a:rPr lang="en-US" dirty="0" err="1"/>
              <a:t>odsumporavanje</a:t>
            </a:r>
            <a:r>
              <a:rPr lang="en-US" dirty="0"/>
              <a:t>, AG – </a:t>
            </a:r>
            <a:r>
              <a:rPr lang="en-US" dirty="0" err="1"/>
              <a:t>aglomeracija</a:t>
            </a:r>
            <a:r>
              <a:rPr lang="en-US" dirty="0"/>
              <a:t>, EN – </a:t>
            </a:r>
            <a:r>
              <a:rPr lang="en-US" dirty="0" err="1"/>
              <a:t>energana</a:t>
            </a:r>
            <a:r>
              <a:rPr lang="en-US" dirty="0"/>
              <a:t>, PS </a:t>
            </a:r>
            <a:r>
              <a:rPr lang="en-US" dirty="0" err="1"/>
              <a:t>pumna</a:t>
            </a:r>
            <a:r>
              <a:rPr lang="en-US" dirty="0"/>
              <a:t> </a:t>
            </a:r>
            <a:r>
              <a:rPr lang="en-US" dirty="0" err="1"/>
              <a:t>stanica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23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C828D-F014-0401-5A2D-F19A75708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E478-B487-2331-FF99-09BABC90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Varijantna rešenja (1 - 5) - Troškovi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A6D32-F296-298B-275F-D1D716DE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BA4AA4-85AA-D06F-CB87-8631BD6BC135}"/>
              </a:ext>
            </a:extLst>
          </p:cNvPr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1502792-E89F-C17C-3973-EF3284A7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" y="2032382"/>
            <a:ext cx="9144000" cy="13289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C771C6E-68EB-73AF-3CA9-85F63BBC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74" y="3793498"/>
            <a:ext cx="9144000" cy="15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13870</TotalTime>
  <Words>766</Words>
  <Application>Microsoft Office PowerPoint</Application>
  <PresentationFormat>On-screen Show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Cambria</vt:lpstr>
      <vt:lpstr>Century Gothic</vt:lpstr>
      <vt:lpstr>Courier New</vt:lpstr>
      <vt:lpstr>Palatino Linotype</vt:lpstr>
      <vt:lpstr>Symbol</vt:lpstr>
      <vt:lpstr>Wingdings</vt:lpstr>
      <vt:lpstr>Executive</vt:lpstr>
      <vt:lpstr>Orbit</vt:lpstr>
      <vt:lpstr>Stručno-naučna konferencija TOPS 2025  Hotel Palisad, Zlatibor 02. jun 2025. </vt:lpstr>
      <vt:lpstr>Uvod </vt:lpstr>
      <vt:lpstr>Izvori OT u Železari Smederevo</vt:lpstr>
      <vt:lpstr>OT u čeličani</vt:lpstr>
      <vt:lpstr>OT u toploj valjaonici</vt:lpstr>
      <vt:lpstr>OT u aglomeraciji</vt:lpstr>
      <vt:lpstr>Raspoloživa OT u Železari Smederevo</vt:lpstr>
      <vt:lpstr>Izvori OT i projektovana mreža SDG</vt:lpstr>
      <vt:lpstr>Varijantna rešenja (1 - 5) - Troškovi</vt:lpstr>
      <vt:lpstr>Varijantna rešenja (1 - 5) – Isporučena toplota</vt:lpstr>
      <vt:lpstr>Varijantna rešenja (1 - 5) – Izbegnuti troškovi</vt:lpstr>
      <vt:lpstr>Akumulacija toplote</vt:lpstr>
      <vt:lpstr>Zaključak</vt:lpstr>
      <vt:lpstr>                                       Hvala na pažnji!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Vladimir Stevanovic</cp:lastModifiedBy>
  <cp:revision>622</cp:revision>
  <cp:lastPrinted>2016-11-02T08:51:58Z</cp:lastPrinted>
  <dcterms:created xsi:type="dcterms:W3CDTF">2005-06-18T20:19:03Z</dcterms:created>
  <dcterms:modified xsi:type="dcterms:W3CDTF">2025-05-28T13:55:26Z</dcterms:modified>
</cp:coreProperties>
</file>