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2" r:id="rId1"/>
    <p:sldMasterId id="2147484274" r:id="rId2"/>
  </p:sldMasterIdLst>
  <p:notesMasterIdLst>
    <p:notesMasterId r:id="rId19"/>
  </p:notesMasterIdLst>
  <p:handoutMasterIdLst>
    <p:handoutMasterId r:id="rId20"/>
  </p:handoutMasterIdLst>
  <p:sldIdLst>
    <p:sldId id="315" r:id="rId3"/>
    <p:sldId id="266" r:id="rId4"/>
    <p:sldId id="316" r:id="rId5"/>
    <p:sldId id="310" r:id="rId6"/>
    <p:sldId id="317" r:id="rId7"/>
    <p:sldId id="318" r:id="rId8"/>
    <p:sldId id="312" r:id="rId9"/>
    <p:sldId id="322" r:id="rId10"/>
    <p:sldId id="323" r:id="rId11"/>
    <p:sldId id="320" r:id="rId12"/>
    <p:sldId id="324" r:id="rId13"/>
    <p:sldId id="325" r:id="rId14"/>
    <p:sldId id="326" r:id="rId15"/>
    <p:sldId id="327" r:id="rId16"/>
    <p:sldId id="321" r:id="rId17"/>
    <p:sldId id="314" r:id="rId18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6"/>
            <p14:sldId id="310"/>
            <p14:sldId id="317"/>
            <p14:sldId id="318"/>
            <p14:sldId id="312"/>
            <p14:sldId id="322"/>
            <p14:sldId id="323"/>
            <p14:sldId id="320"/>
            <p14:sldId id="324"/>
            <p14:sldId id="325"/>
            <p14:sldId id="326"/>
            <p14:sldId id="327"/>
            <p14:sldId id="321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 varScale="1">
        <p:scale>
          <a:sx n="114" d="100"/>
          <a:sy n="114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5220-E9CF-444B-A371-11CCCC19AAF5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8D25-2CF0-40D2-9949-EFD5BC703A3A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4376-98CB-4F00-A0C5-13B4D84205B7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7F4F59C-A716-44A3-821F-C27E32FF92FF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A8CD3-0295-4AAB-B846-37B01CC2D3B2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99BB45-357C-4827-88FC-840D91BA5288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BB443-6064-4E93-887C-C538A163D7D7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985F19-2D62-4E86-A47F-65723D43D67A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9AE33-ACEC-4064-AF80-A2A9C5875E11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2031C-31CF-4D16-8A7B-61D850A9541F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A0613-C58D-49EF-A98B-FE35ADC62447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236B-0614-415E-A5A0-B349366EB8FB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3D3E9-FDA2-4A8B-891A-D24F9A948826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7EF5F-86A9-4D2F-BD1E-39338574B101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E3B4A-1957-458E-AB10-2B90D6909C76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405CE9-88C4-4325-A602-72805EC2D766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9E62-D850-45BB-A73D-6656C678E01E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06-84C4-4938-8CF7-CE6C907A67F4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971D-2E9D-469E-A1B6-34B9535771B3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7391-7940-46AA-9877-CC78CD594BD7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6E6-0392-46AE-A598-4A965A5BAD6C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9F6-8E25-4331-8C78-B01DD3C934EB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D5F-1E4B-4958-9FFA-74149213EF32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469DC4-7416-4EDF-BAC2-C888258A58FA}" type="datetime1">
              <a:rPr lang="sr-Latn-CS" altLang="en-US" smtClean="0"/>
              <a:t>28.5.2025.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A8BB605-2750-4530-9A89-BF9148B78A35}" type="datetime1">
              <a:rPr lang="sr-Latn-CS" altLang="en-US" smtClean="0">
                <a:solidFill>
                  <a:srgbClr val="000000"/>
                </a:solidFill>
              </a:rPr>
              <a:t>28.5.2025.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todorovic@mas.bg.ac.r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Stručno-naučna konferencija TOPS 2025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b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Hotel Palisad, Zlatibor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02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jun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85800" y="310656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Latn-RS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PREDLOG METODOLOGIJE ZA ODREĐIVANJE INDIKATORA ENERGETSKOG RAZREDA ZGRADE I USKLAĐENOST SA STRATEŠKIM DOKUMENTIMA REPUBLIKE SRBIJE</a:t>
            </a:r>
            <a:endParaRPr lang="sr-Latn-CS" alt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991" y="5559285"/>
            <a:ext cx="9144000" cy="7503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sr-Latn-R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            </a:t>
            </a:r>
            <a:r>
              <a:rPr lang="sr-Latn-RS" altLang="en-US" sz="18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Prof. dr Maja Todorović</a:t>
            </a: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51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485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DF44949C-228E-4023-A1B8-D2507E0CE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82907"/>
              </p:ext>
            </p:extLst>
          </p:nvPr>
        </p:nvGraphicFramePr>
        <p:xfrm>
          <a:off x="2667000" y="4728464"/>
          <a:ext cx="554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8" imgW="780840" imgH="1113840" progId="CorelDRAW.Graphic.12">
                  <p:embed/>
                </p:oleObj>
              </mc:Choice>
              <mc:Fallback>
                <p:oleObj name="CorelDRAW" r:id="rId8" imgW="780840" imgH="1113840" progId="CorelDRAW.Graphic.12">
                  <p:embed/>
                  <p:pic>
                    <p:nvPicPr>
                      <p:cNvPr id="1026" name="Object 5">
                        <a:extLst>
                          <a:ext uri="{FF2B5EF4-FFF2-40B4-BE49-F238E27FC236}">
                            <a16:creationId xmlns:a16="http://schemas.microsoft.com/office/drawing/2014/main" id="{D8A685FD-1804-40DB-8103-9D5D3DD99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8464"/>
                        <a:ext cx="5540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>
            <a:extLst>
              <a:ext uri="{FF2B5EF4-FFF2-40B4-BE49-F238E27FC236}">
                <a16:creationId xmlns:a16="http://schemas.microsoft.com/office/drawing/2014/main" id="{E0ED7BA1-E6AE-4FAE-B5C0-B7DD8A7B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4804664"/>
            <a:ext cx="2792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en-US" sz="2000" b="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Univerzitet u Beogradu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E4911C3-BB18-4ED8-82ED-69FBD66A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2" y="5185664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RS" altLang="en-US" sz="2000" b="0" i="1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Mašinski fakultet</a:t>
            </a:r>
            <a:endParaRPr lang="en-US" altLang="en-US" sz="2000" i="1" dirty="0">
              <a:latin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23BF17-7E38-4F83-BB03-4206E605A6C0}"/>
              </a:ext>
            </a:extLst>
          </p:cNvPr>
          <p:cNvCxnSpPr/>
          <p:nvPr/>
        </p:nvCxnSpPr>
        <p:spPr>
          <a:xfrm>
            <a:off x="2525712" y="5185664"/>
            <a:ext cx="3886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Utvrđivanje energetskih svojstava zgrada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10</a:t>
            </a:fld>
            <a:endParaRPr lang="sr-Latn-CS" alt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4FC56F-0700-4BFD-9FF0-A0CB58FAE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85628"/>
              </p:ext>
            </p:extLst>
          </p:nvPr>
        </p:nvGraphicFramePr>
        <p:xfrm>
          <a:off x="342900" y="1143000"/>
          <a:ext cx="853440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391989761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683144604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69179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sr-Latn-R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Termički omotač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specifični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toplotni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kapacitet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toplotna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provodljivost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parodifuziona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svojstva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svojstva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transparentnih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površina</a:t>
                      </a:r>
                      <a:r>
                        <a:rPr lang="sr-Latn-R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(prolaženje toplote i zaptivenost)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uticaj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toplotnih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mostova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 </a:t>
                      </a:r>
                      <a:endParaRPr lang="sr-Latn-RS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faktor oblika zgrade, itd.</a:t>
                      </a:r>
                      <a:endParaRPr lang="en-US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>
                          <a:latin typeface="Arial Narrow" panose="020B0606020202030204" pitchFamily="34" charset="0"/>
                        </a:rPr>
                        <a:t>Sistemi grejanja i STV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unutrašnji i spoljni projektni</a:t>
                      </a: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parametri;</a:t>
                      </a:r>
                      <a:endParaRPr lang="en-US" sz="1500" b="0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kern="1200" dirty="0" err="1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kapacitet</a:t>
                      </a:r>
                      <a:r>
                        <a:rPr lang="en-U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instaliranog izvora energije (</a:t>
                      </a: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 udelima svakog izvora</a:t>
                      </a: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vrste grejn</a:t>
                      </a: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ih</a:t>
                      </a: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fluid</a:t>
                      </a: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sr-Cyrl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sr-Latn-RS" sz="1500" b="0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vrste grejnih tela;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b="0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vrste i kapaciteti izvora za STV...</a:t>
                      </a:r>
                      <a:endParaRPr lang="en-US" sz="1500" b="0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sr-Latn-R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Sistemi za hlađenje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unutrašnji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spoljni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projektni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parametri</a:t>
                      </a:r>
                      <a:r>
                        <a:rPr lang="sr-Latn-R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  <a:endParaRPr lang="en-US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kapacitet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instaliranog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izvora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energije</a:t>
                      </a:r>
                      <a:r>
                        <a:rPr lang="sr-Latn-R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vrste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rashlanih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rashladnih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fluida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primarni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sekundarni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vrste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rashlanih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tela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način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centralne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lokalne</a:t>
                      </a:r>
                      <a:r>
                        <a:rPr lang="en-U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regulacije</a:t>
                      </a:r>
                      <a:r>
                        <a:rPr lang="sr-Latn-RS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, itd.</a:t>
                      </a:r>
                      <a:endParaRPr lang="en-US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66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Sistemi za provetravanje i ventilaciju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sistemi prirodnog provetravanja (uz minimalan broj izmena)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sistemi mehaničke ventilacije (sa protokom spoljašnjeg vazduha);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sistemi za povrat otpadne toplote  (tip i stepen povrata);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način centralne i lokalne regulacije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Sistemi veštačkog osvetljenja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ugrađena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rasvetna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tela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vrste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izvora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svetlosti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instalisana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snaga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sistema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osvetljenja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uticaj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prirodnog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osvetljenja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faktori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jednovremenosti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rada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instalisane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veštačke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rasvete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režimi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korišćenja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veštačkog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osvetljenja</a:t>
                      </a:r>
                      <a:r>
                        <a:rPr lang="sr-Latn-R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(broj sati rada).</a:t>
                      </a:r>
                      <a:r>
                        <a:rPr lang="en-US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Sistemi automatskog upravljanja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upravljanje izvora energije; sekvencijalno upravljanje različitih izvora i skladišta;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upravljanje sistema STV;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upravljanje sistema hlađenja;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upravljanje vazdušnim sistemima;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r-Latn-RS" sz="15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upravljanje osvetljenja sa upravljanjem senčenja i zaštite od sunčevog zračenja, itd.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3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3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397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Utvrđivanje energetskih svojstava zgrada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F538-2D19-4646-BA87-B77D7F5D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83076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skoro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nulte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(nearly zero-energy building 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nZEB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definiše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izuzetno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visokim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svojstvima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efikasnosti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čemu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je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skoro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nulta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ili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niska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potrebna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funkcionisanje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dobijena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velikoj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meri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obnovljivih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izvora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uključujući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proizvedenu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samoj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lokaciji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ili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njenoj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neposrednoj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blizini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Većina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država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članica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EU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već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koristi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indikator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primarne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[kWh/m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god], 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udeo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obnovljivih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izvora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(OIE) u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ukupnoj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potrošnji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[%</a:t>
            </a:r>
            <a:r>
              <a:rPr lang="en-US" dirty="0"/>
              <a:t>],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U-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komponenti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termičkog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omotača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(maksimalno dozvoljene vrednosti)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neto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finaln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emisij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en-US" sz="18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[kg/m</a:t>
            </a:r>
            <a:r>
              <a:rPr lang="en-US" sz="18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god].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19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Granične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nZEB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je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potrebno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definisati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uzimajući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obzir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klimatsku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zonu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namenu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druge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relevantne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faktore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 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preporuke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Evropske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komisije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postojeće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granične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relevantih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indikatora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usvojene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različitim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zemljama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Evrope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11</a:t>
            </a:fld>
            <a:endParaRPr lang="sr-Latn-CS" alt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8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Predlog sadržaja energetskog pasoša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8"/>
            <a:ext cx="8229600" cy="4754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 prvoj stranici 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energetskog sertifikata, pored osnovnih podataka o zgradi (namena/kategorija, adresa, katastarska parcela, nova ili postojeća, vlasnik/investitor, broj i period važenja sertifikata i dr.) obavezno se prikazuju sledeći elementi: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energetski razred;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izračunata godišnja primarna energija u kWh/(m</a:t>
            </a:r>
            <a:r>
              <a:rPr lang="sr-Cyrl-RS" sz="18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od.);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izračunata godišnja finalna energija u kWh/(m</a:t>
            </a:r>
            <a:r>
              <a:rPr lang="sr-Cyrl-RS" sz="18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od.);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udeo energije iz obnovljivih izvora proizveden na lokaciji (%);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emisije gasova sa efektom staklene bašte CO</a:t>
            </a:r>
            <a:r>
              <a:rPr lang="sr-Cyrl-RS" sz="18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 (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kg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/m</a:t>
            </a:r>
            <a:r>
              <a:rPr lang="sr-Cyrl-RS" sz="18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od)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drugoj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stranici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sertifikata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obavezno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prikazuju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sr-Latn-R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arhitektonski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parametri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bruto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površina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zapremina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termičkom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omotača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površina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grejanog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hlađenog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dela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faktor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oblika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udeo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transparentnih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površina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sl.);</a:t>
            </a:r>
          </a:p>
          <a:p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klimatski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lokaciju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spoljna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projektna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temperatura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zimu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leto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unutrašnja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projektna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temperatura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zimu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leto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broj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stepen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dana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grajnja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broj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dana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sl.);</a:t>
            </a:r>
          </a:p>
          <a:p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elementima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termičkog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omotača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koeficijentima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prolaženja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toplote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uporedo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maksimalno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dozvoljenim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indikacijom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ispunjenosti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uslova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12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6583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Predlog sadržaja energetskog pasoša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8"/>
            <a:ext cx="8229600" cy="4754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trećoj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stranici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sertifikata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obavezno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prikazuju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sr-Latn-R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termotehničkim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sistemima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instalisanim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kapacitetima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izvorima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koji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se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koriste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posebno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svaki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od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sistema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priprema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tople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vode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ventilacija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implementacije sistema automatskog upravljanja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sistema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ventilacije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pripreme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tople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vode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uključujući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broj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sati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rada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tokom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nedelje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veštačkom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osvetljenju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instalisana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snaga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vrsta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svetiljki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režimu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rada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osvetljenja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načinu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regulacije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energetskim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potrebama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specifična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godišnja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potrebna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finalna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grejanje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hlađenje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pripremu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tople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vode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ventilaciju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za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osvetljenje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ukupna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godišnja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specifična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primarna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specifična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emisija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CO</a:t>
            </a:r>
            <a:r>
              <a:rPr lang="en-US" sz="18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sr-Latn-R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postojeće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je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ovoj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stranici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moguće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ostaviti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prostor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unos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podataka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prosečnoj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godišnjoj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izmerenoj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potrošnji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toplotne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ili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energenta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prosečnoj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godišnjoj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izmerenoj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potrošnji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električne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dobijene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osnovu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podataka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najmanje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tri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kalendarske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godine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13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7368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Predlog sadržaja energetskog pasoša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8"/>
            <a:ext cx="8229600" cy="4754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četvrtoj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stranici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sertifikata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za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nove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obavezno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unosi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spisak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troškovno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optimalnih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mera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za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unapređenje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efikasnosti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ukoliko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nije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najvišem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razredu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sr-Latn-R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postojeće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koje</a:t>
            </a: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ulaze</a:t>
            </a: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program </a:t>
            </a:r>
            <a:r>
              <a:rPr lang="en-US" sz="1900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energetske</a:t>
            </a: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i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obnove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u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skladu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Dugoročnom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strategijom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potrebno je popuniti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izveštaj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uštedama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nakon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renovacije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Izveštaj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sadrži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pregled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bilansa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pre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nakon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renovacije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ostavrene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uštede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u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energiji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smanjenje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emisije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CO</a:t>
            </a:r>
            <a:r>
              <a:rPr lang="en-US" sz="19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ostvareni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uštede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(EE, EE+, TO,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nZEB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sr-Latn-RS" sz="19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sr-Latn-RS" sz="19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Opciono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izveštaj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može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da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sadrži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finansijsku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analizu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renovacije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podacima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investicionoj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projekta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renovacije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eksploatacionim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troškovima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pre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nakon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renovacije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procentualnom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smanjenjnu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eksploatacionih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troškova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finansijske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pokazatelje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(period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povraćaja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investicije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neto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sadašnju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koeficijent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neto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sadašnje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vrednosti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internu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stopu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rentabilnosti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2182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Zaključak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15</a:t>
            </a:fld>
            <a:endParaRPr lang="sr-Latn-C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E7F02F-33BC-4006-9D49-E69C8DF8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6"/>
            <a:ext cx="8534400" cy="4678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Inovirana metodologija: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Potpuna implementacija zahteva EPBD – svi tipovi energije koji se koriste u zgradi: za grejanje, hlađenje, ventilaciju, STV i osvetljenje;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Inovirani indikatori: 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Eprim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kWh/m</a:t>
            </a:r>
            <a:r>
              <a:rPr lang="sr-Latn-RS" sz="2000" b="1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E</a:t>
            </a:r>
            <a:r>
              <a:rPr lang="sr-Latn-RS" sz="2000" b="1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CO2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kg/m</a:t>
            </a:r>
            <a:r>
              <a:rPr lang="sr-Latn-RS" sz="2000" b="1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Udeo OIE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sr-Latn-R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Nacionalni zahtevi u pogledu 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"nZEB" i "ZEB"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standarda za nove i postojeće zgrade;</a:t>
            </a: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gled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sadr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ž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aj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Energetskog pasoša (Izveštaj za postojeće zgrade u procesu obnove);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Veza sa strateškim dokumentima Republike Srbije: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INEKP + Dugoročna Strategija + Strategija razvoja energetike + Strategija niskougljeničnog razvoja = Primena OIE, smanjenje Eprim i E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usklađivanje sa postvaljenim zahtevanim nivoima unapređenja EE  i obimom obnove;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Praćenje procesa izgradnje i obnove zgrada = CREP.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3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Latn-RS" sz="3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Hvala na pažnji!</a:t>
            </a:r>
            <a:br>
              <a:rPr lang="sr-Latn-RS" sz="3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</a:br>
            <a:r>
              <a:rPr lang="sr-Latn-RS" sz="20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Prof. dr Maja Todorović</a:t>
            </a:r>
            <a:br>
              <a:rPr lang="sr-Latn-RS" sz="20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</a:br>
            <a:r>
              <a:rPr lang="sr-Latn-RS" sz="20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hlinkClick r:id="rId2"/>
              </a:rPr>
              <a:t>mtodorovic@mas.bg.ac.rs</a:t>
            </a:r>
            <a:r>
              <a:rPr lang="sr-Latn-RS" sz="200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49D85-2337-4CC2-B644-55451E35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16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Važeća Metodologija proračuna energetskih svojstava zgrada u Republici Srbiji koristi se od 2012. godine</a:t>
            </a:r>
            <a:r>
              <a:rPr lang="sr-Latn-RS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(2002/91/EC i 2010/31/EU – EPBD). </a:t>
            </a:r>
          </a:p>
          <a:p>
            <a:pPr marL="0" indent="0">
              <a:buNone/>
            </a:pPr>
            <a:r>
              <a:rPr lang="sr-Latn-RS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Nepohodna je izmena i dopuna metodologije proračuna indikatora na osnovu kojih se određuje energetski razred, kao i izmena obrazaca energetskih pasoša za zgrade.</a:t>
            </a:r>
          </a:p>
          <a:p>
            <a:pPr marL="0" indent="0">
              <a:buNone/>
            </a:pPr>
            <a:endParaRPr lang="sr-Latn-R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Zgrade: 40% BFPE i 36% emisija CO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Revidirana </a:t>
            </a: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direktiva EPBD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koja je stupila na snagu 28. maja 2024. godine, ima za cilj da potpuno dekarbonizuje zgrade u EU do 2050. (nove zgrade do 2030. –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ZEB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”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Republika Srbija je ratifikovala i potpisala niz međunarodnih akata: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Sporazum iz Pariza (UNFCC);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Ugovor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o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Energetskoj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zajednici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(direktiva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2018/884</a:t>
            </a:r>
            <a:r>
              <a:rPr lang="sr-Cyrl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/EU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uredba 2018/1999/EU);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Sofijska deklaracija o Zelenoj agendi za Zapadni Balkan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11D1A-DBEF-4A8D-8574-A233C389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2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Uvod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  <a:noFill/>
        </p:spPr>
        <p:txBody>
          <a:bodyPr/>
          <a:lstStyle/>
          <a:p>
            <a:pPr marL="0" indent="0">
              <a:buNone/>
            </a:pPr>
            <a:endParaRPr lang="sr-Latn-R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r-Latn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Strat</a:t>
            </a:r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eška dokumenta Republike Srbije:</a:t>
            </a:r>
          </a:p>
          <a:p>
            <a:r>
              <a:rPr lang="sr-Cyrl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Dugoročna strategija za podsticanje ulaganja u obnovu nacionalnog fonda zgrada Republike Srbije do 2050. godine</a:t>
            </a:r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Sl. Glasnik RS, 27/2022</a:t>
            </a:r>
            <a:r>
              <a:rPr lang="sr-Cyrl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(u skladu sa2018/884/EU); </a:t>
            </a:r>
          </a:p>
          <a:p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Strategija niskougljeničnog razvoja Republike Srbije za period od 2023. do 2030. godine sa projekcijama do 2050. godine, Sl. glasnik RS, 46/2023;</a:t>
            </a:r>
          </a:p>
          <a:p>
            <a:r>
              <a:rPr lang="pl-PL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Integrisani nacionalni energetski i klimatski plan (INEKP), </a:t>
            </a:r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Sl. Glasnik RS 70/2024</a:t>
            </a:r>
            <a:r>
              <a:rPr lang="sr-Cyrl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(u skladu sa Uredbom 2018/1999/EU);</a:t>
            </a:r>
          </a:p>
          <a:p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Strategija razvoja energetike Republike Srbije do 2040. godine sa projekcijama do 2050. godine, Sl. glasnik RS, 94/2024.</a:t>
            </a:r>
          </a:p>
          <a:p>
            <a:r>
              <a:rPr lang="sr-Latn-RS" sz="19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Prateći Akcioni Planovi za sprovođenje Strategija</a:t>
            </a:r>
          </a:p>
          <a:p>
            <a:endParaRPr lang="en-US" sz="1900" dirty="0"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018D9-0889-4686-AE87-1118ADEE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3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06875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strateška dokumenta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Inovirana metodologija: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Potpuna implementaciju zahteva EPBD;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Ispunjenja zahteva u pogledu "nZEB" i "ZEB" standarda;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Detaljnije procedure u postupku energetske sertifikacije zgrada;</a:t>
            </a:r>
          </a:p>
          <a:p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Inovirani indikatori: Eprim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kWh/m</a:t>
            </a:r>
            <a:r>
              <a:rPr lang="sr-Latn-RS" sz="20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E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kg/m</a:t>
            </a:r>
            <a:r>
              <a:rPr lang="sr-Latn-RS" sz="2000" baseline="30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god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, Udeo OIE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]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Inovirani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gled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sadr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ž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aj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Energetskog pasoša.</a:t>
            </a:r>
          </a:p>
          <a:p>
            <a:pPr marL="0" indent="0">
              <a:buNone/>
            </a:pPr>
            <a:endParaRPr lang="sr-Latn-R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Metodologija (jedinstvena i za </a:t>
            </a:r>
            <a:r>
              <a:rPr lang="sr-Latn-RS" sz="2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nove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i za </a:t>
            </a:r>
            <a:r>
              <a:rPr lang="sr-Latn-RS" sz="20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postojeće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zgrade) mora da uključi proračun troškovno-optimalnih paketa mera (izračunavanje ušteda), uzimajući u obzir:</a:t>
            </a:r>
          </a:p>
          <a:p>
            <a:pPr marL="0" indent="0">
              <a:buNone/>
            </a:pP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•  energetsko vrednovanje mera,</a:t>
            </a:r>
          </a:p>
          <a:p>
            <a:pPr marL="0" indent="0">
              <a:buNone/>
            </a:pP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•  ekonomsko vrednovanje mera,</a:t>
            </a:r>
          </a:p>
          <a:p>
            <a:pPr marL="0" indent="0">
              <a:buNone/>
            </a:pP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•  ekološko vrednovanje mera.</a:t>
            </a:r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84039-F8EC-41B6-AF51-1D84D00C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4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strateška dokumenta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018D9-0889-4686-AE87-1118ADEE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5</a:t>
            </a:fld>
            <a:endParaRPr lang="sr-Latn-C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0D2ED-8219-4B31-9063-431EA386AA9E}"/>
              </a:ext>
            </a:extLst>
          </p:cNvPr>
          <p:cNvPicPr/>
          <p:nvPr/>
        </p:nvPicPr>
        <p:blipFill rotWithShape="1">
          <a:blip r:embed="rId2"/>
          <a:srcRect l="14878" t="20534" r="18547" b="7219"/>
          <a:stretch/>
        </p:blipFill>
        <p:spPr bwMode="auto">
          <a:xfrm>
            <a:off x="1143000" y="1295404"/>
            <a:ext cx="7086600" cy="5060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5691B8-6C08-401C-9320-9841E3679370}"/>
              </a:ext>
            </a:extLst>
          </p:cNvPr>
          <p:cNvSpPr/>
          <p:nvPr/>
        </p:nvSpPr>
        <p:spPr>
          <a:xfrm>
            <a:off x="6477000" y="3352800"/>
            <a:ext cx="1600200" cy="2590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Dugoročna Strategija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708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Dugoročna strategija za podsticanje ulaganja u obnovu nacionalnog fonda zgrada Republike Srbije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do 2050. godine definiše nivoe unapređenja postojeđeg građevinskog fonda u Republici Srbiji, i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 EE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– predstavlja paket mera prvenstveno na omotaču zgrade, bez intervencija na pripadajućim sistemima zgrade, ukoliko te mere dovode do smanjenja potrošnje primarne energije i emisije CO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 EE+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predstavlja oblast paketa mera energetske efikasnosti na omotaču zgrade, kao i na pripadajućim sistemima zgrade ukoliko te mere dovode do smanjenja potrošnje primarne energije i emisije;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 TO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predstavlja dodatno unapređene pakete mera primenjenih na Nivo EE+, uz korišćenje obnovljivih izvora energije ukoliko te mere dovode do smanjenja potrošnje primarne energije i emisije CO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Ovi paketi mera su proistekli iz oblasti troškovno optimalnog (TO) rešenja datih u troškovno optimalnim analizama.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 nZEB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- predstavlja dodatno unapređene pakete mera primenjenih na Nivo TO, uz ograničenje da globalni trošak ovih paketa ne odstupa u većoj meri od globalnog troška referentnog objekta i ima značajno smanjenje potrošnje primarne energije i emisije CO</a:t>
            </a:r>
            <a:r>
              <a:rPr lang="sr-Latn-RS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84039-F8EC-41B6-AF51-1D84D00C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6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00327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Dugoročna Strategija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57302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Prema Strategiji, za modeliranje trendova performansi građevinskog fonda u periodu 2020-2050 usvojeno je ukupno 5 scenarija koji sadrže različite </a:t>
            </a:r>
            <a:r>
              <a:rPr lang="sr-Latn-RS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Nivoe unapređenja </a:t>
            </a:r>
            <a:r>
              <a:rPr lang="sr-Latn-RS" sz="18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 </a:t>
            </a:r>
            <a:r>
              <a:rPr lang="sr-Latn-RS" sz="1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Obuhvata obnove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7</a:t>
            </a:fld>
            <a:endParaRPr lang="sr-Latn-C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EFEC6-E931-4308-BB65-B36A2EEE65E2}"/>
              </a:ext>
            </a:extLst>
          </p:cNvPr>
          <p:cNvPicPr/>
          <p:nvPr/>
        </p:nvPicPr>
        <p:blipFill rotWithShape="1">
          <a:blip r:embed="rId2"/>
          <a:srcRect l="7337" t="26860" r="30000" b="10805"/>
          <a:stretch/>
        </p:blipFill>
        <p:spPr bwMode="auto">
          <a:xfrm>
            <a:off x="838200" y="2081247"/>
            <a:ext cx="7315200" cy="44719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737BA-378B-4FD6-A722-F43AC0B080FB}"/>
              </a:ext>
            </a:extLst>
          </p:cNvPr>
          <p:cNvSpPr txBox="1"/>
          <p:nvPr/>
        </p:nvSpPr>
        <p:spPr>
          <a:xfrm>
            <a:off x="1295400" y="2209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1" dirty="0" err="1"/>
              <a:t>Potrošnja</a:t>
            </a:r>
            <a:r>
              <a:rPr lang="en-GB" b="0" i="1" dirty="0"/>
              <a:t> </a:t>
            </a:r>
            <a:r>
              <a:rPr lang="en-GB" b="0" i="1" dirty="0" err="1"/>
              <a:t>primarne</a:t>
            </a:r>
            <a:r>
              <a:rPr lang="en-GB" b="0" i="1" dirty="0"/>
              <a:t> </a:t>
            </a:r>
            <a:r>
              <a:rPr lang="en-GB" b="0" i="1" dirty="0" err="1"/>
              <a:t>energije</a:t>
            </a:r>
            <a:r>
              <a:rPr lang="en-GB" b="0" i="1" dirty="0"/>
              <a:t> za </a:t>
            </a:r>
            <a:r>
              <a:rPr lang="en-GB" b="0" i="1" dirty="0" err="1"/>
              <a:t>analizirane</a:t>
            </a:r>
            <a:r>
              <a:rPr lang="en-GB" b="0" i="1" dirty="0"/>
              <a:t> </a:t>
            </a:r>
            <a:r>
              <a:rPr lang="en-GB" b="0" i="1" dirty="0" err="1"/>
              <a:t>scenarije</a:t>
            </a:r>
            <a:r>
              <a:rPr lang="en-GB" b="0" i="1" dirty="0"/>
              <a:t> do 2050.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28C6A6-5A26-45FB-B998-BE8D11AD5230}"/>
              </a:ext>
            </a:extLst>
          </p:cNvPr>
          <p:cNvPicPr/>
          <p:nvPr/>
        </p:nvPicPr>
        <p:blipFill rotWithShape="1">
          <a:blip r:embed="rId2"/>
          <a:srcRect l="7620" t="27855" r="29862" b="11326"/>
          <a:stretch/>
        </p:blipFill>
        <p:spPr bwMode="auto">
          <a:xfrm>
            <a:off x="800100" y="1353220"/>
            <a:ext cx="7620000" cy="4686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Dugoročna Strategija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8</a:t>
            </a:fld>
            <a:endParaRPr lang="sr-Latn-C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737BA-378B-4FD6-A722-F43AC0B080FB}"/>
              </a:ext>
            </a:extLst>
          </p:cNvPr>
          <p:cNvSpPr txBox="1"/>
          <p:nvPr/>
        </p:nvSpPr>
        <p:spPr>
          <a:xfrm>
            <a:off x="1295400" y="1435255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1" dirty="0" err="1"/>
              <a:t>Emisija</a:t>
            </a:r>
            <a:r>
              <a:rPr lang="en-GB" b="0" i="1" dirty="0"/>
              <a:t> </a:t>
            </a:r>
            <a:r>
              <a:rPr lang="en-GB" b="0" i="1" dirty="0" err="1"/>
              <a:t>ekvivalentnog</a:t>
            </a:r>
            <a:r>
              <a:rPr lang="en-GB" b="0" i="1" dirty="0"/>
              <a:t> CO</a:t>
            </a:r>
            <a:r>
              <a:rPr lang="en-GB" b="0" i="1" baseline="-25000" dirty="0"/>
              <a:t>2</a:t>
            </a:r>
            <a:r>
              <a:rPr lang="en-GB" b="0" i="1" dirty="0"/>
              <a:t> za </a:t>
            </a:r>
            <a:r>
              <a:rPr lang="en-GB" b="0" i="1" dirty="0" err="1"/>
              <a:t>analizirane</a:t>
            </a:r>
            <a:r>
              <a:rPr lang="en-GB" b="0" i="1" dirty="0"/>
              <a:t> </a:t>
            </a:r>
            <a:r>
              <a:rPr lang="en-GB" b="0" i="1" dirty="0" err="1"/>
              <a:t>scenarije</a:t>
            </a:r>
            <a:r>
              <a:rPr lang="en-GB" b="0" i="1" dirty="0"/>
              <a:t> do 2050.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2041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Implementacija EPBD i Dugoročna Strategija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ECCA-1CEF-4C06-84D0-B34E34CC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9</a:t>
            </a:fld>
            <a:endParaRPr lang="sr-Latn-C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CB7FB-AC85-4AF3-AB28-B07B231EEA64}"/>
              </a:ext>
            </a:extLst>
          </p:cNvPr>
          <p:cNvPicPr/>
          <p:nvPr/>
        </p:nvPicPr>
        <p:blipFill rotWithShape="1">
          <a:blip r:embed="rId2"/>
          <a:srcRect l="35499" t="11476" r="13898" b="17567"/>
          <a:stretch/>
        </p:blipFill>
        <p:spPr bwMode="auto">
          <a:xfrm>
            <a:off x="762000" y="1129347"/>
            <a:ext cx="7696200" cy="5592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41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15060</TotalTime>
  <Words>1757</Words>
  <Application>Microsoft Office PowerPoint</Application>
  <PresentationFormat>On-screen Show (4:3)</PresentationFormat>
  <Paragraphs>157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Cambria</vt:lpstr>
      <vt:lpstr>Century Gothic</vt:lpstr>
      <vt:lpstr>Courier New</vt:lpstr>
      <vt:lpstr>Palatino Linotype</vt:lpstr>
      <vt:lpstr>Times New Roman</vt:lpstr>
      <vt:lpstr>Wingdings</vt:lpstr>
      <vt:lpstr>Executive</vt:lpstr>
      <vt:lpstr>Orbit</vt:lpstr>
      <vt:lpstr>CorelDRAW</vt:lpstr>
      <vt:lpstr>Stručno-naučna konferencija TOPS 2025  Hotel Palisad, Zlatibor 02. jun 2025. </vt:lpstr>
      <vt:lpstr>Uvod </vt:lpstr>
      <vt:lpstr>Uvod </vt:lpstr>
      <vt:lpstr>Implementacija EPBD i strateška dokumenta</vt:lpstr>
      <vt:lpstr>Implementacija EPBD i strateška dokumenta</vt:lpstr>
      <vt:lpstr>Implementacija EPBD i Dugoročna Strategija</vt:lpstr>
      <vt:lpstr>Implementacija EPBD i Dugoročna Strategija</vt:lpstr>
      <vt:lpstr>Implementacija EPBD i Dugoročna Strategija</vt:lpstr>
      <vt:lpstr>Implementacija EPBD i Dugoročna Strategija</vt:lpstr>
      <vt:lpstr>Utvrđivanje energetskih svojstava zgrada</vt:lpstr>
      <vt:lpstr>Utvrđivanje energetskih svojstava zgrada</vt:lpstr>
      <vt:lpstr>Predlog sadržaja energetskog pasoša</vt:lpstr>
      <vt:lpstr>Predlog sadržaja energetskog pasoša</vt:lpstr>
      <vt:lpstr>Predlog sadržaja energetskog pasoša</vt:lpstr>
      <vt:lpstr>Zaključak</vt:lpstr>
      <vt:lpstr>Hvala na pažnji! Prof. dr Maja Todorović mtodorovic@mas.bg.ac.rs 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Maja</cp:lastModifiedBy>
  <cp:revision>634</cp:revision>
  <cp:lastPrinted>2016-11-02T08:51:58Z</cp:lastPrinted>
  <dcterms:created xsi:type="dcterms:W3CDTF">2005-06-18T20:19:03Z</dcterms:created>
  <dcterms:modified xsi:type="dcterms:W3CDTF">2025-05-28T11:55:25Z</dcterms:modified>
</cp:coreProperties>
</file>