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4"/>
    <p:sldMasterId id="2147483746" r:id="rId5"/>
  </p:sldMasterIdLst>
  <p:notesMasterIdLst>
    <p:notesMasterId r:id="rId32"/>
  </p:notesMasterIdLst>
  <p:handoutMasterIdLst>
    <p:handoutMasterId r:id="rId33"/>
  </p:handoutMasterIdLst>
  <p:sldIdLst>
    <p:sldId id="2147471863" r:id="rId6"/>
    <p:sldId id="2147483516" r:id="rId7"/>
    <p:sldId id="2147483527" r:id="rId8"/>
    <p:sldId id="2147483528" r:id="rId9"/>
    <p:sldId id="2147483529" r:id="rId10"/>
    <p:sldId id="2147479358" r:id="rId11"/>
    <p:sldId id="2147473104" r:id="rId12"/>
    <p:sldId id="2147377952" r:id="rId13"/>
    <p:sldId id="2147483514" r:id="rId14"/>
    <p:sldId id="2147470486" r:id="rId15"/>
    <p:sldId id="2147483510" r:id="rId16"/>
    <p:sldId id="2147470489" r:id="rId17"/>
    <p:sldId id="2134806338" r:id="rId18"/>
    <p:sldId id="2147470448" r:id="rId19"/>
    <p:sldId id="2147479287" r:id="rId20"/>
    <p:sldId id="2147470487" r:id="rId21"/>
    <p:sldId id="2147483518" r:id="rId22"/>
    <p:sldId id="2147483522" r:id="rId23"/>
    <p:sldId id="2147483523" r:id="rId24"/>
    <p:sldId id="2147483524" r:id="rId25"/>
    <p:sldId id="2147483525" r:id="rId26"/>
    <p:sldId id="2147483521" r:id="rId27"/>
    <p:sldId id="2147483520" r:id="rId28"/>
    <p:sldId id="282" r:id="rId29"/>
    <p:sldId id="2147483526" r:id="rId30"/>
    <p:sldId id="5123" r:id="rId31"/>
  </p:sldIdLst>
  <p:sldSz cx="9144000" cy="5143500" type="screen16x9"/>
  <p:notesSz cx="7099300" cy="102346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D58"/>
    <a:srgbClr val="FFFFFF"/>
    <a:srgbClr val="009530"/>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autoAdjust="0"/>
  </p:normalViewPr>
  <p:slideViewPr>
    <p:cSldViewPr snapToGrid="0">
      <p:cViewPr varScale="1">
        <p:scale>
          <a:sx n="131" d="100"/>
          <a:sy n="131" d="100"/>
        </p:scale>
        <p:origin x="1002" y="33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3" d="100"/>
          <a:sy n="73" d="100"/>
        </p:scale>
        <p:origin x="4002" y="54"/>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5/30/2025</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5/30/2025</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F34D1A-B7E5-DE48-8EA9-859D9DE6365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5245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E7F34D1A-B7E5-DE48-8EA9-859D9DE63652}" type="slidenum">
              <a:rPr lang="en-US" smtClean="0"/>
              <a:pPr/>
              <a:t>11</a:t>
            </a:fld>
            <a:endParaRPr lang="en-US" dirty="0"/>
          </a:p>
        </p:txBody>
      </p:sp>
    </p:spTree>
    <p:extLst>
      <p:ext uri="{BB962C8B-B14F-4D97-AF65-F5344CB8AC3E}">
        <p14:creationId xmlns:p14="http://schemas.microsoft.com/office/powerpoint/2010/main" val="4930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92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85663-DFA0-4271-9DED-4AD7B1CD10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838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Rotating Equipment</a:t>
            </a:r>
          </a:p>
        </p:txBody>
      </p:sp>
      <p:sp>
        <p:nvSpPr>
          <p:cNvPr id="4" name="Slide Number Placeholder 3"/>
          <p:cNvSpPr>
            <a:spLocks noGrp="1"/>
          </p:cNvSpPr>
          <p:nvPr>
            <p:ph type="sldNum" sz="quarter" idx="5"/>
          </p:nvPr>
        </p:nvSpPr>
        <p:spPr/>
        <p:txBody>
          <a:bodyPr/>
          <a:lstStyle/>
          <a:p>
            <a:fld id="{E7F34D1A-B7E5-DE48-8EA9-859D9DE63652}" type="slidenum">
              <a:rPr lang="en-US" smtClean="0"/>
              <a:pPr/>
              <a:t>14</a:t>
            </a:fld>
            <a:endParaRPr lang="en-US"/>
          </a:p>
        </p:txBody>
      </p:sp>
    </p:spTree>
    <p:extLst>
      <p:ext uri="{BB962C8B-B14F-4D97-AF65-F5344CB8AC3E}">
        <p14:creationId xmlns:p14="http://schemas.microsoft.com/office/powerpoint/2010/main" val="102163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8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5457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E7F34D1A-B7E5-DE48-8EA9-859D9DE63652}" type="slidenum">
              <a:rPr lang="en-US" smtClean="0"/>
              <a:pPr/>
              <a:t>17</a:t>
            </a:fld>
            <a:endParaRPr lang="en-US" dirty="0"/>
          </a:p>
        </p:txBody>
      </p:sp>
    </p:spTree>
    <p:extLst>
      <p:ext uri="{BB962C8B-B14F-4D97-AF65-F5344CB8AC3E}">
        <p14:creationId xmlns:p14="http://schemas.microsoft.com/office/powerpoint/2010/main" val="978036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55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55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E7F34D1A-B7E5-DE48-8EA9-859D9DE63652}" type="slidenum">
              <a:rPr lang="en-US" smtClean="0"/>
              <a:pPr/>
              <a:t>2</a:t>
            </a:fld>
            <a:endParaRPr lang="en-US" dirty="0"/>
          </a:p>
        </p:txBody>
      </p:sp>
    </p:spTree>
    <p:extLst>
      <p:ext uri="{BB962C8B-B14F-4D97-AF65-F5344CB8AC3E}">
        <p14:creationId xmlns:p14="http://schemas.microsoft.com/office/powerpoint/2010/main" val="178676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557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55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557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23</a:t>
            </a:fld>
            <a:endParaRPr lang="en-US" dirty="0"/>
          </a:p>
        </p:txBody>
      </p:sp>
    </p:spTree>
    <p:extLst>
      <p:ext uri="{BB962C8B-B14F-4D97-AF65-F5344CB8AC3E}">
        <p14:creationId xmlns:p14="http://schemas.microsoft.com/office/powerpoint/2010/main" val="563662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557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557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Arial" pitchFamily="34" charset="0"/>
                <a:cs typeface="Arial" pitchFamily="34" charset="0"/>
              </a:rPr>
              <a:t>Closing</a:t>
            </a:r>
            <a:r>
              <a:rPr lang="en-US" baseline="0">
                <a:latin typeface="Arial" pitchFamily="34" charset="0"/>
                <a:cs typeface="Arial" pitchFamily="34" charset="0"/>
              </a:rPr>
              <a:t> slide</a:t>
            </a: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54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45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E7F34D1A-B7E5-DE48-8EA9-859D9DE63652}" type="slidenum">
              <a:rPr lang="en-US" smtClean="0"/>
              <a:pPr/>
              <a:t>4</a:t>
            </a:fld>
            <a:endParaRPr lang="en-US" dirty="0"/>
          </a:p>
        </p:txBody>
      </p:sp>
    </p:spTree>
    <p:extLst>
      <p:ext uri="{BB962C8B-B14F-4D97-AF65-F5344CB8AC3E}">
        <p14:creationId xmlns:p14="http://schemas.microsoft.com/office/powerpoint/2010/main" val="112495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E7F34D1A-B7E5-DE48-8EA9-859D9DE63652}" type="slidenum">
              <a:rPr lang="en-US" smtClean="0"/>
              <a:pPr/>
              <a:t>5</a:t>
            </a:fld>
            <a:endParaRPr lang="en-US" dirty="0"/>
          </a:p>
        </p:txBody>
      </p:sp>
    </p:spTree>
    <p:extLst>
      <p:ext uri="{BB962C8B-B14F-4D97-AF65-F5344CB8AC3E}">
        <p14:creationId xmlns:p14="http://schemas.microsoft.com/office/powerpoint/2010/main" val="3196286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E7F34D1A-B7E5-DE48-8EA9-859D9DE63652}" type="slidenum">
              <a:rPr lang="en-US" smtClean="0"/>
              <a:pPr/>
              <a:t>6</a:t>
            </a:fld>
            <a:endParaRPr lang="en-US" dirty="0"/>
          </a:p>
        </p:txBody>
      </p:sp>
    </p:spTree>
    <p:extLst>
      <p:ext uri="{BB962C8B-B14F-4D97-AF65-F5344CB8AC3E}">
        <p14:creationId xmlns:p14="http://schemas.microsoft.com/office/powerpoint/2010/main" val="3686671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0B002E-FF30-534A-9A23-9D3FFB0AC2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61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36876-0B73-F746-A62B-9ECAFC7BD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4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a:p>
            <a:pPr lvl="0"/>
            <a:endParaRPr lang="en-IN"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8328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Image placeholder"/>
          <p:cNvSpPr>
            <a:spLocks noGrp="1"/>
          </p:cNvSpPr>
          <p:nvPr>
            <p:ph type="pic" sz="quarter" idx="14"/>
          </p:nvPr>
        </p:nvSpPr>
        <p:spPr>
          <a:xfrm>
            <a:off x="0" y="-1"/>
            <a:ext cx="9144000" cy="2920381"/>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2" name="Rectangle">
            <a:extLst>
              <a:ext uri="{FF2B5EF4-FFF2-40B4-BE49-F238E27FC236}">
                <a16:creationId xmlns:a16="http://schemas.microsoft.com/office/drawing/2014/main" id="{A6030C41-2FFE-5EFA-23A2-E2508011F7EB}"/>
              </a:ext>
              <a:ext uri="{C183D7F6-B498-43B3-948B-1728B52AA6E4}">
                <adec:decorative xmlns:adec="http://schemas.microsoft.com/office/drawing/2017/decorative" val="1"/>
              </a:ext>
            </a:extLst>
          </p:cNvPr>
          <p:cNvSpPr/>
          <p:nvPr userDrawn="1"/>
        </p:nvSpPr>
        <p:spPr>
          <a:xfrm>
            <a:off x="0" y="2920380"/>
            <a:ext cx="9144000" cy="9233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PL"/>
          </a:p>
        </p:txBody>
      </p:sp>
      <p:sp>
        <p:nvSpPr>
          <p:cNvPr id="8" name="Title"/>
          <p:cNvSpPr>
            <a:spLocks noGrp="1"/>
          </p:cNvSpPr>
          <p:nvPr>
            <p:ph type="ctrTitle" hasCustomPrompt="1"/>
          </p:nvPr>
        </p:nvSpPr>
        <p:spPr>
          <a:xfrm>
            <a:off x="395288" y="3071723"/>
            <a:ext cx="8353425" cy="553998"/>
          </a:xfrm>
          <a:prstGeom prst="rect">
            <a:avLst/>
          </a:prstGeom>
        </p:spPr>
        <p:txBody>
          <a:bodyPr wrap="none" lIns="0" tIns="0" rIns="0" bIns="0" anchor="t" anchorCtr="0">
            <a:noAutofit/>
          </a:bodyPr>
          <a:lstStyle>
            <a:lvl1pPr marL="0" indent="0" algn="l">
              <a:buFont typeface="Arial"/>
              <a:buNone/>
              <a:defRPr sz="2800" b="1">
                <a:solidFill>
                  <a:schemeClr val="bg2"/>
                </a:solidFill>
              </a:defRPr>
            </a:lvl1pPr>
          </a:lstStyle>
          <a:p>
            <a:r>
              <a:rPr lang="en-US" dirty="0"/>
              <a:t>Presentation Title</a:t>
            </a:r>
          </a:p>
        </p:txBody>
      </p:sp>
      <p:sp>
        <p:nvSpPr>
          <p:cNvPr id="9" name="Subtitle"/>
          <p:cNvSpPr>
            <a:spLocks noGrp="1"/>
          </p:cNvSpPr>
          <p:nvPr>
            <p:ph type="subTitle" idx="1" hasCustomPrompt="1"/>
          </p:nvPr>
        </p:nvSpPr>
        <p:spPr>
          <a:xfrm>
            <a:off x="395288" y="3653242"/>
            <a:ext cx="8353426" cy="215444"/>
          </a:xfrm>
          <a:prstGeom prst="rect">
            <a:avLst/>
          </a:prstGeom>
        </p:spPr>
        <p:txBody>
          <a:bodyPr lIns="0" tIns="0" rIns="0" bIns="0">
            <a:noAutofit/>
          </a:bodyPr>
          <a:lstStyle>
            <a:lvl1pPr marL="0" indent="0" algn="l">
              <a:buNone/>
              <a:defRPr sz="1600" baseline="0">
                <a:solidFill>
                  <a:schemeClr val="bg2"/>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sp>
        <p:nvSpPr>
          <p:cNvPr id="3" name="Presenter and date">
            <a:extLst>
              <a:ext uri="{FF2B5EF4-FFF2-40B4-BE49-F238E27FC236}">
                <a16:creationId xmlns:a16="http://schemas.microsoft.com/office/drawing/2014/main" id="{D7849C3A-5728-F940-2592-D236EAD643B8}"/>
              </a:ext>
            </a:extLst>
          </p:cNvPr>
          <p:cNvSpPr>
            <a:spLocks noGrp="1"/>
          </p:cNvSpPr>
          <p:nvPr>
            <p:ph type="body" sz="quarter" idx="15" hasCustomPrompt="1"/>
          </p:nvPr>
        </p:nvSpPr>
        <p:spPr>
          <a:xfrm>
            <a:off x="395288" y="4163962"/>
            <a:ext cx="8353425" cy="215445"/>
          </a:xfrm>
          <a:prstGeom prst="rect">
            <a:avLst/>
          </a:prstGeom>
          <a:noFill/>
        </p:spPr>
        <p:txBody>
          <a:bodyPr lIns="0" tIns="0" rIns="0" bIns="0"/>
          <a:lstStyle>
            <a:lvl1pPr marL="0" indent="0">
              <a:spcBef>
                <a:spcPts val="0"/>
              </a:spcBef>
              <a:spcAft>
                <a:spcPts val="0"/>
              </a:spcAft>
              <a:buNone/>
              <a:defRPr sz="1200" baseline="0">
                <a:solidFill>
                  <a:schemeClr val="accent1">
                    <a:lumMod val="7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endParaRPr lang="fr-FR" dirty="0"/>
          </a:p>
        </p:txBody>
      </p:sp>
      <p:sp>
        <p:nvSpPr>
          <p:cNvPr id="11" name="Footer placeholder">
            <a:extLst>
              <a:ext uri="{FF2B5EF4-FFF2-40B4-BE49-F238E27FC236}">
                <a16:creationId xmlns:a16="http://schemas.microsoft.com/office/drawing/2014/main" id="{514E0117-6672-CBE9-50C7-E628F4E4D1D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pic>
        <p:nvPicPr>
          <p:cNvPr id="5" name="Schneider Electric logotype" descr="schneider_LIO_Life-Green_RGB.png">
            <a:extLst>
              <a:ext uri="{FF2B5EF4-FFF2-40B4-BE49-F238E27FC236}">
                <a16:creationId xmlns:a16="http://schemas.microsoft.com/office/drawing/2014/main" id="{06CC1E02-44AB-A14E-FEF4-FB038637E5D4}"/>
              </a:ext>
            </a:extLst>
          </p:cNvPr>
          <p:cNvPicPr>
            <a:picLocks noChangeAspect="1"/>
          </p:cNvPicPr>
          <p:nvPr userDrawn="1"/>
        </p:nvPicPr>
        <p:blipFill>
          <a:blip r:embed="rId2" cstate="print"/>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226986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865881"/>
            <a:ext cx="2926080" cy="92333"/>
          </a:xfrm>
          <a:prstGeom prst="rect">
            <a:avLst/>
          </a:prstGeom>
        </p:spPr>
        <p:txBody>
          <a:bodyPr lIns="0" tIns="0" rIns="0" bIns="0"/>
          <a:lstStyle>
            <a:lvl1pPr algn="ctr" defTabSz="456197">
              <a:defRPr>
                <a:solidFill>
                  <a:schemeClr val="tx1">
                    <a:tint val="75000"/>
                  </a:schemeClr>
                </a:solidFill>
              </a:defRPr>
            </a:lvl1pPr>
          </a:lstStyle>
          <a:p>
            <a:endParaRPr lang="en-US">
              <a:solidFill>
                <a:prstClr val="black">
                  <a:tint val="75000"/>
                </a:prstClr>
              </a:solidFill>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a:lstStyle>
            <a:lvl1pPr algn="l" defTabSz="456197">
              <a:defRPr>
                <a:solidFill>
                  <a:schemeClr val="tx1">
                    <a:tint val="75000"/>
                  </a:schemeClr>
                </a:solidFill>
              </a:defRPr>
            </a:lvl1pPr>
          </a:lstStyle>
          <a:p>
            <a:fld id="{1D8BD707-D9CF-40AE-B4C6-C98DA3205C09}" type="datetimeFigureOut">
              <a:rPr lang="en-US" smtClean="0">
                <a:solidFill>
                  <a:prstClr val="black">
                    <a:tint val="75000"/>
                  </a:prstClr>
                </a:solidFill>
              </a:rPr>
              <a:pPr/>
              <a:t>5/30/2025</a:t>
            </a:fld>
            <a:endParaRPr lang="en-US">
              <a:solidFill>
                <a:prstClr val="black">
                  <a:tint val="75000"/>
                </a:prstClr>
              </a:solidFill>
            </a:endParaRPr>
          </a:p>
        </p:txBody>
      </p:sp>
      <p:sp>
        <p:nvSpPr>
          <p:cNvPr id="4" name="Holder 4"/>
          <p:cNvSpPr>
            <a:spLocks noGrp="1"/>
          </p:cNvSpPr>
          <p:nvPr>
            <p:ph type="sldNum" sz="quarter" idx="7"/>
          </p:nvPr>
        </p:nvSpPr>
        <p:spPr>
          <a:xfrm>
            <a:off x="6583681" y="4865881"/>
            <a:ext cx="2103120" cy="92333"/>
          </a:xfrm>
          <a:prstGeom prst="rect">
            <a:avLst/>
          </a:prstGeom>
        </p:spPr>
        <p:txBody>
          <a:bodyPr lIns="0" tIns="0" rIns="0" bIns="0"/>
          <a:lstStyle>
            <a:lvl1pPr algn="r" defTabSz="456197">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83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5" y="2"/>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791" indent="-265040">
              <a:buFont typeface="Arial"/>
              <a:buChar char="•"/>
              <a:defRPr sz="1799">
                <a:solidFill>
                  <a:schemeClr val="accent1"/>
                </a:solidFill>
              </a:defRPr>
            </a:lvl2pPr>
            <a:lvl3pPr marL="707831" indent="-228537">
              <a:buFont typeface="Lucida Grande"/>
              <a:buChar char="–"/>
              <a:defRPr sz="1600">
                <a:solidFill>
                  <a:schemeClr val="accent1"/>
                </a:solidFill>
              </a:defRPr>
            </a:lvl3pPr>
            <a:lvl4pPr marL="976045" indent="-228537">
              <a:buFont typeface="Lucida Grande"/>
              <a:buChar char="–"/>
              <a:defRPr sz="1400">
                <a:solidFill>
                  <a:schemeClr val="accent1"/>
                </a:solidFill>
              </a:defRPr>
            </a:lvl4pPr>
            <a:lvl5pPr marL="1258543" indent="-231711" defTabSz="314238">
              <a:buFont typeface="Lucida Grande"/>
              <a:buChar char="–"/>
              <a:defRPr sz="1400">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252414" y="982954"/>
            <a:ext cx="3749962" cy="3418927"/>
          </a:xfrm>
          <a:prstGeom prst="rect">
            <a:avLst/>
          </a:prstGeom>
          <a:noFill/>
        </p:spPr>
        <p:txBody>
          <a:bodyPr vert="horz" wrap="square" lIns="0" tIns="0" rIns="0" bIns="0">
            <a:noAutofit/>
          </a:bodyPr>
          <a:lstStyle>
            <a:lvl1pPr marL="236473" indent="-236473">
              <a:buClr>
                <a:schemeClr val="tx2"/>
              </a:buClr>
              <a:buFont typeface="Arial" panose="020B0604020202020204" pitchFamily="34" charset="0"/>
              <a:buNone/>
              <a:defRPr sz="1799">
                <a:solidFill>
                  <a:schemeClr val="accent1"/>
                </a:solidFill>
              </a:defRPr>
            </a:lvl1pPr>
            <a:lvl2pPr marL="457075" indent="-220603">
              <a:buClr>
                <a:schemeClr val="tx2"/>
              </a:buClr>
              <a:buFont typeface="Arial" panose="020B0604020202020204" pitchFamily="34" charset="0"/>
              <a:buChar char="•"/>
              <a:defRPr sz="1600">
                <a:solidFill>
                  <a:schemeClr val="accent1"/>
                </a:solidFill>
              </a:defRPr>
            </a:lvl2pPr>
            <a:lvl3pPr marL="630065" indent="-172991">
              <a:buClr>
                <a:schemeClr val="tx2"/>
              </a:buClr>
              <a:buFont typeface="Arial" panose="020B0604020202020204" pitchFamily="34" charset="0"/>
              <a:buChar char="•"/>
              <a:defRPr sz="1400">
                <a:solidFill>
                  <a:schemeClr val="accent1"/>
                </a:solidFill>
              </a:defRPr>
            </a:lvl3pPr>
            <a:lvl4pPr marL="803055" indent="-172991">
              <a:buClr>
                <a:schemeClr val="tx2"/>
              </a:buClr>
              <a:buFont typeface="Arial" panose="020B0604020202020204" pitchFamily="34" charset="0"/>
              <a:buChar char="•"/>
              <a:defRPr sz="1400">
                <a:solidFill>
                  <a:schemeClr val="accent1"/>
                </a:solidFill>
              </a:defRPr>
            </a:lvl4pPr>
            <a:lvl5pPr marL="977632" indent="-174577" defTabSz="314238">
              <a:buClr>
                <a:schemeClr val="tx2"/>
              </a:buClr>
              <a:buFont typeface="Arial" panose="020B0604020202020204" pitchFamily="34" charset="0"/>
              <a:buChar char="•"/>
              <a:defRPr sz="1400">
                <a:solidFill>
                  <a:schemeClr val="accent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7" name="Title 1"/>
          <p:cNvSpPr>
            <a:spLocks noGrp="1"/>
          </p:cNvSpPr>
          <p:nvPr>
            <p:ph type="title" hasCustomPrompt="1"/>
          </p:nvPr>
        </p:nvSpPr>
        <p:spPr>
          <a:xfrm>
            <a:off x="252414" y="348334"/>
            <a:ext cx="3749962" cy="369332"/>
          </a:xfrm>
          <a:prstGeom prst="rect">
            <a:avLst/>
          </a:prstGeom>
        </p:spPr>
        <p:txBody>
          <a:bodyPr wrap="square" lIns="0" tIns="0" rIns="0" bIns="0" anchor="ctr" anchorCtr="0">
            <a:spAutoFit/>
          </a:bodyPr>
          <a:lstStyle>
            <a:lvl1pPr algn="l">
              <a:defRPr sz="2399" baseline="0">
                <a:solidFill>
                  <a:schemeClr val="tx2"/>
                </a:solidFill>
              </a:defRPr>
            </a:lvl1pPr>
          </a:lstStyle>
          <a:p>
            <a:r>
              <a:rPr lang="en-US"/>
              <a:t>Click To Edit Section Title</a:t>
            </a:r>
          </a:p>
        </p:txBody>
      </p:sp>
      <p:sp>
        <p:nvSpPr>
          <p:cNvPr id="23" name="Rectangle 22"/>
          <p:cNvSpPr/>
          <p:nvPr userDrawn="1"/>
        </p:nvSpPr>
        <p:spPr>
          <a:xfrm rot="5400000">
            <a:off x="1854992" y="2385220"/>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00"/>
          </a:p>
        </p:txBody>
      </p:sp>
      <p:sp>
        <p:nvSpPr>
          <p:cNvPr id="4" name="Text Placeholder 3"/>
          <p:cNvSpPr>
            <a:spLocks noGrp="1"/>
          </p:cNvSpPr>
          <p:nvPr>
            <p:ph type="body" sz="quarter" idx="14" hasCustomPrompt="1"/>
          </p:nvPr>
        </p:nvSpPr>
        <p:spPr>
          <a:xfrm>
            <a:off x="4240210" y="0"/>
            <a:ext cx="746127" cy="51435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5"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963201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5"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1"/>
          <p:cNvSpPr>
            <a:spLocks noGrp="1"/>
          </p:cNvSpPr>
          <p:nvPr>
            <p:ph type="body" sz="quarter" idx="32"/>
          </p:nvPr>
        </p:nvSpPr>
        <p:spPr>
          <a:xfrm>
            <a:off x="252415"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GB"/>
              <a:t>Click to edit Master text styles</a:t>
            </a:r>
          </a:p>
        </p:txBody>
      </p:sp>
      <p:sp>
        <p:nvSpPr>
          <p:cNvPr id="14" name="Text Placeholder 13"/>
          <p:cNvSpPr>
            <a:spLocks noGrp="1"/>
          </p:cNvSpPr>
          <p:nvPr>
            <p:ph type="body" sz="quarter" idx="33"/>
          </p:nvPr>
        </p:nvSpPr>
        <p:spPr>
          <a:xfrm>
            <a:off x="252415" y="683368"/>
            <a:ext cx="8647112" cy="253916"/>
          </a:xfrm>
        </p:spPr>
        <p:txBody>
          <a:bodyPr/>
          <a:lstStyle>
            <a:lvl1pPr marL="358744" indent="-342872">
              <a:buFontTx/>
              <a:buNone/>
              <a:defRPr sz="1600" baseline="0">
                <a:solidFill>
                  <a:schemeClr val="accent1"/>
                </a:solidFill>
              </a:defRPr>
            </a:lvl1pPr>
            <a:lvl2pPr marL="407953" indent="-228581">
              <a:buFontTx/>
              <a:buNone/>
              <a:defRPr/>
            </a:lvl2pPr>
            <a:lvl3pPr marL="587324" indent="-228581">
              <a:buFontTx/>
              <a:buNone/>
              <a:defRPr/>
            </a:lvl3pPr>
            <a:lvl4pPr marL="768285" indent="-228581">
              <a:buFontTx/>
              <a:buNone/>
              <a:defRPr/>
            </a:lvl4pPr>
            <a:lvl5pPr marL="939719" indent="-228581">
              <a:buFontTx/>
              <a:buNone/>
              <a:defRPr/>
            </a:lvl5pPr>
          </a:lstStyle>
          <a:p>
            <a:pPr lvl="0"/>
            <a:r>
              <a:rPr lang="en-GB"/>
              <a:t>Click to edit Master text styles</a:t>
            </a:r>
          </a:p>
        </p:txBody>
      </p:sp>
    </p:spTree>
    <p:extLst>
      <p:ext uri="{BB962C8B-B14F-4D97-AF65-F5344CB8AC3E}">
        <p14:creationId xmlns:p14="http://schemas.microsoft.com/office/powerpoint/2010/main" val="4005674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17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1747891"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7" y="485715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052659" y="4523485"/>
            <a:ext cx="1938487" cy="534469"/>
          </a:xfrm>
          <a:prstGeom prst="rect">
            <a:avLst/>
          </a:prstGeom>
        </p:spPr>
      </p:pic>
      <p:sp>
        <p:nvSpPr>
          <p:cNvPr id="6" name="Rectangle 5"/>
          <p:cNvSpPr/>
          <p:nvPr userDrawn="1"/>
        </p:nvSpPr>
        <p:spPr>
          <a:xfrm>
            <a:off x="4" y="582914"/>
            <a:ext cx="9143999" cy="54000"/>
          </a:xfrm>
          <a:prstGeom prst="rect">
            <a:avLst/>
          </a:prstGeom>
          <a:solidFill>
            <a:srgbClr val="3CCD58">
              <a:alpha val="70000"/>
            </a:srgbClr>
          </a:solidFill>
          <a:ln w="6350" cap="flat" cmpd="sng" algn="ctr">
            <a:noFill/>
            <a:prstDash val="solid"/>
            <a:miter lim="800000"/>
          </a:ln>
          <a:effectLst/>
        </p:spPr>
        <p:txBody>
          <a:bodyPr lIns="55427" tIns="27716" rIns="55427" bIns="27716" spcCol="0" rtlCol="0" anchor="ctr"/>
          <a:lstStyle/>
          <a:p>
            <a:pPr marL="0" marR="0" lvl="0" indent="0" algn="ctr"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8" name="Rectangle 7"/>
          <p:cNvSpPr/>
          <p:nvPr userDrawn="1"/>
        </p:nvSpPr>
        <p:spPr>
          <a:xfrm>
            <a:off x="-3171" y="3176"/>
            <a:ext cx="9143999" cy="579738"/>
          </a:xfrm>
          <a:prstGeom prst="rect">
            <a:avLst/>
          </a:prstGeom>
          <a:solidFill>
            <a:srgbClr val="3DCD58"/>
          </a:solidFill>
          <a:ln w="6350" cap="flat" cmpd="sng" algn="ctr">
            <a:noFill/>
            <a:prstDash val="solid"/>
            <a:miter lim="800000"/>
          </a:ln>
          <a:effectLst/>
        </p:spPr>
        <p:txBody>
          <a:bodyPr lIns="251999" tIns="0" rIns="251999" bIns="0" spcCol="0" rtlCol="0" anchor="ct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altLang="zh-CN" sz="1500" b="1"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3" name="Title 2"/>
          <p:cNvSpPr>
            <a:spLocks noGrp="1"/>
          </p:cNvSpPr>
          <p:nvPr>
            <p:ph type="title"/>
          </p:nvPr>
        </p:nvSpPr>
        <p:spPr>
          <a:xfrm>
            <a:off x="-3175" y="3176"/>
            <a:ext cx="9144000" cy="579600"/>
          </a:xfrm>
          <a:prstGeom prst="rect">
            <a:avLst/>
          </a:prstGeom>
        </p:spPr>
        <p:txBody>
          <a:bodyPr lIns="252000" tIns="0" rIns="252000" bIns="0" anchor="ctr"/>
          <a:lstStyle>
            <a:lvl1pPr>
              <a:defRPr sz="1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45793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74" y="1203326"/>
            <a:ext cx="4172656" cy="27110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4791076" y="406630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252420" y="4066303"/>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247550" y="1209297"/>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7" y="4857093"/>
            <a:ext cx="525691" cy="92461"/>
          </a:xfrm>
          <a:prstGeom prst="rect">
            <a:avLst/>
          </a:prstGeom>
        </p:spPr>
        <p:txBody>
          <a:bodyPr vert="horz" lIns="0" tIns="0" rIns="0" bIns="0" rtlCol="0" anchor="ctr">
            <a:spAutoFit/>
          </a:bodyPr>
          <a:lstStyle>
            <a:lvl1pPr algn="l">
              <a:defRPr sz="601">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5" y="4857093"/>
            <a:ext cx="1509767" cy="92461"/>
          </a:xfrm>
          <a:prstGeom prst="rect">
            <a:avLst/>
          </a:prstGeom>
        </p:spPr>
        <p:txBody>
          <a:bodyPr vert="horz" wrap="square" lIns="0" tIns="0" rIns="0" bIns="0" rtlCol="0" anchor="ctr">
            <a:spAutoFit/>
          </a:bodyPr>
          <a:lstStyle>
            <a:lvl1pPr algn="l">
              <a:defRPr sz="601">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252418" y="230188"/>
            <a:ext cx="8647113"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252418" y="683367"/>
            <a:ext cx="8647113" cy="253916"/>
          </a:xfrm>
        </p:spPr>
        <p:txBody>
          <a:bodyPr>
            <a:noAutofit/>
          </a:bodyPr>
          <a:lstStyle>
            <a:lvl1pPr marL="358768" indent="-342893">
              <a:buFontTx/>
              <a:buNone/>
              <a:defRPr sz="1600" baseline="0">
                <a:solidFill>
                  <a:schemeClr val="accent1"/>
                </a:solidFill>
              </a:defRPr>
            </a:lvl1pPr>
            <a:lvl2pPr marL="407978" indent="-228596">
              <a:buFontTx/>
              <a:buNone/>
              <a:defRPr/>
            </a:lvl2pPr>
            <a:lvl3pPr marL="587363" indent="-228596">
              <a:buFontTx/>
              <a:buNone/>
              <a:defRPr/>
            </a:lvl3pPr>
            <a:lvl4pPr marL="768332" indent="-228596">
              <a:buFontTx/>
              <a:buNone/>
              <a:defRPr/>
            </a:lvl4pPr>
            <a:lvl5pPr marL="939779" indent="-228596">
              <a:buFontTx/>
              <a:buNone/>
              <a:defRPr/>
            </a:lvl5pPr>
          </a:lstStyle>
          <a:p>
            <a:pPr lvl="0"/>
            <a:r>
              <a:rPr lang="en-US"/>
              <a:t>Click to edit Master text styles</a:t>
            </a:r>
          </a:p>
        </p:txBody>
      </p:sp>
    </p:spTree>
    <p:extLst>
      <p:ext uri="{BB962C8B-B14F-4D97-AF65-F5344CB8AC3E}">
        <p14:creationId xmlns:p14="http://schemas.microsoft.com/office/powerpoint/2010/main" val="22159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6C86053-7ABE-4879-ACCB-CBC4954E6487}"/>
              </a:ext>
            </a:extLst>
          </p:cNvPr>
          <p:cNvSpPr/>
          <p:nvPr userDrawn="1">
            <p:custDataLst>
              <p:tags r:id="rId2"/>
            </p:custDataLst>
          </p:nvPr>
        </p:nvSpPr>
        <p:spPr>
          <a:xfrm>
            <a:off x="1" y="1"/>
            <a:ext cx="119063" cy="1190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15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Slide Number Placeholder 5"/>
          <p:cNvSpPr>
            <a:spLocks noGrp="1"/>
          </p:cNvSpPr>
          <p:nvPr>
            <p:ph type="sldNum" sz="quarter" idx="4"/>
          </p:nvPr>
        </p:nvSpPr>
        <p:spPr>
          <a:xfrm>
            <a:off x="1747891" y="4857161"/>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5" name="Footer Placeholder 4"/>
          <p:cNvSpPr>
            <a:spLocks noGrp="1"/>
          </p:cNvSpPr>
          <p:nvPr>
            <p:ph type="ftr" sz="quarter" idx="3"/>
          </p:nvPr>
        </p:nvSpPr>
        <p:spPr>
          <a:xfrm>
            <a:off x="252419" y="4857161"/>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rgbClr val="626469"/>
                </a:solidFill>
              </a:rPr>
              <a:t>Confidential Property of Schneider Electric |</a:t>
            </a:r>
          </a:p>
        </p:txBody>
      </p:sp>
      <p:sp>
        <p:nvSpPr>
          <p:cNvPr id="8" name="Rectangle 7"/>
          <p:cNvSpPr/>
          <p:nvPr userDrawn="1"/>
        </p:nvSpPr>
        <p:spPr>
          <a:xfrm>
            <a:off x="7" y="147125"/>
            <a:ext cx="9143999" cy="405000"/>
          </a:xfrm>
          <a:prstGeom prst="rect">
            <a:avLst/>
          </a:prstGeom>
          <a:solidFill>
            <a:srgbClr val="3DCD58"/>
          </a:solidFill>
          <a:ln w="6350" cap="flat" cmpd="sng" algn="ctr">
            <a:noFill/>
            <a:prstDash val="solid"/>
            <a:miter lim="800000"/>
          </a:ln>
          <a:effectLst/>
        </p:spPr>
        <p:txBody>
          <a:bodyPr lIns="251999" tIns="0" rIns="251999" bIns="0" spcCol="0" rtlCol="0" anchor="ctr"/>
          <a:lstStyle/>
          <a:p>
            <a:pPr defTabSz="914073" eaLnBrk="1">
              <a:defRPr/>
            </a:pPr>
            <a:endParaRPr lang="en-US" altLang="zh-CN" sz="1500" b="1">
              <a:solidFill>
                <a:prstClr val="white"/>
              </a:solidFill>
              <a:ea typeface="Arial" charset="0"/>
              <a:cs typeface="Arial" charset="0"/>
            </a:endParaRPr>
          </a:p>
        </p:txBody>
      </p:sp>
      <p:sp>
        <p:nvSpPr>
          <p:cNvPr id="3" name="Title 2"/>
          <p:cNvSpPr>
            <a:spLocks noGrp="1"/>
          </p:cNvSpPr>
          <p:nvPr>
            <p:ph type="title"/>
          </p:nvPr>
        </p:nvSpPr>
        <p:spPr>
          <a:xfrm>
            <a:off x="0" y="229541"/>
            <a:ext cx="9144000" cy="207749"/>
          </a:xfrm>
          <a:prstGeom prst="rect">
            <a:avLst/>
          </a:prstGeom>
        </p:spPr>
        <p:txBody>
          <a:bodyPr lIns="252000" tIns="0" rIns="252000" bIns="0" anchor="ctr"/>
          <a:lstStyle>
            <a:lvl1pPr>
              <a:defRPr sz="2100" b="0">
                <a:solidFill>
                  <a:schemeClr val="bg1"/>
                </a:solidFill>
                <a:latin typeface="Arial Rounded MT Bold" panose="020F0704030504030204" pitchFamily="34" charset="0"/>
              </a:defRPr>
            </a:lvl1pPr>
          </a:lstStyle>
          <a:p>
            <a:r>
              <a:rPr lang="en-US"/>
              <a:t>Click to edit Master title style</a:t>
            </a:r>
          </a:p>
        </p:txBody>
      </p:sp>
      <p:pic>
        <p:nvPicPr>
          <p:cNvPr id="9" name="Picture 8" descr="schneider_LIO_Life-Green_RGB.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616307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6" y="1958662"/>
            <a:ext cx="3559382" cy="981372"/>
          </a:xfrm>
          <a:prstGeom prst="rect">
            <a:avLst/>
          </a:prstGeom>
        </p:spPr>
      </p:pic>
    </p:spTree>
    <p:extLst>
      <p:ext uri="{BB962C8B-B14F-4D97-AF65-F5344CB8AC3E}">
        <p14:creationId xmlns:p14="http://schemas.microsoft.com/office/powerpoint/2010/main" val="4063477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24" name="Subhead placeholder">
            <a:extLst>
              <a:ext uri="{FF2B5EF4-FFF2-40B4-BE49-F238E27FC236}">
                <a16:creationId xmlns:a16="http://schemas.microsoft.com/office/drawing/2014/main" id="{D5581965-7C66-5CB3-0218-F4086693692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bg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395289" y="1419226"/>
            <a:ext cx="8353424"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1792912129"/>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6E9FCDE-AD08-BE78-75E7-5FEE6D66F905}"/>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1966884987"/>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9" name="Image placeholder"/>
          <p:cNvSpPr>
            <a:spLocks noGrp="1"/>
          </p:cNvSpPr>
          <p:nvPr>
            <p:ph type="pic" sz="quarter" idx="14"/>
          </p:nvPr>
        </p:nvSpPr>
        <p:spPr>
          <a:xfrm>
            <a:off x="0" y="0"/>
            <a:ext cx="9144000" cy="5143500"/>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p:cNvSpPr>
            <a:spLocks noGrp="1"/>
          </p:cNvSpPr>
          <p:nvPr>
            <p:ph type="ctrTitle" hasCustomPrompt="1"/>
          </p:nvPr>
        </p:nvSpPr>
        <p:spPr>
          <a:xfrm>
            <a:off x="395288" y="2571750"/>
            <a:ext cx="8353425" cy="553998"/>
          </a:xfrm>
          <a:prstGeom prst="rect">
            <a:avLst/>
          </a:prstGeom>
        </p:spPr>
        <p:txBody>
          <a:bodyPr wrap="none" lIns="0" tIns="0" rIns="0" bIns="0" anchor="ctr" anchorCtr="0">
            <a:noAutofit/>
          </a:bodyPr>
          <a:lstStyle>
            <a:lvl1pPr marL="0" indent="0" algn="l">
              <a:buFont typeface="Arial"/>
              <a:buNone/>
              <a:defRPr sz="2800" b="1">
                <a:solidFill>
                  <a:schemeClr val="bg2"/>
                </a:solidFill>
              </a:defRPr>
            </a:lvl1pPr>
          </a:lstStyle>
          <a:p>
            <a:r>
              <a:rPr lang="en-US" dirty="0"/>
              <a:t>Presentation Title</a:t>
            </a:r>
          </a:p>
        </p:txBody>
      </p:sp>
      <p:sp>
        <p:nvSpPr>
          <p:cNvPr id="9" name="Subtitle"/>
          <p:cNvSpPr>
            <a:spLocks noGrp="1"/>
          </p:cNvSpPr>
          <p:nvPr>
            <p:ph type="subTitle" idx="1" hasCustomPrompt="1"/>
          </p:nvPr>
        </p:nvSpPr>
        <p:spPr>
          <a:xfrm>
            <a:off x="395288" y="3204247"/>
            <a:ext cx="8353426" cy="210960"/>
          </a:xfrm>
          <a:prstGeom prst="rect">
            <a:avLst/>
          </a:prstGeom>
        </p:spPr>
        <p:txBody>
          <a:bodyPr lIns="0" tIns="0" rIns="0" bIns="0">
            <a:noAutofit/>
          </a:bodyPr>
          <a:lstStyle>
            <a:lvl1pPr marL="0" indent="0" algn="l">
              <a:buNone/>
              <a:defRPr sz="1600" baseline="0">
                <a:solidFill>
                  <a:schemeClr val="bg2"/>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sp>
        <p:nvSpPr>
          <p:cNvPr id="2" name="Presenter and date">
            <a:extLst>
              <a:ext uri="{FF2B5EF4-FFF2-40B4-BE49-F238E27FC236}">
                <a16:creationId xmlns:a16="http://schemas.microsoft.com/office/drawing/2014/main" id="{FC8DC9EA-D2DD-1BBC-2271-12D1887C33D0}"/>
              </a:ext>
            </a:extLst>
          </p:cNvPr>
          <p:cNvSpPr>
            <a:spLocks noGrp="1"/>
          </p:cNvSpPr>
          <p:nvPr>
            <p:ph type="body" sz="quarter" idx="15" hasCustomPrompt="1"/>
          </p:nvPr>
        </p:nvSpPr>
        <p:spPr>
          <a:xfrm>
            <a:off x="395288" y="3940699"/>
            <a:ext cx="8351204" cy="215445"/>
          </a:xfrm>
          <a:prstGeom prst="rect">
            <a:avLst/>
          </a:prstGeom>
          <a:noFill/>
        </p:spPr>
        <p:txBody>
          <a:bodyPr lIns="0" tIns="0" rIns="0" bIns="0"/>
          <a:lstStyle>
            <a:lvl1pPr marL="0" indent="0">
              <a:spcBef>
                <a:spcPts val="0"/>
              </a:spcBef>
              <a:spcAft>
                <a:spcPts val="0"/>
              </a:spcAft>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endParaRPr lang="fr-FR" dirty="0"/>
          </a:p>
        </p:txBody>
      </p:sp>
      <p:sp>
        <p:nvSpPr>
          <p:cNvPr id="11" name="Footer placeholder">
            <a:extLst>
              <a:ext uri="{FF2B5EF4-FFF2-40B4-BE49-F238E27FC236}">
                <a16:creationId xmlns:a16="http://schemas.microsoft.com/office/drawing/2014/main" id="{514E0117-6672-CBE9-50C7-E628F4E4D1D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grpSp>
        <p:nvGrpSpPr>
          <p:cNvPr id="5" name="Schneider Electric logotype">
            <a:extLst>
              <a:ext uri="{FF2B5EF4-FFF2-40B4-BE49-F238E27FC236}">
                <a16:creationId xmlns:a16="http://schemas.microsoft.com/office/drawing/2014/main" id="{2F60AECC-D80E-7AB3-9EEA-892836163E60}"/>
              </a:ext>
              <a:ext uri="{C183D7F6-B498-43B3-948B-1728B52AA6E4}">
                <adec:decorative xmlns:adec="http://schemas.microsoft.com/office/drawing/2017/decorative" val="1"/>
              </a:ext>
            </a:extLst>
          </p:cNvPr>
          <p:cNvGrpSpPr/>
          <p:nvPr userDrawn="1"/>
        </p:nvGrpSpPr>
        <p:grpSpPr>
          <a:xfrm>
            <a:off x="6888149" y="4469443"/>
            <a:ext cx="2041799" cy="675610"/>
            <a:chOff x="6309407" y="4425246"/>
            <a:chExt cx="2191384" cy="725106"/>
          </a:xfrm>
        </p:grpSpPr>
        <p:pic>
          <p:nvPicPr>
            <p:cNvPr id="7" name="Picture 6">
              <a:extLst>
                <a:ext uri="{FF2B5EF4-FFF2-40B4-BE49-F238E27FC236}">
                  <a16:creationId xmlns:a16="http://schemas.microsoft.com/office/drawing/2014/main" id="{6958C072-9348-FB26-1936-7A77C3A0AE9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10" name="Picture 9">
              <a:extLst>
                <a:ext uri="{FF2B5EF4-FFF2-40B4-BE49-F238E27FC236}">
                  <a16:creationId xmlns:a16="http://schemas.microsoft.com/office/drawing/2014/main" id="{9B707EC7-28E4-C074-C7E6-5E75025CB28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Tree>
    <p:extLst>
      <p:ext uri="{BB962C8B-B14F-4D97-AF65-F5344CB8AC3E}">
        <p14:creationId xmlns:p14="http://schemas.microsoft.com/office/powerpoint/2010/main" val="3940722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340969069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B1E66987-347D-AA64-99CC-59B71CC4D832}"/>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8735C2B1-2973-AFD5-AD48-9381B4F3FD3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bg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8" y="1419226"/>
            <a:ext cx="5449625"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aption placeholder">
            <a:extLst>
              <a:ext uri="{FF2B5EF4-FFF2-40B4-BE49-F238E27FC236}">
                <a16:creationId xmlns:a16="http://schemas.microsoft.com/office/drawing/2014/main" id="{92B24207-4730-2628-B111-4965D5528F66}"/>
              </a:ext>
            </a:extLst>
          </p:cNvPr>
          <p:cNvSpPr>
            <a:spLocks noGrp="1"/>
          </p:cNvSpPr>
          <p:nvPr>
            <p:ph type="body" sz="quarter" idx="11"/>
          </p:nvPr>
        </p:nvSpPr>
        <p:spPr>
          <a:xfrm>
            <a:off x="395288" y="4341813"/>
            <a:ext cx="5437187" cy="153987"/>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308734550"/>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in two lines one column">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9E46972-4FF7-FD54-938B-06DDFCF08D0A}"/>
              </a:ext>
            </a:extLst>
          </p:cNvPr>
          <p:cNvSpPr>
            <a:spLocks noGrp="1"/>
          </p:cNvSpPr>
          <p:nvPr>
            <p:ph type="title" hasCustomPrompt="1"/>
          </p:nvPr>
        </p:nvSpPr>
        <p:spPr>
          <a:xfrm>
            <a:off x="395287" y="419924"/>
            <a:ext cx="8353425" cy="675449"/>
          </a:xfrm>
          <a:prstGeom prst="rect">
            <a:avLst/>
          </a:prstGeom>
        </p:spPr>
        <p:txBody>
          <a:bodyPr lIns="0" tIns="0" rIns="0" bIns="0"/>
          <a:lstStyle>
            <a:lvl1pPr>
              <a:lnSpc>
                <a:spcPts val="2580"/>
              </a:lnSpc>
              <a:defRPr b="1">
                <a:solidFill>
                  <a:schemeClr val="tx2"/>
                </a:solidFill>
              </a:defRPr>
            </a:lvl1pPr>
          </a:lstStyle>
          <a:p>
            <a:r>
              <a:rPr lang="en-GB" dirty="0"/>
              <a:t>Click to edit </a:t>
            </a:r>
            <a:br>
              <a:rPr lang="en-GB" dirty="0"/>
            </a:br>
            <a:r>
              <a:rPr lang="en-GB" dirty="0"/>
              <a:t>Master title style</a:t>
            </a:r>
            <a:endParaRPr lang="en-PL" dirty="0"/>
          </a:p>
        </p:txBody>
      </p:sp>
      <p:sp>
        <p:nvSpPr>
          <p:cNvPr id="3" name="Subhead placeholder">
            <a:extLst>
              <a:ext uri="{FF2B5EF4-FFF2-40B4-BE49-F238E27FC236}">
                <a16:creationId xmlns:a16="http://schemas.microsoft.com/office/drawing/2014/main" id="{62F3512C-764F-77DB-DC6F-2FB90D80AEF1}"/>
              </a:ext>
            </a:extLst>
          </p:cNvPr>
          <p:cNvSpPr>
            <a:spLocks noGrp="1"/>
          </p:cNvSpPr>
          <p:nvPr>
            <p:ph type="body" sz="quarter" idx="10" hasCustomPrompt="1"/>
          </p:nvPr>
        </p:nvSpPr>
        <p:spPr>
          <a:xfrm>
            <a:off x="395288" y="1095375"/>
            <a:ext cx="8353425" cy="255894"/>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1B8BB3E6-4B98-DE9C-FD65-86C75C7D5E30}"/>
              </a:ext>
            </a:extLst>
          </p:cNvPr>
          <p:cNvSpPr>
            <a:spLocks noGrp="1"/>
          </p:cNvSpPr>
          <p:nvPr>
            <p:ph idx="1"/>
          </p:nvPr>
        </p:nvSpPr>
        <p:spPr>
          <a:xfrm>
            <a:off x="395289" y="1539240"/>
            <a:ext cx="8353424" cy="2616835"/>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188533050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with callout 1">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7A620D69-D0C7-F3FD-C561-EB56B5496F00}"/>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E8A3EB47-E081-8533-49E5-36D9C02326DC}"/>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395288" y="1419226"/>
            <a:ext cx="5449625"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a:extLst>
              <a:ext uri="{FF2B5EF4-FFF2-40B4-BE49-F238E27FC236}">
                <a16:creationId xmlns:a16="http://schemas.microsoft.com/office/drawing/2014/main" id="{2188F191-BF67-D559-DCC1-DE45BCB01BF3}"/>
              </a:ext>
              <a:ext uri="{C183D7F6-B498-43B3-948B-1728B52AA6E4}">
                <adec:decorative xmlns:adec="http://schemas.microsoft.com/office/drawing/2017/decorative" val="1"/>
              </a:ext>
            </a:extLst>
          </p:cNvPr>
          <p:cNvCxnSpPr>
            <a:cxnSpLocks/>
          </p:cNvCxnSpPr>
          <p:nvPr userDrawn="1"/>
        </p:nvCxnSpPr>
        <p:spPr>
          <a:xfrm>
            <a:off x="6017679" y="1419226"/>
            <a:ext cx="0" cy="2736849"/>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6202885" y="1419226"/>
            <a:ext cx="2545828"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342089779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with callout 2">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81988239-23F8-BED4-214D-A4BB94E86BA3}"/>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CC35813A-EC07-8EEC-B070-50E32D251A07}"/>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2" name="Text placeholder">
            <a:extLst>
              <a:ext uri="{FF2B5EF4-FFF2-40B4-BE49-F238E27FC236}">
                <a16:creationId xmlns:a16="http://schemas.microsoft.com/office/drawing/2014/main" id="{CEE78A3E-4F5E-06B3-379F-ABFFB91FD672}"/>
              </a:ext>
            </a:extLst>
          </p:cNvPr>
          <p:cNvSpPr>
            <a:spLocks noGrp="1"/>
          </p:cNvSpPr>
          <p:nvPr>
            <p:ph idx="1" hasCustomPrompt="1"/>
          </p:nvPr>
        </p:nvSpPr>
        <p:spPr>
          <a:xfrm>
            <a:off x="395288" y="1419226"/>
            <a:ext cx="5449625"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a:extLst>
              <a:ext uri="{FF2B5EF4-FFF2-40B4-BE49-F238E27FC236}">
                <a16:creationId xmlns:a16="http://schemas.microsoft.com/office/drawing/2014/main" id="{1EC8FC3A-A8DA-6E8D-31A6-8A60E16C2518}"/>
              </a:ext>
            </a:extLst>
          </p:cNvPr>
          <p:cNvSpPr>
            <a:spLocks noGrp="1"/>
          </p:cNvSpPr>
          <p:nvPr>
            <p:ph idx="20"/>
          </p:nvPr>
        </p:nvSpPr>
        <p:spPr>
          <a:xfrm>
            <a:off x="6202885" y="1419226"/>
            <a:ext cx="2545828"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2309045643"/>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634F52AE-E83F-09B2-7A52-90F95F3CB9B4}"/>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rgbClr val="3DCD58"/>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BEAB0F83-7670-2947-5A4E-F58E58D6F8D6}"/>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395289" y="4341813"/>
            <a:ext cx="4013900"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4570449" y="1419226"/>
            <a:ext cx="0" cy="2736849"/>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4731709" y="1419226"/>
            <a:ext cx="4017003"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4731709" y="4341813"/>
            <a:ext cx="4008848"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1607679225"/>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D027961-5A2D-7E5E-CE5F-F0698689FAD1}"/>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BB44A6C4-26C5-9D87-29D5-BEBF6F1CD820}"/>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aption placeholder">
            <a:extLst>
              <a:ext uri="{FF2B5EF4-FFF2-40B4-BE49-F238E27FC236}">
                <a16:creationId xmlns:a16="http://schemas.microsoft.com/office/drawing/2014/main" id="{4341623D-836A-DA1F-2819-76AE4565C410}"/>
              </a:ext>
            </a:extLst>
          </p:cNvPr>
          <p:cNvSpPr>
            <a:spLocks noGrp="1"/>
          </p:cNvSpPr>
          <p:nvPr>
            <p:ph type="body" sz="quarter" idx="12"/>
          </p:nvPr>
        </p:nvSpPr>
        <p:spPr>
          <a:xfrm>
            <a:off x="395289" y="4341813"/>
            <a:ext cx="4013900"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14" name="Text placeholder">
            <a:extLst>
              <a:ext uri="{FF2B5EF4-FFF2-40B4-BE49-F238E27FC236}">
                <a16:creationId xmlns:a16="http://schemas.microsoft.com/office/drawing/2014/main" id="{D384BBEA-D3FC-D5A9-E821-4FE007081DFD}"/>
              </a:ext>
            </a:extLst>
          </p:cNvPr>
          <p:cNvSpPr>
            <a:spLocks noGrp="1"/>
          </p:cNvSpPr>
          <p:nvPr>
            <p:ph idx="11"/>
          </p:nvPr>
        </p:nvSpPr>
        <p:spPr>
          <a:xfrm>
            <a:off x="4731709" y="1419226"/>
            <a:ext cx="4017003"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aption placeholder">
            <a:extLst>
              <a:ext uri="{FF2B5EF4-FFF2-40B4-BE49-F238E27FC236}">
                <a16:creationId xmlns:a16="http://schemas.microsoft.com/office/drawing/2014/main" id="{A02064E2-F732-8006-C36C-0C85127691DC}"/>
              </a:ext>
            </a:extLst>
          </p:cNvPr>
          <p:cNvSpPr>
            <a:spLocks noGrp="1"/>
          </p:cNvSpPr>
          <p:nvPr>
            <p:ph type="body" sz="quarter" idx="13"/>
          </p:nvPr>
        </p:nvSpPr>
        <p:spPr>
          <a:xfrm>
            <a:off x="4731709" y="4341813"/>
            <a:ext cx="4008848" cy="158750"/>
          </a:xfrm>
          <a:prstGeom prst="rect">
            <a:avLst/>
          </a:prstGeom>
        </p:spPr>
        <p:txBody>
          <a:bodyPr lIns="0" tIns="0" rIns="0" bIns="0"/>
          <a:lstStyle>
            <a:lvl1pPr marL="0" indent="0">
              <a:defRPr sz="1100"/>
            </a:lvl1pPr>
            <a:lvl2pPr>
              <a:defRPr sz="1100"/>
            </a:lvl2pPr>
            <a:lvl3pPr>
              <a:defRPr sz="1100"/>
            </a:lvl3pPr>
            <a:lvl4pPr>
              <a:defRPr sz="1100"/>
            </a:lvl4pPr>
            <a:lvl5pPr>
              <a:defRPr sz="1100"/>
            </a:lvl5pPr>
          </a:lstStyle>
          <a:p>
            <a:pPr lvl="0"/>
            <a:r>
              <a:rPr lang="en-GB" dirty="0"/>
              <a:t>Click to edit Master text styles</a:t>
            </a:r>
            <a:endParaRPr lang="en-PL"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160246320"/>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83090A6C-DBFA-40C3-DB94-67F54B6E5898}"/>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8" name="Subhead placeholder">
            <a:extLst>
              <a:ext uri="{FF2B5EF4-FFF2-40B4-BE49-F238E27FC236}">
                <a16:creationId xmlns:a16="http://schemas.microsoft.com/office/drawing/2014/main" id="{0DA55B66-3673-CCC8-8373-F4F39BC8642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9" y="1419225"/>
            <a:ext cx="2545828"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p:nvPr>
        </p:nvSpPr>
        <p:spPr>
          <a:xfrm>
            <a:off x="3299086" y="1419225"/>
            <a:ext cx="2545828"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p:nvPr>
        </p:nvSpPr>
        <p:spPr>
          <a:xfrm>
            <a:off x="6202885" y="1419225"/>
            <a:ext cx="2545828"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236751594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s with icon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2442F8D9-9324-1A65-AAAC-CD461EAB286F}"/>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9" name="Subhead placeholder">
            <a:extLst>
              <a:ext uri="{FF2B5EF4-FFF2-40B4-BE49-F238E27FC236}">
                <a16:creationId xmlns:a16="http://schemas.microsoft.com/office/drawing/2014/main" id="{072C8453-87FE-F368-DC91-977B2B441908}"/>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6" name="Content placeholder">
            <a:extLst>
              <a:ext uri="{FF2B5EF4-FFF2-40B4-BE49-F238E27FC236}">
                <a16:creationId xmlns:a16="http://schemas.microsoft.com/office/drawing/2014/main" id="{F13B22BC-AA69-630F-254D-951E144DD473}"/>
              </a:ext>
            </a:extLst>
          </p:cNvPr>
          <p:cNvSpPr>
            <a:spLocks noGrp="1"/>
          </p:cNvSpPr>
          <p:nvPr>
            <p:ph sz="quarter" idx="21"/>
          </p:nvPr>
        </p:nvSpPr>
        <p:spPr>
          <a:xfrm>
            <a:off x="395288" y="1422401"/>
            <a:ext cx="547247" cy="529539"/>
          </a:xfrm>
          <a:prstGeom prst="rect">
            <a:avLst/>
          </a:prstGeom>
          <a:solidFill>
            <a:schemeClr val="accent2">
              <a:alpha val="20000"/>
            </a:schemeClr>
          </a:solidFill>
        </p:spPr>
        <p:txBody>
          <a:bodyPr vert="horz" lIns="0" tIns="0" rIns="0" bIns="0"/>
          <a:lstStyle>
            <a:lvl1pPr marL="0" indent="0">
              <a:buNone/>
              <a:defRPr sz="70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hasCustomPrompt="1"/>
          </p:nvPr>
        </p:nvSpPr>
        <p:spPr>
          <a:xfrm>
            <a:off x="395289" y="2137678"/>
            <a:ext cx="2545828" cy="2018397"/>
          </a:xfrm>
          <a:prstGeom prst="rect">
            <a:avLst/>
          </a:prstGeom>
        </p:spPr>
        <p:txBody>
          <a:bodyPr vert="horz" lIns="0" tIns="0" rIns="0" bIns="0" rtlCol="0">
            <a:noAutofit/>
          </a:bodyPr>
          <a:lstStyle>
            <a:lvl1pPr marL="0" indent="0">
              <a:defRPr/>
            </a:lvl1pPr>
            <a:lvl2pPr>
              <a:buClr>
                <a:srgbClr val="3DCD58"/>
              </a:buClr>
              <a:defRPr/>
            </a:lvl2pPr>
            <a:lvl3pPr>
              <a:buClr>
                <a:srgbClr val="3DCD58"/>
              </a:buClr>
              <a:defRPr/>
            </a:lvl3pPr>
            <a:lvl4pPr>
              <a:buClr>
                <a:srgbClr val="3DCD58"/>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a:extLst>
              <a:ext uri="{FF2B5EF4-FFF2-40B4-BE49-F238E27FC236}">
                <a16:creationId xmlns:a16="http://schemas.microsoft.com/office/drawing/2014/main" id="{6F2D8F97-5416-9456-1E28-CCB2A7685F0F}"/>
              </a:ext>
            </a:extLst>
          </p:cNvPr>
          <p:cNvSpPr>
            <a:spLocks noGrp="1"/>
          </p:cNvSpPr>
          <p:nvPr>
            <p:ph sz="quarter" idx="22"/>
          </p:nvPr>
        </p:nvSpPr>
        <p:spPr>
          <a:xfrm>
            <a:off x="3295885" y="1422401"/>
            <a:ext cx="547247" cy="529539"/>
          </a:xfrm>
          <a:prstGeom prst="rect">
            <a:avLst/>
          </a:prstGeom>
          <a:solidFill>
            <a:schemeClr val="accent2">
              <a:alpha val="20000"/>
            </a:schemeClr>
          </a:solidFill>
        </p:spPr>
        <p:txBody>
          <a:bodyPr vert="horz" lIns="0" tIns="0" rIns="0" bIns="0"/>
          <a:lstStyle>
            <a:lvl1pPr marL="0" indent="0">
              <a:buNone/>
              <a:defRPr sz="70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18" name="Text placeholder">
            <a:extLst>
              <a:ext uri="{FF2B5EF4-FFF2-40B4-BE49-F238E27FC236}">
                <a16:creationId xmlns:a16="http://schemas.microsoft.com/office/drawing/2014/main" id="{34729D4C-D2DF-ECE1-E2DD-A9E3FEF81866}"/>
              </a:ext>
            </a:extLst>
          </p:cNvPr>
          <p:cNvSpPr>
            <a:spLocks noGrp="1"/>
          </p:cNvSpPr>
          <p:nvPr>
            <p:ph idx="19" hasCustomPrompt="1"/>
          </p:nvPr>
        </p:nvSpPr>
        <p:spPr>
          <a:xfrm>
            <a:off x="3299086" y="2137678"/>
            <a:ext cx="2545828" cy="2018397"/>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a:extLst>
              <a:ext uri="{FF2B5EF4-FFF2-40B4-BE49-F238E27FC236}">
                <a16:creationId xmlns:a16="http://schemas.microsoft.com/office/drawing/2014/main" id="{253DCDFD-0DDB-883A-2B0D-BB6B3D331225}"/>
              </a:ext>
            </a:extLst>
          </p:cNvPr>
          <p:cNvSpPr>
            <a:spLocks noGrp="1"/>
          </p:cNvSpPr>
          <p:nvPr>
            <p:ph sz="quarter" idx="23"/>
          </p:nvPr>
        </p:nvSpPr>
        <p:spPr>
          <a:xfrm>
            <a:off x="6196482" y="1422401"/>
            <a:ext cx="547247" cy="529539"/>
          </a:xfrm>
          <a:prstGeom prst="rect">
            <a:avLst/>
          </a:prstGeom>
          <a:solidFill>
            <a:schemeClr val="accent2">
              <a:alpha val="20000"/>
            </a:schemeClr>
          </a:solidFill>
        </p:spPr>
        <p:txBody>
          <a:bodyPr vert="horz" lIns="0" tIns="0" rIns="0" bIns="0"/>
          <a:lstStyle>
            <a:lvl1pPr marL="0" indent="0">
              <a:buNone/>
              <a:defRPr sz="70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20" name="Text placeholder">
            <a:extLst>
              <a:ext uri="{FF2B5EF4-FFF2-40B4-BE49-F238E27FC236}">
                <a16:creationId xmlns:a16="http://schemas.microsoft.com/office/drawing/2014/main" id="{3956C550-D3B7-330D-8999-68D9E3B52EA5}"/>
              </a:ext>
            </a:extLst>
          </p:cNvPr>
          <p:cNvSpPr>
            <a:spLocks noGrp="1"/>
          </p:cNvSpPr>
          <p:nvPr>
            <p:ph idx="20" hasCustomPrompt="1"/>
          </p:nvPr>
        </p:nvSpPr>
        <p:spPr>
          <a:xfrm>
            <a:off x="6202885" y="2137678"/>
            <a:ext cx="2545828" cy="2018397"/>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98813106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with object 1">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D68AFDDF-7AE7-F5B5-C845-592BED55CE76}"/>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B5465C64-A9A5-3125-59DA-B4EF1C966465}"/>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a:extLst>
              <a:ext uri="{FF2B5EF4-FFF2-40B4-BE49-F238E27FC236}">
                <a16:creationId xmlns:a16="http://schemas.microsoft.com/office/drawing/2014/main" id="{2188F191-BF67-D559-DCC1-DE45BCB01BF3}"/>
              </a:ext>
            </a:extLst>
          </p:cNvPr>
          <p:cNvCxnSpPr>
            <a:cxnSpLocks/>
          </p:cNvCxnSpPr>
          <p:nvPr userDrawn="1"/>
        </p:nvCxnSpPr>
        <p:spPr>
          <a:xfrm>
            <a:off x="4570449" y="1419225"/>
            <a:ext cx="0" cy="2736850"/>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4726656" y="1419225"/>
            <a:ext cx="4022058" cy="2736850"/>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264978773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0828395D-ACDE-BE4E-DEAB-9C149D4D1326}"/>
              </a:ext>
            </a:extLst>
          </p:cNvPr>
          <p:cNvSpPr>
            <a:spLocks noGrp="1"/>
          </p:cNvSpPr>
          <p:nvPr>
            <p:ph type="title" hasCustomPrompt="1"/>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Agenda</a:t>
            </a:r>
            <a:endParaRPr lang="en-PL" dirty="0"/>
          </a:p>
        </p:txBody>
      </p:sp>
      <p:sp>
        <p:nvSpPr>
          <p:cNvPr id="12" name="Agenda placeholder">
            <a:extLst>
              <a:ext uri="{FF2B5EF4-FFF2-40B4-BE49-F238E27FC236}">
                <a16:creationId xmlns:a16="http://schemas.microsoft.com/office/drawing/2014/main" id="{1B8BB3E6-4B98-DE9C-FD65-86C75C7D5E30}"/>
              </a:ext>
            </a:extLst>
          </p:cNvPr>
          <p:cNvSpPr>
            <a:spLocks noGrp="1"/>
          </p:cNvSpPr>
          <p:nvPr>
            <p:ph idx="1" hasCustomPrompt="1"/>
          </p:nvPr>
        </p:nvSpPr>
        <p:spPr>
          <a:xfrm>
            <a:off x="395289" y="1419226"/>
            <a:ext cx="8353424" cy="2736850"/>
          </a:xfrm>
          <a:prstGeom prst="rect">
            <a:avLst/>
          </a:prstGeom>
        </p:spPr>
        <p:txBody>
          <a:bodyPr vert="horz" lIns="0" tIns="0" rIns="0" bIns="0" rtlCol="0">
            <a:noAutofit/>
          </a:bodyPr>
          <a:lstStyle>
            <a:lvl1pPr marL="342900" indent="-342900">
              <a:buClr>
                <a:schemeClr val="bg2"/>
              </a:buClr>
              <a:buFont typeface="+mj-lt"/>
              <a:buAutoNum type="arabicPeriod"/>
              <a:defRPr/>
            </a:lvl1pPr>
            <a:lvl2pPr marL="522281" indent="-342900">
              <a:buFont typeface="+mj-lt"/>
              <a:buAutoNum type="arabicPeriod"/>
              <a:defRPr/>
            </a:lvl2pPr>
            <a:lvl3pPr marL="701662" indent="-342900">
              <a:buFont typeface="+mj-lt"/>
              <a:buAutoNum type="arabicPeriod"/>
              <a:defRPr/>
            </a:lvl3pPr>
            <a:lvl4pPr marL="882631" indent="-342900">
              <a:buFont typeface="+mj-lt"/>
              <a:buAutoNum type="arabicPeriod"/>
              <a:defRPr/>
            </a:lvl4pPr>
            <a:lvl5pPr marL="1054075" indent="-342900">
              <a:buFont typeface="+mj-lt"/>
              <a:buAutoNum type="arabicPeriod"/>
              <a:defRPr/>
            </a:lvl5pPr>
          </a:lstStyle>
          <a:p>
            <a:pPr lvl="0"/>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marL="342900" marR="0" lvl="0" indent="-342900" algn="l" defTabSz="457184" rtl="0" eaLnBrk="1" fontAlgn="auto" latinLnBrk="0" hangingPunct="1">
              <a:lnSpc>
                <a:spcPct val="100000"/>
              </a:lnSpc>
              <a:spcBef>
                <a:spcPts val="500"/>
              </a:spcBef>
              <a:spcAft>
                <a:spcPts val="500"/>
              </a:spcAft>
              <a:buClr>
                <a:schemeClr val="bg2"/>
              </a:buClr>
              <a:buSzTx/>
              <a:buFont typeface="+mj-lt"/>
              <a:buAutoNum type="arabicPeriod"/>
              <a:tabLst/>
              <a:defRPr/>
            </a:pPr>
            <a:r>
              <a:rPr lang="en-US" dirty="0"/>
              <a:t>Click to edit master text styles</a:t>
            </a:r>
          </a:p>
          <a:p>
            <a:pPr lvl="0"/>
            <a:endParaRPr lang="en-US" dirty="0"/>
          </a:p>
        </p:txBody>
      </p:sp>
      <p:sp>
        <p:nvSpPr>
          <p:cNvPr id="27" name="Footer placeholder">
            <a:extLst>
              <a:ext uri="{FF2B5EF4-FFF2-40B4-BE49-F238E27FC236}">
                <a16:creationId xmlns:a16="http://schemas.microsoft.com/office/drawing/2014/main" id="{AA354058-D733-16D2-61E8-32BC823CE6B7}"/>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defPPr>
              <a:defRPr lang="en-US"/>
            </a:defPPr>
            <a:lvl1pPr marL="0" algn="l" defTabSz="457184" rtl="0" eaLnBrk="1" latinLnBrk="0" hangingPunct="1">
              <a:defRPr sz="600" kern="1200">
                <a:solidFill>
                  <a:schemeClr val="accent1"/>
                </a:solidFill>
                <a:latin typeface="Arial"/>
                <a:ea typeface="+mn-ea"/>
                <a:cs typeface="Arial"/>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r>
              <a:rPr lang="en-US"/>
              <a:t>Property of Schneider Electric |</a:t>
            </a:r>
            <a:endParaRPr lang="en-US" dirty="0"/>
          </a:p>
        </p:txBody>
      </p:sp>
      <p:sp>
        <p:nvSpPr>
          <p:cNvPr id="26" name="Slide number placeholder">
            <a:extLst>
              <a:ext uri="{FF2B5EF4-FFF2-40B4-BE49-F238E27FC236}">
                <a16:creationId xmlns:a16="http://schemas.microsoft.com/office/drawing/2014/main" id="{FEAACA09-B0D3-A12B-2A4B-F9BE3154F75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defPPr>
              <a:defRPr lang="en-US"/>
            </a:defPPr>
            <a:lvl1pPr marL="0" algn="l" defTabSz="457184" rtl="0" eaLnBrk="1" latinLnBrk="0" hangingPunct="1">
              <a:defRPr sz="600" kern="1200">
                <a:solidFill>
                  <a:schemeClr val="bg2"/>
                </a:solidFill>
                <a:latin typeface="Arial"/>
                <a:ea typeface="+mn-ea"/>
                <a:cs typeface="Arial"/>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r>
              <a:rPr lang="en-US" dirty="0"/>
              <a:t>Page </a:t>
            </a:r>
            <a:fld id="{5A9C12DC-491F-9444-86A2-13AC5C62A2FC}" type="slidenum">
              <a:rPr lang="en-US" smtClean="0"/>
              <a:pPr/>
              <a:t>‹#›</a:t>
            </a:fld>
            <a:endParaRPr lang="en-US" dirty="0"/>
          </a:p>
        </p:txBody>
      </p:sp>
      <p:pic>
        <p:nvPicPr>
          <p:cNvPr id="4" name="Schneider Electric logotype" descr="schneider_LIO_Life-Green_RGB.png">
            <a:extLst>
              <a:ext uri="{FF2B5EF4-FFF2-40B4-BE49-F238E27FC236}">
                <a16:creationId xmlns:a16="http://schemas.microsoft.com/office/drawing/2014/main" id="{E3418C87-C88E-B373-0FE2-081A19FC94FB}"/>
              </a:ext>
            </a:extLst>
          </p:cNvPr>
          <p:cNvPicPr>
            <a:picLocks noChangeAspect="1"/>
          </p:cNvPicPr>
          <p:nvPr userDrawn="1"/>
        </p:nvPicPr>
        <p:blipFill>
          <a:blip r:embed="rId2" cstate="print"/>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157573679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with object 2">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FA8EA3D-B623-E349-DF7C-48F56B887493}"/>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A10618BA-CD25-7520-261C-51D9BF7AA75D}"/>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4"/>
            <a:ext cx="4013901" cy="2736851"/>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a:extLst>
              <a:ext uri="{FF2B5EF4-FFF2-40B4-BE49-F238E27FC236}">
                <a16:creationId xmlns:a16="http://schemas.microsoft.com/office/drawing/2014/main" id="{4C5B794D-AD04-37A6-62E5-5E7548F28D91}"/>
              </a:ext>
            </a:extLst>
          </p:cNvPr>
          <p:cNvSpPr>
            <a:spLocks noGrp="1"/>
          </p:cNvSpPr>
          <p:nvPr>
            <p:ph sz="quarter" idx="14"/>
          </p:nvPr>
        </p:nvSpPr>
        <p:spPr>
          <a:xfrm>
            <a:off x="4726656" y="1419225"/>
            <a:ext cx="4022058" cy="2736850"/>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72626429"/>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with half page object">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FCA0053D-1ADB-EB65-C8E2-FB045AC879B1}"/>
              </a:ext>
            </a:extLst>
          </p:cNvPr>
          <p:cNvSpPr>
            <a:spLocks noGrp="1"/>
          </p:cNvSpPr>
          <p:nvPr>
            <p:ph type="title" hasCustomPrompt="1"/>
          </p:nvPr>
        </p:nvSpPr>
        <p:spPr>
          <a:xfrm>
            <a:off x="395287" y="419924"/>
            <a:ext cx="4013901" cy="675449"/>
          </a:xfrm>
          <a:prstGeom prst="rect">
            <a:avLst/>
          </a:prstGeom>
        </p:spPr>
        <p:txBody>
          <a:bodyPr lIns="0" tIns="0" rIns="0" bIns="0"/>
          <a:lstStyle>
            <a:lvl1pPr>
              <a:lnSpc>
                <a:spcPts val="2580"/>
              </a:lnSpc>
              <a:defRPr b="1">
                <a:solidFill>
                  <a:schemeClr val="tx2"/>
                </a:solidFill>
              </a:defRPr>
            </a:lvl1pPr>
          </a:lstStyle>
          <a:p>
            <a:r>
              <a:rPr lang="en-GB" dirty="0"/>
              <a:t>Click to edit </a:t>
            </a:r>
            <a:br>
              <a:rPr lang="en-GB" dirty="0"/>
            </a:br>
            <a:r>
              <a:rPr lang="en-GB" dirty="0"/>
              <a:t>Master title style</a:t>
            </a:r>
            <a:endParaRPr lang="en-PL" dirty="0"/>
          </a:p>
        </p:txBody>
      </p:sp>
      <p:sp>
        <p:nvSpPr>
          <p:cNvPr id="9" name="Subhead placeholder">
            <a:extLst>
              <a:ext uri="{FF2B5EF4-FFF2-40B4-BE49-F238E27FC236}">
                <a16:creationId xmlns:a16="http://schemas.microsoft.com/office/drawing/2014/main" id="{CB3C9875-FF89-BF6A-2629-A834BA1604BC}"/>
              </a:ext>
            </a:extLst>
          </p:cNvPr>
          <p:cNvSpPr>
            <a:spLocks noGrp="1"/>
          </p:cNvSpPr>
          <p:nvPr>
            <p:ph type="body" sz="quarter" idx="10" hasCustomPrompt="1"/>
          </p:nvPr>
        </p:nvSpPr>
        <p:spPr>
          <a:xfrm>
            <a:off x="395288" y="1095375"/>
            <a:ext cx="4013901" cy="255894"/>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4013901"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a:extLst>
              <a:ext uri="{FF2B5EF4-FFF2-40B4-BE49-F238E27FC236}">
                <a16:creationId xmlns:a16="http://schemas.microsoft.com/office/drawing/2014/main" id="{F2C0EF2F-C9C8-9225-13F6-42E11FC55441}"/>
              </a:ext>
            </a:extLst>
          </p:cNvPr>
          <p:cNvSpPr>
            <a:spLocks noGrp="1"/>
          </p:cNvSpPr>
          <p:nvPr>
            <p:ph sz="quarter" idx="13"/>
          </p:nvPr>
        </p:nvSpPr>
        <p:spPr>
          <a:xfrm>
            <a:off x="4572001" y="0"/>
            <a:ext cx="4572000"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2643421664"/>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with 1/3 objec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8386A474-38DB-0B23-1C72-BCD6B993DCFE}"/>
              </a:ext>
            </a:extLst>
          </p:cNvPr>
          <p:cNvSpPr>
            <a:spLocks noGrp="1"/>
          </p:cNvSpPr>
          <p:nvPr>
            <p:ph type="title"/>
          </p:nvPr>
        </p:nvSpPr>
        <p:spPr>
          <a:xfrm>
            <a:off x="395287" y="419925"/>
            <a:ext cx="5487353"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7" name="Subhead placeholder">
            <a:extLst>
              <a:ext uri="{FF2B5EF4-FFF2-40B4-BE49-F238E27FC236}">
                <a16:creationId xmlns:a16="http://schemas.microsoft.com/office/drawing/2014/main" id="{E251600E-7C49-C7B2-DC7C-5F0CA7388CCC}"/>
              </a:ext>
            </a:extLst>
          </p:cNvPr>
          <p:cNvSpPr>
            <a:spLocks noGrp="1"/>
          </p:cNvSpPr>
          <p:nvPr>
            <p:ph type="body" sz="quarter" idx="10" hasCustomPrompt="1"/>
          </p:nvPr>
        </p:nvSpPr>
        <p:spPr>
          <a:xfrm>
            <a:off x="395288" y="888150"/>
            <a:ext cx="5487353"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sp>
        <p:nvSpPr>
          <p:cNvPr id="11" name="Text placeholder">
            <a:extLst>
              <a:ext uri="{FF2B5EF4-FFF2-40B4-BE49-F238E27FC236}">
                <a16:creationId xmlns:a16="http://schemas.microsoft.com/office/drawing/2014/main" id="{94E0A1E5-4F2D-3F9C-71A5-D6AFC922181B}"/>
              </a:ext>
            </a:extLst>
          </p:cNvPr>
          <p:cNvSpPr>
            <a:spLocks noGrp="1"/>
          </p:cNvSpPr>
          <p:nvPr>
            <p:ph idx="1"/>
          </p:nvPr>
        </p:nvSpPr>
        <p:spPr>
          <a:xfrm>
            <a:off x="395287" y="1419226"/>
            <a:ext cx="5487353" cy="2736850"/>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a:extLst>
              <a:ext uri="{FF2B5EF4-FFF2-40B4-BE49-F238E27FC236}">
                <a16:creationId xmlns:a16="http://schemas.microsoft.com/office/drawing/2014/main" id="{011A455B-63B4-B112-5863-8F700E7E59A9}"/>
              </a:ext>
            </a:extLst>
          </p:cNvPr>
          <p:cNvSpPr>
            <a:spLocks noGrp="1"/>
          </p:cNvSpPr>
          <p:nvPr>
            <p:ph sz="quarter" idx="13"/>
          </p:nvPr>
        </p:nvSpPr>
        <p:spPr>
          <a:xfrm>
            <a:off x="6098400" y="0"/>
            <a:ext cx="3045600"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endParaRPr lang="en-US" dirty="0"/>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63101053"/>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 with callout">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FC13BCD2-D80E-52D0-26FA-E1F47A3A9251}"/>
              </a:ext>
            </a:extLst>
          </p:cNvPr>
          <p:cNvSpPr>
            <a:spLocks noGrp="1"/>
          </p:cNvSpPr>
          <p:nvPr>
            <p:ph type="title"/>
          </p:nvPr>
        </p:nvSpPr>
        <p:spPr>
          <a:xfrm>
            <a:off x="395287" y="419925"/>
            <a:ext cx="8353425" cy="280164"/>
          </a:xfrm>
          <a:prstGeom prst="rect">
            <a:avLst/>
          </a:prstGeom>
        </p:spPr>
        <p:txBody>
          <a:bodyPr lIns="0" tIns="0" rIns="0" bIns="0"/>
          <a:lstStyle>
            <a:lvl1pPr>
              <a:lnSpc>
                <a:spcPts val="2580"/>
              </a:lnSpc>
              <a:defRPr b="1">
                <a:solidFill>
                  <a:schemeClr val="tx2"/>
                </a:solidFill>
              </a:defRPr>
            </a:lvl1pPr>
          </a:lstStyle>
          <a:p>
            <a:r>
              <a:rPr lang="en-GB" dirty="0"/>
              <a:t>Click to edit Master title style</a:t>
            </a:r>
            <a:endParaRPr lang="en-PL" dirty="0"/>
          </a:p>
        </p:txBody>
      </p:sp>
      <p:sp>
        <p:nvSpPr>
          <p:cNvPr id="6" name="Subhead placeholder">
            <a:extLst>
              <a:ext uri="{FF2B5EF4-FFF2-40B4-BE49-F238E27FC236}">
                <a16:creationId xmlns:a16="http://schemas.microsoft.com/office/drawing/2014/main" id="{66E560CD-D924-C4C1-8375-4AA4CD57F32F}"/>
              </a:ext>
            </a:extLst>
          </p:cNvPr>
          <p:cNvSpPr>
            <a:spLocks noGrp="1"/>
          </p:cNvSpPr>
          <p:nvPr>
            <p:ph type="body" sz="quarter" idx="10" hasCustomPrompt="1"/>
          </p:nvPr>
        </p:nvSpPr>
        <p:spPr>
          <a:xfrm>
            <a:off x="395288" y="888150"/>
            <a:ext cx="8353425" cy="207225"/>
          </a:xfrm>
          <a:prstGeom prst="rect">
            <a:avLst/>
          </a:prstGeom>
        </p:spPr>
        <p:txBody>
          <a:bodyPr lIns="0" tIns="0" rIns="0" bIns="0"/>
          <a:lstStyle>
            <a:lvl1pPr marL="0" indent="0">
              <a:defRPr>
                <a:solidFill>
                  <a:schemeClr val="tx2"/>
                </a:solidFill>
              </a:defRPr>
            </a:lvl1pPr>
          </a:lstStyle>
          <a:p>
            <a:pPr lvl="0"/>
            <a:r>
              <a:rPr lang="en-GB" dirty="0"/>
              <a:t>Click to edit Subhead</a:t>
            </a:r>
            <a:endParaRPr lang="en-PL" dirty="0"/>
          </a:p>
        </p:txBody>
      </p:sp>
      <p:pic>
        <p:nvPicPr>
          <p:cNvPr id="8" name="World map">
            <a:extLst>
              <a:ext uri="{FF2B5EF4-FFF2-40B4-BE49-F238E27FC236}">
                <a16:creationId xmlns:a16="http://schemas.microsoft.com/office/drawing/2014/main" id="{52A990EE-8DF2-05A7-089B-BCCC7AAAA68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29" b="4729"/>
          <a:stretch/>
        </p:blipFill>
        <p:spPr>
          <a:xfrm>
            <a:off x="372802" y="1408923"/>
            <a:ext cx="6155414" cy="3057570"/>
          </a:xfrm>
          <a:prstGeom prst="rect">
            <a:avLst/>
          </a:prstGeom>
        </p:spPr>
      </p:pic>
      <p:sp>
        <p:nvSpPr>
          <p:cNvPr id="12" name="Text placeholder">
            <a:extLst>
              <a:ext uri="{FF2B5EF4-FFF2-40B4-BE49-F238E27FC236}">
                <a16:creationId xmlns:a16="http://schemas.microsoft.com/office/drawing/2014/main" id="{3A3EB957-601D-37A2-46DA-887B5E3D13F0}"/>
              </a:ext>
            </a:extLst>
          </p:cNvPr>
          <p:cNvSpPr>
            <a:spLocks noGrp="1"/>
          </p:cNvSpPr>
          <p:nvPr>
            <p:ph idx="1"/>
          </p:nvPr>
        </p:nvSpPr>
        <p:spPr>
          <a:xfrm>
            <a:off x="6898463" y="1408924"/>
            <a:ext cx="1850250" cy="2747152"/>
          </a:xfrm>
          <a:prstGeom prst="rect">
            <a:avLst/>
          </a:prstGeom>
        </p:spPr>
        <p:txBody>
          <a:bodyPr vert="horz" lIns="0" tIns="0" rIns="0" bIns="0" rtlCol="0">
            <a:noAutofit/>
          </a:bodyPr>
          <a:lstStyle>
            <a:lvl1pPr marL="0" indent="0">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a:extLst>
              <a:ext uri="{FF2B5EF4-FFF2-40B4-BE49-F238E27FC236}">
                <a16:creationId xmlns:a16="http://schemas.microsoft.com/office/drawing/2014/main" id="{463712D9-C4B4-A4A7-1E00-2532500608F9}"/>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 name="Slide number placeholder">
            <a:extLst>
              <a:ext uri="{FF2B5EF4-FFF2-40B4-BE49-F238E27FC236}">
                <a16:creationId xmlns:a16="http://schemas.microsoft.com/office/drawing/2014/main" id="{F7BA19E0-D7FC-DEA3-670B-067BA72D46AC}"/>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Tree>
    <p:extLst>
      <p:ext uri="{BB962C8B-B14F-4D97-AF65-F5344CB8AC3E}">
        <p14:creationId xmlns:p14="http://schemas.microsoft.com/office/powerpoint/2010/main" val="3134203548"/>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395289" y="2175152"/>
            <a:ext cx="8353424" cy="396597"/>
          </a:xfrm>
          <a:prstGeom prst="rect">
            <a:avLst/>
          </a:prstGeom>
        </p:spPr>
        <p:txBody>
          <a:bodyPr lIns="0" tIns="0" rIns="0" bIns="0" anchor="ctr" anchorCtr="0">
            <a:noAutofit/>
          </a:bodyPr>
          <a:lstStyle>
            <a:lvl1pPr algn="l">
              <a:defRPr sz="3400" b="1" baseline="0">
                <a:solidFill>
                  <a:schemeClr val="bg2"/>
                </a:solidFill>
              </a:defRPr>
            </a:lvl1pPr>
          </a:lstStyle>
          <a:p>
            <a:r>
              <a:rPr lang="en-US" dirty="0"/>
              <a:t>Click To Edit Section Title</a:t>
            </a:r>
          </a:p>
        </p:txBody>
      </p:sp>
      <p:sp>
        <p:nvSpPr>
          <p:cNvPr id="8" name="Subtitle placeholder"/>
          <p:cNvSpPr>
            <a:spLocks noGrp="1"/>
          </p:cNvSpPr>
          <p:nvPr>
            <p:ph type="body" sz="quarter" idx="11" hasCustomPrompt="1"/>
          </p:nvPr>
        </p:nvSpPr>
        <p:spPr>
          <a:xfrm>
            <a:off x="395289" y="2753766"/>
            <a:ext cx="8353424" cy="215444"/>
          </a:xfrm>
          <a:prstGeom prst="rect">
            <a:avLst/>
          </a:prstGeom>
        </p:spPr>
        <p:txBody>
          <a:bodyPr lIns="0" tIns="0" rIns="0" bIns="0" anchor="ctr" anchorCtr="0">
            <a:noAutofit/>
          </a:bodyPr>
          <a:lstStyle>
            <a:lvl1pPr marL="0" indent="0">
              <a:buNone/>
              <a:defRPr sz="1800" baseline="0">
                <a:solidFill>
                  <a:schemeClr val="accent1">
                    <a:lumMod val="75000"/>
                  </a:schemeClr>
                </a:solidFill>
              </a:defRPr>
            </a:lvl1pPr>
          </a:lstStyle>
          <a:p>
            <a:pPr lvl="0"/>
            <a:r>
              <a:rPr lang="en-US" dirty="0"/>
              <a:t>Click To Edit Optional Subtitle</a:t>
            </a:r>
          </a:p>
        </p:txBody>
      </p:sp>
      <p:sp>
        <p:nvSpPr>
          <p:cNvPr id="11" name="Footer placeholder">
            <a:extLst>
              <a:ext uri="{FF2B5EF4-FFF2-40B4-BE49-F238E27FC236}">
                <a16:creationId xmlns:a16="http://schemas.microsoft.com/office/drawing/2014/main" id="{AD8E57E0-7077-289B-3823-518532AE94E1}"/>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6" name="Slide number placeholder">
            <a:extLst>
              <a:ext uri="{FF2B5EF4-FFF2-40B4-BE49-F238E27FC236}">
                <a16:creationId xmlns:a16="http://schemas.microsoft.com/office/drawing/2014/main" id="{1E3EA943-2DE0-B331-7326-3D529FD76C6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pic>
        <p:nvPicPr>
          <p:cNvPr id="2" name="Schneider Electric logotype" descr="schneider_LIO_Life-Green_RGB.png">
            <a:extLst>
              <a:ext uri="{FF2B5EF4-FFF2-40B4-BE49-F238E27FC236}">
                <a16:creationId xmlns:a16="http://schemas.microsoft.com/office/drawing/2014/main" id="{DB404AF5-5F44-5087-512F-13290358EE8D}"/>
              </a:ext>
            </a:extLst>
          </p:cNvPr>
          <p:cNvPicPr>
            <a:picLocks noChangeAspect="1"/>
          </p:cNvPicPr>
          <p:nvPr userDrawn="1"/>
        </p:nvPicPr>
        <p:blipFill>
          <a:blip r:embed="rId2" cstate="print"/>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231614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for longer copy">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75187661-3C86-7F12-F92F-AFD20271BA3E}"/>
              </a:ext>
            </a:extLst>
          </p:cNvPr>
          <p:cNvSpPr>
            <a:spLocks noGrp="1"/>
          </p:cNvSpPr>
          <p:nvPr>
            <p:ph type="title" hasCustomPrompt="1"/>
          </p:nvPr>
        </p:nvSpPr>
        <p:spPr>
          <a:xfrm>
            <a:off x="395289" y="1875296"/>
            <a:ext cx="4176711" cy="1393104"/>
          </a:xfrm>
          <a:prstGeom prst="rect">
            <a:avLst/>
          </a:prstGeom>
        </p:spPr>
        <p:txBody>
          <a:bodyPr lIns="0" tIns="0" rIns="0" bIns="0" anchor="ctr" anchorCtr="0">
            <a:noAutofit/>
          </a:bodyPr>
          <a:lstStyle>
            <a:lvl1pPr algn="l">
              <a:lnSpc>
                <a:spcPts val="3680"/>
              </a:lnSpc>
              <a:defRPr sz="3400" b="1" baseline="0">
                <a:solidFill>
                  <a:schemeClr val="bg2"/>
                </a:solidFill>
              </a:defRPr>
            </a:lvl1pPr>
          </a:lstStyle>
          <a:p>
            <a:r>
              <a:rPr lang="en-US" dirty="0"/>
              <a:t>Click to edit </a:t>
            </a:r>
            <a:br>
              <a:rPr lang="en-US" dirty="0"/>
            </a:br>
            <a:r>
              <a:rPr lang="en-US" dirty="0"/>
              <a:t>quote/lead or other</a:t>
            </a:r>
            <a:br>
              <a:rPr lang="en-US" dirty="0"/>
            </a:br>
            <a:r>
              <a:rPr lang="en-US" dirty="0"/>
              <a:t>text that is in 3 lines</a:t>
            </a:r>
          </a:p>
        </p:txBody>
      </p:sp>
      <p:sp>
        <p:nvSpPr>
          <p:cNvPr id="11" name="Footer placeholder">
            <a:extLst>
              <a:ext uri="{FF2B5EF4-FFF2-40B4-BE49-F238E27FC236}">
                <a16:creationId xmlns:a16="http://schemas.microsoft.com/office/drawing/2014/main" id="{AD8E57E0-7077-289B-3823-518532AE94E1}"/>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6" name="Slide number placeholder">
            <a:extLst>
              <a:ext uri="{FF2B5EF4-FFF2-40B4-BE49-F238E27FC236}">
                <a16:creationId xmlns:a16="http://schemas.microsoft.com/office/drawing/2014/main" id="{1E3EA943-2DE0-B331-7326-3D529FD76C6E}"/>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pic>
        <p:nvPicPr>
          <p:cNvPr id="3" name="Schneider Electric logotype" descr="schneider_LIO_Life-Green_RGB.png">
            <a:extLst>
              <a:ext uri="{FF2B5EF4-FFF2-40B4-BE49-F238E27FC236}">
                <a16:creationId xmlns:a16="http://schemas.microsoft.com/office/drawing/2014/main" id="{7E4B85D1-9A3C-7E01-9999-7880D042C1AB}"/>
              </a:ext>
            </a:extLst>
          </p:cNvPr>
          <p:cNvPicPr>
            <a:picLocks noChangeAspect="1"/>
          </p:cNvPicPr>
          <p:nvPr userDrawn="1"/>
        </p:nvPicPr>
        <p:blipFill>
          <a:blip r:embed="rId2" cstate="print"/>
          <a:stretch>
            <a:fillRect/>
          </a:stretch>
        </p:blipFill>
        <p:spPr>
          <a:xfrm>
            <a:off x="6975460" y="4550368"/>
            <a:ext cx="1864001" cy="513932"/>
          </a:xfrm>
          <a:prstGeom prst="rect">
            <a:avLst/>
          </a:prstGeom>
        </p:spPr>
      </p:pic>
    </p:spTree>
    <p:extLst>
      <p:ext uri="{BB962C8B-B14F-4D97-AF65-F5344CB8AC3E}">
        <p14:creationId xmlns:p14="http://schemas.microsoft.com/office/powerpoint/2010/main" val="185725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pic>
        <p:nvPicPr>
          <p:cNvPr id="4" name="Schneider Electric logotype">
            <a:extLst>
              <a:ext uri="{C183D7F6-B498-43B3-948B-1728B52AA6E4}">
                <adec:decorative xmlns:adec="http://schemas.microsoft.com/office/drawing/2017/decorative" val="1"/>
              </a:ext>
            </a:extLst>
          </p:cNvPr>
          <p:cNvPicPr>
            <a:picLocks noChangeAspect="1"/>
          </p:cNvPicPr>
          <p:nvPr userDrawn="1"/>
        </p:nvPicPr>
        <p:blipFill>
          <a:blip r:embed="rId2" cstate="print"/>
          <a:stretch>
            <a:fillRect/>
          </a:stretch>
        </p:blipFill>
        <p:spPr>
          <a:xfrm>
            <a:off x="2840015" y="2081064"/>
            <a:ext cx="3559382" cy="981372"/>
          </a:xfrm>
          <a:prstGeom prst="rect">
            <a:avLst/>
          </a:prstGeom>
        </p:spPr>
      </p:pic>
    </p:spTree>
    <p:extLst>
      <p:ext uri="{BB962C8B-B14F-4D97-AF65-F5344CB8AC3E}">
        <p14:creationId xmlns:p14="http://schemas.microsoft.com/office/powerpoint/2010/main" val="20233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
        <p:nvSpPr>
          <p:cNvPr id="2" name="Life green">
            <a:extLst>
              <a:ext uri="{FF2B5EF4-FFF2-40B4-BE49-F238E27FC236}">
                <a16:creationId xmlns:a16="http://schemas.microsoft.com/office/drawing/2014/main" id="{B6A994B7-41E6-11CA-7801-0A9514624FAF}"/>
              </a:ext>
              <a:ext uri="{C183D7F6-B498-43B3-948B-1728B52AA6E4}">
                <adec:decorative xmlns:adec="http://schemas.microsoft.com/office/drawing/2017/decorative" val="1"/>
              </a:ext>
            </a:extLst>
          </p:cNvPr>
          <p:cNvSpPr/>
          <p:nvPr userDrawn="1"/>
        </p:nvSpPr>
        <p:spPr>
          <a:xfrm>
            <a:off x="0" y="1563687"/>
            <a:ext cx="9144000" cy="2071611"/>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4" name="Schneider Electric logotype">
            <a:extLst>
              <a:ext uri="{FF2B5EF4-FFF2-40B4-BE49-F238E27FC236}">
                <a16:creationId xmlns:a16="http://schemas.microsoft.com/office/drawing/2014/main" id="{A8516795-078A-6C27-0B13-AF53402033E7}"/>
              </a:ext>
              <a:ext uri="{C183D7F6-B498-43B3-948B-1728B52AA6E4}">
                <adec:decorative xmlns:adec="http://schemas.microsoft.com/office/drawing/2017/decorative" val="1"/>
              </a:ext>
            </a:extLst>
          </p:cNvPr>
          <p:cNvPicPr>
            <a:picLocks noChangeAspect="1"/>
          </p:cNvPicPr>
          <p:nvPr userDrawn="1"/>
        </p:nvPicPr>
        <p:blipFill>
          <a:blip r:embed="rId2" cstate="print"/>
          <a:stretch>
            <a:fillRect/>
          </a:stretch>
        </p:blipFill>
        <p:spPr>
          <a:xfrm>
            <a:off x="3282598" y="2203091"/>
            <a:ext cx="2674216" cy="737319"/>
          </a:xfrm>
          <a:prstGeom prst="rect">
            <a:avLst/>
          </a:prstGeom>
        </p:spPr>
      </p:pic>
    </p:spTree>
    <p:extLst>
      <p:ext uri="{BB962C8B-B14F-4D97-AF65-F5344CB8AC3E}">
        <p14:creationId xmlns:p14="http://schemas.microsoft.com/office/powerpoint/2010/main" val="393014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399"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2900388"/>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5" y="4857156"/>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61502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4" y="1713559"/>
            <a:ext cx="8647112" cy="1231106"/>
          </a:xfrm>
          <a:prstGeom prst="rect">
            <a:avLst/>
          </a:prstGeom>
        </p:spPr>
        <p:txBody>
          <a:bodyPr lIns="0" tIns="0" rIns="0" bIns="0" anchor="t">
            <a:noAutofit/>
          </a:bodyPr>
          <a:lstStyle>
            <a:lvl1pPr marL="0" indent="0" algn="ctr">
              <a:buFont typeface="Arial"/>
              <a:buNone/>
              <a:defRPr sz="3999">
                <a:solidFill>
                  <a:schemeClr val="bg1"/>
                </a:solidFill>
              </a:defRPr>
            </a:lvl1pPr>
          </a:lstStyle>
          <a:p>
            <a:r>
              <a:rPr lang="en-US"/>
              <a:t>CLICK TO EDIT QUOTE OR CALLOUT</a:t>
            </a:r>
          </a:p>
        </p:txBody>
      </p:sp>
      <p:sp>
        <p:nvSpPr>
          <p:cNvPr id="10" name="Subtitle 2"/>
          <p:cNvSpPr>
            <a:spLocks noGrp="1"/>
          </p:cNvSpPr>
          <p:nvPr>
            <p:ph type="subTitle" idx="1" hasCustomPrompt="1"/>
          </p:nvPr>
        </p:nvSpPr>
        <p:spPr>
          <a:xfrm>
            <a:off x="252415" y="2955456"/>
            <a:ext cx="8647111" cy="307777"/>
          </a:xfrm>
          <a:prstGeom prst="rect">
            <a:avLst/>
          </a:prstGeom>
        </p:spPr>
        <p:txBody>
          <a:bodyPr lIns="0" tIns="0" rIns="0" bIns="0">
            <a:noAutofit/>
          </a:bodyPr>
          <a:lstStyle>
            <a:lvl1pPr marL="0" indent="0" algn="ctr">
              <a:buNone/>
              <a:defRPr sz="2000">
                <a:solidFill>
                  <a:schemeClr val="bg1"/>
                </a:solidFill>
              </a:defRPr>
            </a:lvl1pPr>
            <a:lvl2pPr marL="457075" indent="0" algn="ctr">
              <a:buNone/>
              <a:defRPr>
                <a:solidFill>
                  <a:schemeClr val="tx1">
                    <a:tint val="75000"/>
                  </a:schemeClr>
                </a:solidFill>
              </a:defRPr>
            </a:lvl2pPr>
            <a:lvl3pPr marL="914148" indent="0" algn="ctr">
              <a:buNone/>
              <a:defRPr>
                <a:solidFill>
                  <a:schemeClr val="tx1">
                    <a:tint val="75000"/>
                  </a:schemeClr>
                </a:solidFill>
              </a:defRPr>
            </a:lvl3pPr>
            <a:lvl4pPr marL="1371223" indent="0" algn="ctr">
              <a:buNone/>
              <a:defRPr>
                <a:solidFill>
                  <a:schemeClr val="tx1">
                    <a:tint val="75000"/>
                  </a:schemeClr>
                </a:solidFill>
              </a:defRPr>
            </a:lvl4pPr>
            <a:lvl5pPr marL="1828298" indent="0" algn="ctr">
              <a:buNone/>
              <a:defRPr>
                <a:solidFill>
                  <a:schemeClr val="tx1">
                    <a:tint val="75000"/>
                  </a:schemeClr>
                </a:solidFill>
              </a:defRPr>
            </a:lvl5pPr>
            <a:lvl6pPr marL="2285372" indent="0" algn="ctr">
              <a:buNone/>
              <a:defRPr>
                <a:solidFill>
                  <a:schemeClr val="tx1">
                    <a:tint val="75000"/>
                  </a:schemeClr>
                </a:solidFill>
              </a:defRPr>
            </a:lvl6pPr>
            <a:lvl7pPr marL="2742446"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a:t>Click To Edit Optional Subtitle</a:t>
            </a:r>
          </a:p>
        </p:txBody>
      </p:sp>
      <p:sp>
        <p:nvSpPr>
          <p:cNvPr id="14"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252415" y="4857156"/>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4" y="4508527"/>
            <a:ext cx="2018707" cy="556586"/>
          </a:xfrm>
          <a:prstGeom prst="rect">
            <a:avLst/>
          </a:prstGeom>
        </p:spPr>
      </p:pic>
    </p:spTree>
    <p:extLst>
      <p:ext uri="{BB962C8B-B14F-4D97-AF65-F5344CB8AC3E}">
        <p14:creationId xmlns:p14="http://schemas.microsoft.com/office/powerpoint/2010/main" val="169754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7A981D-BF1C-64D0-676F-F4F972712C69}"/>
              </a:ext>
            </a:extLst>
          </p:cNvPr>
          <p:cNvSpPr txBox="1"/>
          <p:nvPr userDrawn="1">
            <p:extLst>
              <p:ext uri="{1162E1C5-73C7-4A58-AE30-91384D911F3F}">
                <p184:classification xmlns:p184="http://schemas.microsoft.com/office/powerpoint/2018/4/main" val="ftr"/>
              </p:ext>
            </p:extLst>
          </p:nvPr>
        </p:nvSpPr>
        <p:spPr>
          <a:xfrm>
            <a:off x="4449763" y="4988560"/>
            <a:ext cx="261937" cy="91440"/>
          </a:xfrm>
          <a:prstGeom prst="rect">
            <a:avLst/>
          </a:prstGeom>
        </p:spPr>
        <p:txBody>
          <a:bodyPr horzOverflow="overflow" lIns="0" tIns="0" rIns="0" bIns="0">
            <a:spAutoFit/>
          </a:bodyPr>
          <a:lstStyle/>
          <a:p>
            <a:pPr algn="l"/>
            <a:r>
              <a:rPr lang="LID4096" sz="600">
                <a:solidFill>
                  <a:srgbClr val="626469">
                    <a:alpha val="50000"/>
                  </a:srgbClr>
                </a:solidFill>
                <a:latin typeface="Calibri" panose="020F0502020204030204" pitchFamily="34" charset="0"/>
                <a:ea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2903149649"/>
      </p:ext>
    </p:extLst>
  </p:cSld>
  <p:clrMap bg1="lt1" tx1="dk1" bg2="lt2" tx2="dk2" accent1="accent1" accent2="accent2" accent3="accent3" accent4="accent4" accent5="accent5" accent6="accent6" hlink="hlink" folHlink="folHlink"/>
  <p:sldLayoutIdLst>
    <p:sldLayoutId id="2147483805" r:id="rId1"/>
    <p:sldLayoutId id="2147483770" r:id="rId2"/>
    <p:sldLayoutId id="2147483757" r:id="rId3"/>
    <p:sldLayoutId id="2147483754" r:id="rId4"/>
    <p:sldLayoutId id="2147483803" r:id="rId5"/>
    <p:sldLayoutId id="2147483756" r:id="rId6"/>
    <p:sldLayoutId id="214748379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600" kern="1200">
          <a:solidFill>
            <a:schemeClr val="accent1">
              <a:lumMod val="75000"/>
            </a:schemeClr>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441" userDrawn="1">
          <p15:clr>
            <a:srgbClr val="F26B43"/>
          </p15:clr>
        </p15:guide>
        <p15:guide id="4" orient="horz" pos="690" userDrawn="1">
          <p15:clr>
            <a:srgbClr val="F26B43"/>
          </p15:clr>
        </p15:guide>
        <p15:guide id="5" orient="horz" pos="894" userDrawn="1">
          <p15:clr>
            <a:srgbClr val="F26B43"/>
          </p15:clr>
        </p15:guide>
        <p15:guide id="6" orient="horz" pos="2618" userDrawn="1">
          <p15:clr>
            <a:srgbClr val="F26B43"/>
          </p15:clr>
        </p15:guide>
        <p15:guide id="7" orient="horz" pos="2822" userDrawn="1">
          <p15:clr>
            <a:srgbClr val="F26B43"/>
          </p15:clr>
        </p15:guide>
        <p15:guide id="8" orient="horz" pos="3125" userDrawn="1">
          <p15:clr>
            <a:srgbClr val="F26B43"/>
          </p15:clr>
        </p15:guide>
        <p15:guide id="9" pos="5511" userDrawn="1">
          <p15:clr>
            <a:srgbClr val="F26B43"/>
          </p15:clr>
        </p15:guide>
        <p15:guide id="10" pos="249" userDrawn="1">
          <p15:clr>
            <a:srgbClr val="F26B43"/>
          </p15:clr>
        </p15:guide>
        <p15:guide id="11" orient="horz" pos="2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Footer placeholder">
            <a:extLst>
              <a:ext uri="{FF2B5EF4-FFF2-40B4-BE49-F238E27FC236}">
                <a16:creationId xmlns:a16="http://schemas.microsoft.com/office/drawing/2014/main" id="{21071D19-F264-EDD0-BB1C-BD3FECD76693}"/>
              </a:ext>
            </a:extLst>
          </p:cNvPr>
          <p:cNvSpPr>
            <a:spLocks noGrp="1"/>
          </p:cNvSpPr>
          <p:nvPr>
            <p:ph type="ftr" sz="quarter" idx="3"/>
          </p:nvPr>
        </p:nvSpPr>
        <p:spPr>
          <a:xfrm>
            <a:off x="398463" y="4871779"/>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21" name="Slide number placeholder">
            <a:extLst>
              <a:ext uri="{FF2B5EF4-FFF2-40B4-BE49-F238E27FC236}">
                <a16:creationId xmlns:a16="http://schemas.microsoft.com/office/drawing/2014/main" id="{496AE991-8EC8-9299-D6EE-26F03E753126}"/>
              </a:ext>
            </a:extLst>
          </p:cNvPr>
          <p:cNvSpPr>
            <a:spLocks noGrp="1"/>
          </p:cNvSpPr>
          <p:nvPr>
            <p:ph type="sldNum" sz="quarter" idx="4"/>
          </p:nvPr>
        </p:nvSpPr>
        <p:spPr>
          <a:xfrm>
            <a:off x="1494313" y="487178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pic>
        <p:nvPicPr>
          <p:cNvPr id="2" name="Schneider Electric logotype" descr="schneider_LIO_Life-Green_RGB.png">
            <a:extLst>
              <a:ext uri="{FF2B5EF4-FFF2-40B4-BE49-F238E27FC236}">
                <a16:creationId xmlns:a16="http://schemas.microsoft.com/office/drawing/2014/main" id="{FFD1128A-3593-6C48-C0C8-A73502ADFAC4}"/>
              </a:ext>
            </a:extLst>
          </p:cNvPr>
          <p:cNvPicPr>
            <a:picLocks noChangeAspect="1"/>
          </p:cNvPicPr>
          <p:nvPr userDrawn="1"/>
        </p:nvPicPr>
        <p:blipFill>
          <a:blip r:embed="rId18" cstate="print"/>
          <a:stretch>
            <a:fillRect/>
          </a:stretch>
        </p:blipFill>
        <p:spPr>
          <a:xfrm>
            <a:off x="6975460" y="4550368"/>
            <a:ext cx="1864001" cy="513932"/>
          </a:xfrm>
          <a:prstGeom prst="rect">
            <a:avLst/>
          </a:prstGeom>
        </p:spPr>
      </p:pic>
      <p:sp>
        <p:nvSpPr>
          <p:cNvPr id="4" name="TextBox 3">
            <a:extLst>
              <a:ext uri="{FF2B5EF4-FFF2-40B4-BE49-F238E27FC236}">
                <a16:creationId xmlns:a16="http://schemas.microsoft.com/office/drawing/2014/main" id="{3394B66A-1332-C122-525E-1B166CF9BAEB}"/>
              </a:ext>
            </a:extLst>
          </p:cNvPr>
          <p:cNvSpPr txBox="1"/>
          <p:nvPr userDrawn="1">
            <p:extLst>
              <p:ext uri="{1162E1C5-73C7-4A58-AE30-91384D911F3F}">
                <p184:classification xmlns:p184="http://schemas.microsoft.com/office/powerpoint/2018/4/main" val="ftr"/>
              </p:ext>
            </p:extLst>
          </p:nvPr>
        </p:nvSpPr>
        <p:spPr>
          <a:xfrm>
            <a:off x="4449763" y="4988560"/>
            <a:ext cx="261937" cy="91440"/>
          </a:xfrm>
          <a:prstGeom prst="rect">
            <a:avLst/>
          </a:prstGeom>
        </p:spPr>
        <p:txBody>
          <a:bodyPr horzOverflow="overflow" lIns="0" tIns="0" rIns="0" bIns="0">
            <a:spAutoFit/>
          </a:bodyPr>
          <a:lstStyle/>
          <a:p>
            <a:pPr algn="l"/>
            <a:r>
              <a:rPr lang="LID4096" sz="600">
                <a:solidFill>
                  <a:srgbClr val="626469">
                    <a:alpha val="50000"/>
                  </a:srgbClr>
                </a:solidFill>
                <a:latin typeface="Calibri" panose="020F0502020204030204" pitchFamily="34" charset="0"/>
                <a:ea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1569160103"/>
      </p:ext>
    </p:extLst>
  </p:cSld>
  <p:clrMap bg1="lt1" tx1="dk1" bg2="lt2" tx2="dk2" accent1="accent1" accent2="accent2" accent3="accent3" accent4="accent4" accent5="accent5" accent6="accent6" hlink="hlink" folHlink="folHlink"/>
  <p:sldLayoutIdLst>
    <p:sldLayoutId id="2147483771" r:id="rId1"/>
    <p:sldLayoutId id="2147483819" r:id="rId2"/>
    <p:sldLayoutId id="2147483820" r:id="rId3"/>
    <p:sldLayoutId id="2147483748" r:id="rId4"/>
    <p:sldLayoutId id="2147483747" r:id="rId5"/>
    <p:sldLayoutId id="2147483749" r:id="rId6"/>
    <p:sldLayoutId id="2147483816" r:id="rId7"/>
    <p:sldLayoutId id="2147483750" r:id="rId8"/>
    <p:sldLayoutId id="2147483817" r:id="rId9"/>
    <p:sldLayoutId id="2147483752" r:id="rId10"/>
    <p:sldLayoutId id="2147483793" r:id="rId11"/>
    <p:sldLayoutId id="2147483792" r:id="rId12"/>
    <p:sldLayoutId id="2147483818" r:id="rId13"/>
    <p:sldLayoutId id="2147483814" r:id="rId14"/>
    <p:sldLayoutId id="2147483815" r:id="rId15"/>
    <p:sldLayoutId id="2147483794" r:id="rId16"/>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600" kern="1200">
          <a:solidFill>
            <a:schemeClr val="accent1">
              <a:lumMod val="75000"/>
            </a:schemeClr>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600" kern="1200">
          <a:solidFill>
            <a:schemeClr val="accent1">
              <a:lumMod val="75000"/>
            </a:schemeClr>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600" kern="1200">
          <a:solidFill>
            <a:schemeClr val="accent1">
              <a:lumMod val="75000"/>
            </a:schemeClr>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lumMod val="75000"/>
            </a:schemeClr>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lumMod val="75000"/>
            </a:schemeClr>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441" userDrawn="1">
          <p15:clr>
            <a:srgbClr val="F26B43"/>
          </p15:clr>
        </p15:guide>
        <p15:guide id="4" orient="horz" pos="690" userDrawn="1">
          <p15:clr>
            <a:srgbClr val="F26B43"/>
          </p15:clr>
        </p15:guide>
        <p15:guide id="5" orient="horz" pos="894" userDrawn="1">
          <p15:clr>
            <a:srgbClr val="F26B43"/>
          </p15:clr>
        </p15:guide>
        <p15:guide id="6" orient="horz" pos="2618" userDrawn="1">
          <p15:clr>
            <a:srgbClr val="F26B43"/>
          </p15:clr>
        </p15:guide>
        <p15:guide id="7" orient="horz" pos="2822" userDrawn="1">
          <p15:clr>
            <a:srgbClr val="F26B43"/>
          </p15:clr>
        </p15:guide>
        <p15:guide id="8" orient="horz" pos="3125" userDrawn="1">
          <p15:clr>
            <a:srgbClr val="F26B43"/>
          </p15:clr>
        </p15:guide>
        <p15:guide id="9" pos="5511" userDrawn="1">
          <p15:clr>
            <a:srgbClr val="F26B43"/>
          </p15:clr>
        </p15:guide>
        <p15:guide id="10" pos="249" userDrawn="1">
          <p15:clr>
            <a:srgbClr val="F26B43"/>
          </p15:clr>
        </p15:guide>
        <p15:guide id="11" orient="horz" pos="25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g"/><Relationship Id="rId10" Type="http://schemas.openxmlformats.org/officeDocument/2006/relationships/image" Target="../media/image44.jpeg"/><Relationship Id="rId4" Type="http://schemas.openxmlformats.org/officeDocument/2006/relationships/image" Target="../media/image38.jp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4.emf"/><Relationship Id="rId4" Type="http://schemas.openxmlformats.org/officeDocument/2006/relationships/image" Target="../media/image6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9.png"/><Relationship Id="rId5" Type="http://schemas.microsoft.com/office/2017/06/relationships/model3d" Target="../media/model3d1.glb"/><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9.png"/><Relationship Id="rId5" Type="http://schemas.microsoft.com/office/2017/06/relationships/model3d" Target="../media/model3d1.glb"/><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64.emf"/><Relationship Id="rId4"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9.png"/><Relationship Id="rId5" Type="http://schemas.microsoft.com/office/2017/06/relationships/model3d" Target="../media/model3d1.glb"/><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www.youtube.com/watch?v=9G3RlZyerhs"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18" Type="http://schemas.openxmlformats.org/officeDocument/2006/relationships/image" Target="../media/image32.png"/><Relationship Id="rId3" Type="http://schemas.openxmlformats.org/officeDocument/2006/relationships/image" Target="../media/image19.jpe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1.jpeg"/><Relationship Id="rId2" Type="http://schemas.openxmlformats.org/officeDocument/2006/relationships/notesSlide" Target="../notesSlides/notesSlide9.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10.xml"/><Relationship Id="rId6" Type="http://schemas.openxmlformats.org/officeDocument/2006/relationships/image" Target="../media/image22.emf"/><Relationship Id="rId11" Type="http://schemas.openxmlformats.org/officeDocument/2006/relationships/image" Target="../media/image26.png"/><Relationship Id="rId5" Type="http://schemas.openxmlformats.org/officeDocument/2006/relationships/image" Target="../media/image21.emf"/><Relationship Id="rId15" Type="http://schemas.openxmlformats.org/officeDocument/2006/relationships/image" Target="../media/image29.jpeg"/><Relationship Id="rId10" Type="http://schemas.openxmlformats.org/officeDocument/2006/relationships/image" Target="../media/image25.png"/><Relationship Id="rId19" Type="http://schemas.openxmlformats.org/officeDocument/2006/relationships/image" Target="../media/image33.jpeg"/><Relationship Id="rId4" Type="http://schemas.openxmlformats.org/officeDocument/2006/relationships/image" Target="../media/image20.jpeg"/><Relationship Id="rId9" Type="http://schemas.openxmlformats.org/officeDocument/2006/relationships/image" Target="../media/image24.png"/><Relationship Id="rId14" Type="http://schemas.openxmlformats.org/officeDocument/2006/relationships/image" Target="../media/image28.jpeg"/><Relationship Id="rId22"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gratte-ciel, nuit, léger&#10;&#10;Description générée automatiquement">
            <a:extLst>
              <a:ext uri="{FF2B5EF4-FFF2-40B4-BE49-F238E27FC236}">
                <a16:creationId xmlns:a16="http://schemas.microsoft.com/office/drawing/2014/main" id="{CEF279B9-30E0-24CE-7992-49725A5B9CDC}"/>
              </a:ext>
            </a:extLst>
          </p:cNvPr>
          <p:cNvPicPr>
            <a:picLocks noChangeAspect="1"/>
          </p:cNvPicPr>
          <p:nvPr/>
        </p:nvPicPr>
        <p:blipFill rotWithShape="1">
          <a:blip r:embed="rId3">
            <a:extLst>
              <a:ext uri="{28A0092B-C50C-407E-A947-70E740481C1C}">
                <a14:useLocalDpi xmlns:a14="http://schemas.microsoft.com/office/drawing/2010/main" val="0"/>
              </a:ext>
            </a:extLst>
          </a:blip>
          <a:srcRect t="13793"/>
          <a:stretch/>
        </p:blipFill>
        <p:spPr>
          <a:xfrm>
            <a:off x="15" y="7"/>
            <a:ext cx="9143985" cy="5143493"/>
          </a:xfrm>
          <a:prstGeom prst="rect">
            <a:avLst/>
          </a:prstGeom>
          <a:noFill/>
        </p:spPr>
      </p:pic>
      <p:sp>
        <p:nvSpPr>
          <p:cNvPr id="13" name="Subtitle 12"/>
          <p:cNvSpPr>
            <a:spLocks noGrp="1"/>
          </p:cNvSpPr>
          <p:nvPr>
            <p:ph type="title"/>
          </p:nvPr>
        </p:nvSpPr>
        <p:spPr>
          <a:xfrm>
            <a:off x="0" y="3288276"/>
            <a:ext cx="9144000" cy="867640"/>
          </a:xfrm>
        </p:spPr>
        <p:txBody>
          <a:bodyPr lIns="0" tIns="0" rIns="0" bIns="0" anchor="ctr" anchorCtr="0">
            <a:normAutofit/>
          </a:bodyPr>
          <a:lstStyle/>
          <a:p>
            <a:pPr marL="274320"/>
            <a:r>
              <a:rPr lang="en-US" sz="2400" dirty="0"/>
              <a:t>Introduction of CSH EMEA hub Predictive team</a:t>
            </a:r>
            <a:endParaRPr lang="en-US" dirty="0"/>
          </a:p>
        </p:txBody>
      </p:sp>
      <p:sp>
        <p:nvSpPr>
          <p:cNvPr id="15" name="Text Placeholder 14"/>
          <p:cNvSpPr>
            <a:spLocks noGrp="1"/>
          </p:cNvSpPr>
          <p:nvPr>
            <p:ph type="body" sz="quarter" idx="11"/>
          </p:nvPr>
        </p:nvSpPr>
        <p:spPr>
          <a:xfrm>
            <a:off x="-15" y="4154249"/>
            <a:ext cx="9144000" cy="373063"/>
          </a:xfrm>
        </p:spPr>
        <p:txBody>
          <a:bodyPr lIns="68578" tIns="34289" rIns="68578" bIns="34289" anchor="ctr" anchorCtr="0">
            <a:normAutofit fontScale="92500" lnSpcReduction="20000"/>
          </a:bodyPr>
          <a:lstStyle/>
          <a:p>
            <a:pPr marL="178118" indent="-1905">
              <a:lnSpc>
                <a:spcPct val="90000"/>
              </a:lnSpc>
            </a:pPr>
            <a:r>
              <a:rPr lang="sr-Latn-RS" sz="900" dirty="0"/>
              <a:t>Vasilije KODŽOPELJIĆ, Senior Service Sales Reprezentative</a:t>
            </a:r>
          </a:p>
          <a:p>
            <a:pPr marL="178118" indent="-1905">
              <a:lnSpc>
                <a:spcPct val="90000"/>
              </a:lnSpc>
            </a:pPr>
            <a:r>
              <a:rPr lang="sr-Latn-RS" sz="900"/>
              <a:t>SCHNEIDER ELECTRIC SRBIJA D.O.O.</a:t>
            </a:r>
            <a:endParaRPr lang="en-US" sz="900" dirty="0"/>
          </a:p>
        </p:txBody>
      </p:sp>
      <p:sp>
        <p:nvSpPr>
          <p:cNvPr id="20" name="Slide Number Placeholder 4">
            <a:extLst>
              <a:ext uri="{FF2B5EF4-FFF2-40B4-BE49-F238E27FC236}">
                <a16:creationId xmlns:a16="http://schemas.microsoft.com/office/drawing/2014/main" id="{69B200DB-B454-C65F-EDF7-FE3CEE941922}"/>
              </a:ext>
            </a:extLst>
          </p:cNvPr>
          <p:cNvSpPr>
            <a:spLocks noGrp="1"/>
          </p:cNvSpPr>
          <p:nvPr>
            <p:ph type="sldNum" sz="quarter" idx="4"/>
          </p:nvPr>
        </p:nvSpPr>
        <p:spPr>
          <a:xfrm>
            <a:off x="1348263" y="4857156"/>
            <a:ext cx="525690" cy="92333"/>
          </a:xfrm>
        </p:spPr>
        <p:txBody>
          <a:bodyPr/>
          <a:lstStyle/>
          <a:p>
            <a:pPr>
              <a:spcAft>
                <a:spcPts val="450"/>
              </a:spcAft>
            </a:pPr>
            <a:r>
              <a:rPr lang="en-US"/>
              <a:t>Page </a:t>
            </a:r>
            <a:fld id="{5A9C12DC-491F-9444-86A2-13AC5C62A2FC}" type="slidenum">
              <a:rPr lang="en-US" smtClean="0"/>
              <a:pPr>
                <a:spcAft>
                  <a:spcPts val="450"/>
                </a:spcAft>
              </a:pPr>
              <a:t>1</a:t>
            </a:fld>
            <a:endParaRPr lang="en-US"/>
          </a:p>
        </p:txBody>
      </p:sp>
      <p:sp>
        <p:nvSpPr>
          <p:cNvPr id="5" name="Footer Placeholder 4"/>
          <p:cNvSpPr>
            <a:spLocks noGrp="1"/>
          </p:cNvSpPr>
          <p:nvPr>
            <p:ph type="ftr" sz="quarter" idx="3"/>
          </p:nvPr>
        </p:nvSpPr>
        <p:spPr>
          <a:xfrm>
            <a:off x="252413" y="4857155"/>
            <a:ext cx="1097280" cy="92333"/>
          </a:xfrm>
        </p:spPr>
        <p:txBody>
          <a:bodyPr wrap="square" anchor="ctr">
            <a:normAutofit/>
          </a:bodyPr>
          <a:lstStyle/>
          <a:p>
            <a:pPr>
              <a:lnSpc>
                <a:spcPct val="90000"/>
              </a:lnSpc>
              <a:spcAft>
                <a:spcPts val="450"/>
              </a:spcAft>
            </a:pPr>
            <a:r>
              <a:rPr lang="en-US" sz="450"/>
              <a:t>Confidential Property of Schneider Electric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B24B9-D43E-4E26-B17A-175D647C3A1E}"/>
              </a:ext>
            </a:extLst>
          </p:cNvPr>
          <p:cNvSpPr>
            <a:spLocks noGrp="1"/>
          </p:cNvSpPr>
          <p:nvPr>
            <p:ph type="title"/>
          </p:nvPr>
        </p:nvSpPr>
        <p:spPr/>
        <p:txBody>
          <a:bodyPr/>
          <a:lstStyle/>
          <a:p>
            <a:r>
              <a:rPr lang="en-US" dirty="0"/>
              <a:t>Architecture to enable EcoStruxure Service Plan</a:t>
            </a:r>
          </a:p>
        </p:txBody>
      </p:sp>
      <p:grpSp>
        <p:nvGrpSpPr>
          <p:cNvPr id="38" name="Group 37">
            <a:extLst>
              <a:ext uri="{FF2B5EF4-FFF2-40B4-BE49-F238E27FC236}">
                <a16:creationId xmlns:a16="http://schemas.microsoft.com/office/drawing/2014/main" id="{E771FFCD-0B21-F886-2140-A2C64086BA1F}"/>
              </a:ext>
            </a:extLst>
          </p:cNvPr>
          <p:cNvGrpSpPr/>
          <p:nvPr/>
        </p:nvGrpSpPr>
        <p:grpSpPr>
          <a:xfrm>
            <a:off x="1133940" y="815151"/>
            <a:ext cx="6858133" cy="2470690"/>
            <a:chOff x="692726" y="751210"/>
            <a:chExt cx="6858133" cy="2470690"/>
          </a:xfrm>
        </p:grpSpPr>
        <p:pic>
          <p:nvPicPr>
            <p:cNvPr id="3" name="Picture 2">
              <a:extLst>
                <a:ext uri="{FF2B5EF4-FFF2-40B4-BE49-F238E27FC236}">
                  <a16:creationId xmlns:a16="http://schemas.microsoft.com/office/drawing/2014/main" id="{A9DF40EA-6729-420D-876F-301B59A65E32}"/>
                </a:ext>
              </a:extLst>
            </p:cNvPr>
            <p:cNvPicPr>
              <a:picLocks noChangeAspect="1"/>
            </p:cNvPicPr>
            <p:nvPr/>
          </p:nvPicPr>
          <p:blipFill>
            <a:blip r:embed="rId3"/>
            <a:stretch>
              <a:fillRect/>
            </a:stretch>
          </p:blipFill>
          <p:spPr>
            <a:xfrm>
              <a:off x="692726" y="751210"/>
              <a:ext cx="6118883" cy="2423744"/>
            </a:xfrm>
            <a:prstGeom prst="rect">
              <a:avLst/>
            </a:prstGeom>
          </p:spPr>
        </p:pic>
        <p:sp>
          <p:nvSpPr>
            <p:cNvPr id="2" name="Rectangle 1">
              <a:extLst>
                <a:ext uri="{FF2B5EF4-FFF2-40B4-BE49-F238E27FC236}">
                  <a16:creationId xmlns:a16="http://schemas.microsoft.com/office/drawing/2014/main" id="{92CDC5CA-74C9-36FB-583F-D837FF532A15}"/>
                </a:ext>
              </a:extLst>
            </p:cNvPr>
            <p:cNvSpPr/>
            <p:nvPr/>
          </p:nvSpPr>
          <p:spPr>
            <a:xfrm>
              <a:off x="4828441" y="2720262"/>
              <a:ext cx="2722418" cy="501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fr-FR">
                <a:solidFill>
                  <a:prstClr val="white"/>
                </a:solidFill>
                <a:latin typeface="Arial" panose="020B0604020202020204"/>
              </a:endParaRPr>
            </a:p>
          </p:txBody>
        </p:sp>
      </p:grpSp>
      <p:grpSp>
        <p:nvGrpSpPr>
          <p:cNvPr id="39" name="Group 38">
            <a:extLst>
              <a:ext uri="{FF2B5EF4-FFF2-40B4-BE49-F238E27FC236}">
                <a16:creationId xmlns:a16="http://schemas.microsoft.com/office/drawing/2014/main" id="{55D99941-D8FF-FF4B-DF5F-C445BDB05A9B}"/>
              </a:ext>
            </a:extLst>
          </p:cNvPr>
          <p:cNvGrpSpPr/>
          <p:nvPr/>
        </p:nvGrpSpPr>
        <p:grpSpPr>
          <a:xfrm>
            <a:off x="0" y="3474699"/>
            <a:ext cx="7495674" cy="1391520"/>
            <a:chOff x="679784" y="2796892"/>
            <a:chExt cx="7495674" cy="1391520"/>
          </a:xfrm>
        </p:grpSpPr>
        <p:sp>
          <p:nvSpPr>
            <p:cNvPr id="40" name="Rectangle 39">
              <a:extLst>
                <a:ext uri="{FF2B5EF4-FFF2-40B4-BE49-F238E27FC236}">
                  <a16:creationId xmlns:a16="http://schemas.microsoft.com/office/drawing/2014/main" id="{32ACDF82-6FCA-F53E-4359-D32B47312A24}"/>
                </a:ext>
              </a:extLst>
            </p:cNvPr>
            <p:cNvSpPr/>
            <p:nvPr/>
          </p:nvSpPr>
          <p:spPr>
            <a:xfrm>
              <a:off x="679784" y="2796892"/>
              <a:ext cx="7495674" cy="276999"/>
            </a:xfrm>
            <a:prstGeom prst="rect">
              <a:avLst/>
            </a:prstGeom>
          </p:spPr>
          <p:txBody>
            <a:bodyPr wrap="square">
              <a:spAutoFit/>
            </a:bodyPr>
            <a:lstStyle/>
            <a:p>
              <a:pPr algn="ctr" defTabSz="457172">
                <a:defRPr/>
              </a:pPr>
              <a:r>
                <a:rPr lang="en-US" sz="1200" b="1" dirty="0">
                  <a:solidFill>
                    <a:srgbClr val="626469"/>
                  </a:solidFill>
                  <a:latin typeface="ArialRoundedMTPro"/>
                </a:rPr>
                <a:t>Connect your </a:t>
              </a:r>
              <a:r>
                <a:rPr lang="en-US" sz="1200" b="1" dirty="0">
                  <a:solidFill>
                    <a:srgbClr val="3DCD58"/>
                  </a:solidFill>
                  <a:latin typeface="ArialRoundedMTPro"/>
                </a:rPr>
                <a:t>critical equipment </a:t>
              </a:r>
              <a:r>
                <a:rPr lang="en-US" sz="1200" b="1" dirty="0">
                  <a:solidFill>
                    <a:srgbClr val="626469"/>
                  </a:solidFill>
                  <a:latin typeface="ArialRoundedMTPro"/>
                </a:rPr>
                <a:t>and their IoT sensors</a:t>
              </a:r>
              <a:endParaRPr lang="en-US" sz="1100" dirty="0">
                <a:solidFill>
                  <a:srgbClr val="626469"/>
                </a:solidFill>
                <a:latin typeface="ArialRoundedMTPro-Light"/>
              </a:endParaRPr>
            </a:p>
          </p:txBody>
        </p:sp>
        <p:grpSp>
          <p:nvGrpSpPr>
            <p:cNvPr id="41" name="Group 40">
              <a:extLst>
                <a:ext uri="{FF2B5EF4-FFF2-40B4-BE49-F238E27FC236}">
                  <a16:creationId xmlns:a16="http://schemas.microsoft.com/office/drawing/2014/main" id="{A63801B2-FA43-9B97-030C-3E8D19C47903}"/>
                </a:ext>
              </a:extLst>
            </p:cNvPr>
            <p:cNvGrpSpPr/>
            <p:nvPr/>
          </p:nvGrpSpPr>
          <p:grpSpPr>
            <a:xfrm>
              <a:off x="3072409" y="3295139"/>
              <a:ext cx="666121" cy="620611"/>
              <a:chOff x="1660691" y="3155511"/>
              <a:chExt cx="980535" cy="913544"/>
            </a:xfrm>
          </p:grpSpPr>
          <p:sp>
            <p:nvSpPr>
              <p:cNvPr id="63" name="ZoneTexte 45">
                <a:extLst>
                  <a:ext uri="{FF2B5EF4-FFF2-40B4-BE49-F238E27FC236}">
                    <a16:creationId xmlns:a16="http://schemas.microsoft.com/office/drawing/2014/main" id="{EFD19837-3999-CA57-E1DC-8B8FEF0A9964}"/>
                  </a:ext>
                </a:extLst>
              </p:cNvPr>
              <p:cNvSpPr txBox="1"/>
              <p:nvPr/>
            </p:nvSpPr>
            <p:spPr>
              <a:xfrm>
                <a:off x="1704167" y="3722094"/>
                <a:ext cx="937059" cy="346961"/>
              </a:xfrm>
              <a:prstGeom prst="rect">
                <a:avLst/>
              </a:prstGeom>
              <a:noFill/>
            </p:spPr>
            <p:txBody>
              <a:bodyPr wrap="square" lIns="0" tIns="0" rIns="0" bIns="0" rtlCol="0" anchor="ctr" anchorCtr="0">
                <a:noAutofit/>
              </a:bodyPr>
              <a:lstStyle/>
              <a:p>
                <a:pPr algn="ctr" defTabSz="914310">
                  <a:defRPr/>
                </a:pPr>
                <a:r>
                  <a:rPr lang="en-US" sz="788" kern="0" dirty="0">
                    <a:solidFill>
                      <a:srgbClr val="36C746"/>
                    </a:solidFill>
                    <a:latin typeface="Arial"/>
                  </a:rPr>
                  <a:t>MV </a:t>
                </a:r>
                <a:r>
                  <a:rPr lang="en-US" sz="900" b="1" dirty="0">
                    <a:solidFill>
                      <a:srgbClr val="3DCD58"/>
                    </a:solidFill>
                    <a:latin typeface="Arial"/>
                  </a:rPr>
                  <a:t>Switchgear</a:t>
                </a:r>
              </a:p>
            </p:txBody>
          </p:sp>
          <p:grpSp>
            <p:nvGrpSpPr>
              <p:cNvPr id="64" name="Group 63">
                <a:extLst>
                  <a:ext uri="{FF2B5EF4-FFF2-40B4-BE49-F238E27FC236}">
                    <a16:creationId xmlns:a16="http://schemas.microsoft.com/office/drawing/2014/main" id="{E9EB10B6-F490-F0BD-29A6-9A7EBD199E4C}"/>
                  </a:ext>
                </a:extLst>
              </p:cNvPr>
              <p:cNvGrpSpPr/>
              <p:nvPr/>
            </p:nvGrpSpPr>
            <p:grpSpPr>
              <a:xfrm>
                <a:off x="1660691" y="3155511"/>
                <a:ext cx="895970" cy="489189"/>
                <a:chOff x="2457385" y="3380113"/>
                <a:chExt cx="895970" cy="489189"/>
              </a:xfrm>
            </p:grpSpPr>
            <p:pic>
              <p:nvPicPr>
                <p:cNvPr id="65" name="Picture 64">
                  <a:extLst>
                    <a:ext uri="{FF2B5EF4-FFF2-40B4-BE49-F238E27FC236}">
                      <a16:creationId xmlns:a16="http://schemas.microsoft.com/office/drawing/2014/main" id="{72645A95-53F9-676E-732D-4C8AB9ECF57D}"/>
                    </a:ext>
                  </a:extLst>
                </p:cNvPr>
                <p:cNvPicPr>
                  <a:picLocks noChangeAspect="1"/>
                </p:cNvPicPr>
                <p:nvPr/>
              </p:nvPicPr>
              <p:blipFill>
                <a:blip r:embed="rId4"/>
                <a:stretch>
                  <a:fillRect/>
                </a:stretch>
              </p:blipFill>
              <p:spPr>
                <a:xfrm>
                  <a:off x="2457385" y="3380113"/>
                  <a:ext cx="307141" cy="489189"/>
                </a:xfrm>
                <a:prstGeom prst="rect">
                  <a:avLst/>
                </a:prstGeom>
              </p:spPr>
            </p:pic>
            <p:pic>
              <p:nvPicPr>
                <p:cNvPr id="66" name="Picture 65">
                  <a:extLst>
                    <a:ext uri="{FF2B5EF4-FFF2-40B4-BE49-F238E27FC236}">
                      <a16:creationId xmlns:a16="http://schemas.microsoft.com/office/drawing/2014/main" id="{F16BA5A4-3050-DFD2-C629-3FEFCDBBC211}"/>
                    </a:ext>
                  </a:extLst>
                </p:cNvPr>
                <p:cNvPicPr>
                  <a:picLocks noChangeAspect="1"/>
                </p:cNvPicPr>
                <p:nvPr/>
              </p:nvPicPr>
              <p:blipFill rotWithShape="1">
                <a:blip r:embed="rId5"/>
                <a:srcRect r="19671" b="5495"/>
                <a:stretch/>
              </p:blipFill>
              <p:spPr>
                <a:xfrm>
                  <a:off x="2803858" y="3404354"/>
                  <a:ext cx="549497" cy="419408"/>
                </a:xfrm>
                <a:prstGeom prst="rect">
                  <a:avLst/>
                </a:prstGeom>
              </p:spPr>
            </p:pic>
          </p:grpSp>
        </p:grpSp>
        <p:grpSp>
          <p:nvGrpSpPr>
            <p:cNvPr id="42" name="Group 41">
              <a:extLst>
                <a:ext uri="{FF2B5EF4-FFF2-40B4-BE49-F238E27FC236}">
                  <a16:creationId xmlns:a16="http://schemas.microsoft.com/office/drawing/2014/main" id="{6975D85E-8132-F44A-2291-E20B290B7E27}"/>
                </a:ext>
              </a:extLst>
            </p:cNvPr>
            <p:cNvGrpSpPr/>
            <p:nvPr/>
          </p:nvGrpSpPr>
          <p:grpSpPr>
            <a:xfrm>
              <a:off x="4567952" y="3294040"/>
              <a:ext cx="548633" cy="334631"/>
              <a:chOff x="2484739" y="4006321"/>
              <a:chExt cx="807592" cy="492579"/>
            </a:xfrm>
          </p:grpSpPr>
          <p:pic>
            <p:nvPicPr>
              <p:cNvPr id="61" name="Picture 2">
                <a:extLst>
                  <a:ext uri="{FF2B5EF4-FFF2-40B4-BE49-F238E27FC236}">
                    <a16:creationId xmlns:a16="http://schemas.microsoft.com/office/drawing/2014/main" id="{39ACEF66-D0FD-7F2C-8DFD-0008C8285248}"/>
                  </a:ext>
                </a:extLst>
              </p:cNvPr>
              <p:cNvPicPr>
                <a:picLocks noChangeAspect="1" noChangeArrowheads="1"/>
              </p:cNvPicPr>
              <p:nvPr/>
            </p:nvPicPr>
            <p:blipFill>
              <a:blip r:embed="rId6" cstate="print"/>
              <a:srcRect/>
              <a:stretch>
                <a:fillRect/>
              </a:stretch>
            </p:blipFill>
            <p:spPr bwMode="auto">
              <a:xfrm>
                <a:off x="3041502" y="4022321"/>
                <a:ext cx="250829" cy="460905"/>
              </a:xfrm>
              <a:prstGeom prst="rect">
                <a:avLst/>
              </a:prstGeom>
              <a:noFill/>
              <a:ln w="9525">
                <a:noFill/>
                <a:miter lim="800000"/>
                <a:headEnd/>
                <a:tailEnd/>
              </a:ln>
            </p:spPr>
          </p:pic>
          <p:pic>
            <p:nvPicPr>
              <p:cNvPr id="62" name="Picture 61">
                <a:extLst>
                  <a:ext uri="{FF2B5EF4-FFF2-40B4-BE49-F238E27FC236}">
                    <a16:creationId xmlns:a16="http://schemas.microsoft.com/office/drawing/2014/main" id="{1A324FBD-FAC1-1BF0-7E9F-05D9A72BEB4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484739" y="4006321"/>
                <a:ext cx="502522" cy="492579"/>
              </a:xfrm>
              <a:prstGeom prst="rect">
                <a:avLst/>
              </a:prstGeom>
            </p:spPr>
          </p:pic>
        </p:grpSp>
        <p:sp>
          <p:nvSpPr>
            <p:cNvPr id="43" name="ZoneTexte 45">
              <a:extLst>
                <a:ext uri="{FF2B5EF4-FFF2-40B4-BE49-F238E27FC236}">
                  <a16:creationId xmlns:a16="http://schemas.microsoft.com/office/drawing/2014/main" id="{0CC1DEE1-9A85-A848-ED75-F612971C0C43}"/>
                </a:ext>
              </a:extLst>
            </p:cNvPr>
            <p:cNvSpPr txBox="1"/>
            <p:nvPr/>
          </p:nvSpPr>
          <p:spPr>
            <a:xfrm>
              <a:off x="4495351" y="3684171"/>
              <a:ext cx="645445" cy="250889"/>
            </a:xfrm>
            <a:prstGeom prst="rect">
              <a:avLst/>
            </a:prstGeom>
            <a:noFill/>
          </p:spPr>
          <p:txBody>
            <a:bodyPr wrap="square" lIns="0" tIns="0" rIns="0" bIns="0" rtlCol="0" anchor="ctr" anchorCtr="0">
              <a:noAutofit/>
            </a:bodyPr>
            <a:lstStyle/>
            <a:p>
              <a:pPr algn="ctr" defTabSz="914310">
                <a:defRPr/>
              </a:pPr>
              <a:r>
                <a:rPr lang="en-US" sz="788" kern="0" dirty="0">
                  <a:solidFill>
                    <a:srgbClr val="36C746"/>
                  </a:solidFill>
                  <a:latin typeface="Arial"/>
                </a:rPr>
                <a:t>LV </a:t>
              </a:r>
              <a:r>
                <a:rPr lang="en-US" sz="900" b="1" dirty="0">
                  <a:solidFill>
                    <a:srgbClr val="3DCD58"/>
                  </a:solidFill>
                  <a:latin typeface="Arial"/>
                </a:rPr>
                <a:t>Switchgear</a:t>
              </a:r>
            </a:p>
          </p:txBody>
        </p:sp>
        <p:grpSp>
          <p:nvGrpSpPr>
            <p:cNvPr id="44" name="Group 43">
              <a:extLst>
                <a:ext uri="{FF2B5EF4-FFF2-40B4-BE49-F238E27FC236}">
                  <a16:creationId xmlns:a16="http://schemas.microsoft.com/office/drawing/2014/main" id="{4BA4638D-58DA-0BFB-63E8-FC6E709CE2BE}"/>
                </a:ext>
              </a:extLst>
            </p:cNvPr>
            <p:cNvGrpSpPr/>
            <p:nvPr/>
          </p:nvGrpSpPr>
          <p:grpSpPr>
            <a:xfrm>
              <a:off x="5925741" y="3289085"/>
              <a:ext cx="537327" cy="696255"/>
              <a:chOff x="5698089" y="634463"/>
              <a:chExt cx="646047" cy="837130"/>
            </a:xfrm>
          </p:grpSpPr>
          <p:sp>
            <p:nvSpPr>
              <p:cNvPr id="59" name="TextBox 58">
                <a:extLst>
                  <a:ext uri="{FF2B5EF4-FFF2-40B4-BE49-F238E27FC236}">
                    <a16:creationId xmlns:a16="http://schemas.microsoft.com/office/drawing/2014/main" id="{CC03F22E-B4CB-2A27-4C9D-A189AD9B644A}"/>
                  </a:ext>
                </a:extLst>
              </p:cNvPr>
              <p:cNvSpPr txBox="1"/>
              <p:nvPr/>
            </p:nvSpPr>
            <p:spPr>
              <a:xfrm>
                <a:off x="5698089" y="1194056"/>
                <a:ext cx="646047" cy="277537"/>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900" b="1" i="0" u="none" strike="noStrike" cap="none" spc="0" normalizeH="0" baseline="0">
                    <a:ln>
                      <a:noFill/>
                    </a:ln>
                    <a:solidFill>
                      <a:schemeClr val="tx2"/>
                    </a:solidFill>
                    <a:effectLst/>
                    <a:uLnTx/>
                    <a:uFillTx/>
                    <a:latin typeface="Arial"/>
                  </a:defRPr>
                </a:lvl1pPr>
              </a:lstStyle>
              <a:p>
                <a:pPr defTabSz="457160">
                  <a:defRPr/>
                </a:pPr>
                <a:r>
                  <a:rPr lang="en-US" dirty="0">
                    <a:solidFill>
                      <a:srgbClr val="3DCD58"/>
                    </a:solidFill>
                  </a:rPr>
                  <a:t>Drives</a:t>
                </a:r>
              </a:p>
            </p:txBody>
          </p:sp>
          <p:pic>
            <p:nvPicPr>
              <p:cNvPr id="60" name="Picture 41">
                <a:extLst>
                  <a:ext uri="{FF2B5EF4-FFF2-40B4-BE49-F238E27FC236}">
                    <a16:creationId xmlns:a16="http://schemas.microsoft.com/office/drawing/2014/main" id="{9C28F454-CB3C-B12C-CA34-6179FF9EB1D0}"/>
                  </a:ext>
                </a:extLst>
              </p:cNvPr>
              <p:cNvPicPr>
                <a:picLocks noChangeAspect="1"/>
              </p:cNvPicPr>
              <p:nvPr/>
            </p:nvPicPr>
            <p:blipFill>
              <a:blip r:embed="rId8"/>
              <a:stretch>
                <a:fillRect/>
              </a:stretch>
            </p:blipFill>
            <p:spPr>
              <a:xfrm>
                <a:off x="5805411" y="634463"/>
                <a:ext cx="407595" cy="406240"/>
              </a:xfrm>
              <a:prstGeom prst="rect">
                <a:avLst/>
              </a:prstGeom>
            </p:spPr>
          </p:pic>
        </p:grpSp>
        <p:grpSp>
          <p:nvGrpSpPr>
            <p:cNvPr id="45" name="Group 44">
              <a:extLst>
                <a:ext uri="{FF2B5EF4-FFF2-40B4-BE49-F238E27FC236}">
                  <a16:creationId xmlns:a16="http://schemas.microsoft.com/office/drawing/2014/main" id="{0AC0F8A2-C0BC-D914-19DE-7E2225A2E6F4}"/>
                </a:ext>
              </a:extLst>
            </p:cNvPr>
            <p:cNvGrpSpPr/>
            <p:nvPr/>
          </p:nvGrpSpPr>
          <p:grpSpPr>
            <a:xfrm>
              <a:off x="3932470" y="3287635"/>
              <a:ext cx="446903" cy="636204"/>
              <a:chOff x="3021957" y="3150952"/>
              <a:chExt cx="657845" cy="936498"/>
            </a:xfrm>
          </p:grpSpPr>
          <p:pic>
            <p:nvPicPr>
              <p:cNvPr id="57" name="Picture 56">
                <a:extLst>
                  <a:ext uri="{FF2B5EF4-FFF2-40B4-BE49-F238E27FC236}">
                    <a16:creationId xmlns:a16="http://schemas.microsoft.com/office/drawing/2014/main" id="{433E5545-2478-A746-75F1-C159B7C3B357}"/>
                  </a:ext>
                </a:extLst>
              </p:cNvPr>
              <p:cNvPicPr>
                <a:picLocks noChangeAspect="1"/>
              </p:cNvPicPr>
              <p:nvPr/>
            </p:nvPicPr>
            <p:blipFill>
              <a:blip r:embed="rId9"/>
              <a:stretch>
                <a:fillRect/>
              </a:stretch>
            </p:blipFill>
            <p:spPr>
              <a:xfrm>
                <a:off x="3039634" y="3150952"/>
                <a:ext cx="573720" cy="502005"/>
              </a:xfrm>
              <a:prstGeom prst="rect">
                <a:avLst/>
              </a:prstGeom>
            </p:spPr>
          </p:pic>
          <p:sp>
            <p:nvSpPr>
              <p:cNvPr id="58" name="ZoneTexte 45">
                <a:extLst>
                  <a:ext uri="{FF2B5EF4-FFF2-40B4-BE49-F238E27FC236}">
                    <a16:creationId xmlns:a16="http://schemas.microsoft.com/office/drawing/2014/main" id="{C0D35397-5521-439F-99CB-33AB04605315}"/>
                  </a:ext>
                </a:extLst>
              </p:cNvPr>
              <p:cNvSpPr txBox="1"/>
              <p:nvPr/>
            </p:nvSpPr>
            <p:spPr>
              <a:xfrm>
                <a:off x="3021957" y="3718141"/>
                <a:ext cx="657845" cy="369309"/>
              </a:xfrm>
              <a:prstGeom prst="rect">
                <a:avLst/>
              </a:prstGeom>
              <a:noFill/>
            </p:spPr>
            <p:txBody>
              <a:bodyPr wrap="square" lIns="0" tIns="0" rIns="0" bIns="0" rtlCol="0" anchor="ctr" anchorCtr="0">
                <a:noAutofit/>
              </a:bodyPr>
              <a:lstStyle/>
              <a:p>
                <a:pPr algn="ctr" defTabSz="914310">
                  <a:defRPr/>
                </a:pPr>
                <a:r>
                  <a:rPr lang="en-US" sz="788" kern="0" dirty="0">
                    <a:solidFill>
                      <a:srgbClr val="36C746"/>
                    </a:solidFill>
                    <a:latin typeface="Arial"/>
                  </a:rPr>
                  <a:t>MV </a:t>
                </a:r>
                <a:r>
                  <a:rPr lang="en-US" sz="900" b="1" dirty="0">
                    <a:solidFill>
                      <a:srgbClr val="3DCD58"/>
                    </a:solidFill>
                    <a:latin typeface="Arial"/>
                  </a:rPr>
                  <a:t>Breaker</a:t>
                </a:r>
              </a:p>
            </p:txBody>
          </p:sp>
        </p:grpSp>
        <p:pic>
          <p:nvPicPr>
            <p:cNvPr id="46" name="Picture 4" descr="Image result for schneider electric LV breaker">
              <a:extLst>
                <a:ext uri="{FF2B5EF4-FFF2-40B4-BE49-F238E27FC236}">
                  <a16:creationId xmlns:a16="http://schemas.microsoft.com/office/drawing/2014/main" id="{F3584AAE-16CC-4909-58B1-B1131619728F}"/>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96887" y="3287635"/>
              <a:ext cx="341035" cy="341034"/>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5">
              <a:extLst>
                <a:ext uri="{FF2B5EF4-FFF2-40B4-BE49-F238E27FC236}">
                  <a16:creationId xmlns:a16="http://schemas.microsoft.com/office/drawing/2014/main" id="{A6EE223A-ABFE-CB7D-FB75-C63BBD9D26E0}"/>
                </a:ext>
              </a:extLst>
            </p:cNvPr>
            <p:cNvSpPr txBox="1"/>
            <p:nvPr/>
          </p:nvSpPr>
          <p:spPr>
            <a:xfrm>
              <a:off x="5329324" y="3684172"/>
              <a:ext cx="446903" cy="250889"/>
            </a:xfrm>
            <a:prstGeom prst="rect">
              <a:avLst/>
            </a:prstGeom>
            <a:noFill/>
          </p:spPr>
          <p:txBody>
            <a:bodyPr wrap="square" lIns="0" tIns="0" rIns="0" bIns="0" rtlCol="0" anchor="ctr" anchorCtr="0">
              <a:noAutofit/>
            </a:bodyPr>
            <a:lstStyle>
              <a:defPPr>
                <a:defRPr lang="en-US"/>
              </a:defPPr>
              <a:lvl1pPr marR="0" lvl="0" indent="0" algn="ctr" defTabSz="914355" fontAlgn="auto">
                <a:lnSpc>
                  <a:spcPct val="100000"/>
                </a:lnSpc>
                <a:spcBef>
                  <a:spcPts val="0"/>
                </a:spcBef>
                <a:spcAft>
                  <a:spcPts val="0"/>
                </a:spcAft>
                <a:buClrTx/>
                <a:buSzTx/>
                <a:buFontTx/>
                <a:buNone/>
                <a:tabLst/>
                <a:defRPr kumimoji="0" sz="788" b="0" i="0" u="none" strike="noStrike" kern="0" cap="none" spc="0" normalizeH="0" baseline="0">
                  <a:ln>
                    <a:noFill/>
                  </a:ln>
                  <a:solidFill>
                    <a:srgbClr val="36C746"/>
                  </a:solidFill>
                  <a:effectLst/>
                  <a:uLnTx/>
                  <a:uFillTx/>
                  <a:latin typeface="Arial"/>
                </a:defRPr>
              </a:lvl1pPr>
            </a:lstStyle>
            <a:p>
              <a:pPr defTabSz="914310">
                <a:defRPr/>
              </a:pPr>
              <a:r>
                <a:rPr lang="en-US" dirty="0"/>
                <a:t>LV </a:t>
              </a:r>
              <a:r>
                <a:rPr lang="en-US" sz="900" b="1" kern="1200" dirty="0">
                  <a:solidFill>
                    <a:srgbClr val="3DCD58"/>
                  </a:solidFill>
                </a:rPr>
                <a:t>Breaker</a:t>
              </a:r>
            </a:p>
          </p:txBody>
        </p:sp>
        <p:sp>
          <p:nvSpPr>
            <p:cNvPr id="48" name="ZoneTexte 45">
              <a:extLst>
                <a:ext uri="{FF2B5EF4-FFF2-40B4-BE49-F238E27FC236}">
                  <a16:creationId xmlns:a16="http://schemas.microsoft.com/office/drawing/2014/main" id="{C5AE0AA2-CA0B-F6FC-C5B9-2542E604DA73}"/>
                </a:ext>
              </a:extLst>
            </p:cNvPr>
            <p:cNvSpPr txBox="1"/>
            <p:nvPr/>
          </p:nvSpPr>
          <p:spPr>
            <a:xfrm>
              <a:off x="2091134" y="3693054"/>
              <a:ext cx="797753" cy="216426"/>
            </a:xfrm>
            <a:prstGeom prst="rect">
              <a:avLst/>
            </a:prstGeom>
            <a:noFill/>
          </p:spPr>
          <p:txBody>
            <a:bodyPr wrap="square" lIns="0" tIns="0" rIns="0" bIns="0" rtlCol="0" anchor="ctr" anchorCtr="0">
              <a:noAutofit/>
            </a:bodyPr>
            <a:lstStyle/>
            <a:p>
              <a:pPr algn="ctr" defTabSz="914310">
                <a:defRPr/>
              </a:pPr>
              <a:r>
                <a:rPr lang="en-US" sz="788" kern="0" dirty="0">
                  <a:solidFill>
                    <a:srgbClr val="36C746"/>
                  </a:solidFill>
                  <a:latin typeface="Arial"/>
                </a:rPr>
                <a:t>Oil </a:t>
              </a:r>
              <a:r>
                <a:rPr lang="en-US" sz="900" b="1" dirty="0">
                  <a:solidFill>
                    <a:srgbClr val="3DCD58"/>
                  </a:solidFill>
                  <a:latin typeface="Arial"/>
                </a:rPr>
                <a:t>Transformers</a:t>
              </a:r>
            </a:p>
          </p:txBody>
        </p:sp>
        <p:sp>
          <p:nvSpPr>
            <p:cNvPr id="49" name="ZoneTexte 45">
              <a:extLst>
                <a:ext uri="{FF2B5EF4-FFF2-40B4-BE49-F238E27FC236}">
                  <a16:creationId xmlns:a16="http://schemas.microsoft.com/office/drawing/2014/main" id="{FAF7D758-873B-2F0D-988A-2BBA307160CA}"/>
                </a:ext>
              </a:extLst>
            </p:cNvPr>
            <p:cNvSpPr txBox="1"/>
            <p:nvPr/>
          </p:nvSpPr>
          <p:spPr>
            <a:xfrm>
              <a:off x="1268764" y="3693360"/>
              <a:ext cx="778727" cy="216426"/>
            </a:xfrm>
            <a:prstGeom prst="rect">
              <a:avLst/>
            </a:prstGeom>
            <a:noFill/>
          </p:spPr>
          <p:txBody>
            <a:bodyPr wrap="square" lIns="0" tIns="0" rIns="0" bIns="0" rtlCol="0" anchor="ctr" anchorCtr="0">
              <a:noAutofit/>
            </a:bodyPr>
            <a:lstStyle/>
            <a:p>
              <a:pPr algn="ctr" defTabSz="914310">
                <a:defRPr/>
              </a:pPr>
              <a:r>
                <a:rPr lang="en-US" sz="788" kern="0" dirty="0">
                  <a:solidFill>
                    <a:srgbClr val="36C746"/>
                  </a:solidFill>
                  <a:latin typeface="Arial"/>
                </a:rPr>
                <a:t>Dry </a:t>
              </a:r>
              <a:r>
                <a:rPr lang="en-US" sz="900" b="1" dirty="0">
                  <a:solidFill>
                    <a:srgbClr val="3DCD58"/>
                  </a:solidFill>
                  <a:latin typeface="Arial"/>
                </a:rPr>
                <a:t>Transformers</a:t>
              </a:r>
            </a:p>
          </p:txBody>
        </p:sp>
        <p:sp>
          <p:nvSpPr>
            <p:cNvPr id="50" name="Arrow: Left-Right 49">
              <a:extLst>
                <a:ext uri="{FF2B5EF4-FFF2-40B4-BE49-F238E27FC236}">
                  <a16:creationId xmlns:a16="http://schemas.microsoft.com/office/drawing/2014/main" id="{714B0EAB-F2C0-866C-8A98-D7AAC5BB5178}"/>
                </a:ext>
              </a:extLst>
            </p:cNvPr>
            <p:cNvSpPr/>
            <p:nvPr/>
          </p:nvSpPr>
          <p:spPr>
            <a:xfrm>
              <a:off x="1254125" y="3950966"/>
              <a:ext cx="1717959" cy="237446"/>
            </a:xfrm>
            <a:prstGeom prst="leftRightArrow">
              <a:avLst/>
            </a:prstGeom>
            <a:solidFill>
              <a:srgbClr val="36C746"/>
            </a:solidFill>
            <a:ln w="12700">
              <a:solidFill>
                <a:srgbClr val="36C7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6">
                <a:defRPr/>
              </a:pPr>
              <a:r>
                <a:rPr lang="en-US" sz="750" dirty="0">
                  <a:solidFill>
                    <a:prstClr val="white"/>
                  </a:solidFill>
                  <a:latin typeface="Arial"/>
                </a:rPr>
                <a:t>Transformers</a:t>
              </a:r>
            </a:p>
          </p:txBody>
        </p:sp>
        <p:sp>
          <p:nvSpPr>
            <p:cNvPr id="51" name="Arrow: Left-Right 50">
              <a:extLst>
                <a:ext uri="{FF2B5EF4-FFF2-40B4-BE49-F238E27FC236}">
                  <a16:creationId xmlns:a16="http://schemas.microsoft.com/office/drawing/2014/main" id="{05DF6EC4-27CC-3B58-0CC5-B096AFEAF64D}"/>
                </a:ext>
              </a:extLst>
            </p:cNvPr>
            <p:cNvSpPr/>
            <p:nvPr/>
          </p:nvSpPr>
          <p:spPr>
            <a:xfrm>
              <a:off x="3043916" y="3956508"/>
              <a:ext cx="2732311" cy="227953"/>
            </a:xfrm>
            <a:prstGeom prst="leftRightArrow">
              <a:avLst/>
            </a:prstGeom>
            <a:solidFill>
              <a:srgbClr val="36C746"/>
            </a:solidFill>
            <a:ln w="12700">
              <a:solidFill>
                <a:srgbClr val="36C7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6">
                <a:defRPr/>
              </a:pPr>
              <a:r>
                <a:rPr lang="en-US" sz="750" dirty="0">
                  <a:solidFill>
                    <a:prstClr val="white"/>
                  </a:solidFill>
                  <a:latin typeface="Arial"/>
                </a:rPr>
                <a:t>Breakers, Switchgear a</a:t>
              </a:r>
              <a:r>
                <a:rPr lang="en-US" sz="750" dirty="0" err="1">
                  <a:solidFill>
                    <a:prstClr val="white"/>
                  </a:solidFill>
                  <a:latin typeface="Arial"/>
                </a:rPr>
                <a:t>nd</a:t>
              </a:r>
              <a:r>
                <a:rPr lang="en-US" sz="750" dirty="0">
                  <a:solidFill>
                    <a:prstClr val="white"/>
                  </a:solidFill>
                  <a:latin typeface="Arial"/>
                </a:rPr>
                <a:t> UPS</a:t>
              </a:r>
            </a:p>
          </p:txBody>
        </p:sp>
        <p:sp>
          <p:nvSpPr>
            <p:cNvPr id="52" name="Arrow: Left-Right 51">
              <a:extLst>
                <a:ext uri="{FF2B5EF4-FFF2-40B4-BE49-F238E27FC236}">
                  <a16:creationId xmlns:a16="http://schemas.microsoft.com/office/drawing/2014/main" id="{AF48953D-93A7-7119-2781-6B6940A00F12}"/>
                </a:ext>
              </a:extLst>
            </p:cNvPr>
            <p:cNvSpPr/>
            <p:nvPr/>
          </p:nvSpPr>
          <p:spPr>
            <a:xfrm>
              <a:off x="5848864" y="3950966"/>
              <a:ext cx="1522305" cy="237446"/>
            </a:xfrm>
            <a:prstGeom prst="leftRightArrow">
              <a:avLst/>
            </a:prstGeom>
            <a:solidFill>
              <a:srgbClr val="36C746"/>
            </a:solidFill>
            <a:ln w="12700">
              <a:solidFill>
                <a:srgbClr val="36C7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6">
                <a:defRPr/>
              </a:pPr>
              <a:r>
                <a:rPr lang="en-US" sz="750" dirty="0">
                  <a:solidFill>
                    <a:prstClr val="white"/>
                  </a:solidFill>
                  <a:latin typeface="Arial"/>
                </a:rPr>
                <a:t>Rotating Equipment</a:t>
              </a:r>
            </a:p>
          </p:txBody>
        </p:sp>
        <p:pic>
          <p:nvPicPr>
            <p:cNvPr id="53" name="Picture 2" descr="http://www.schneider-electric.com/products/ma/fr/MEDIA-235045?width=250&amp;height=250">
              <a:extLst>
                <a:ext uri="{FF2B5EF4-FFF2-40B4-BE49-F238E27FC236}">
                  <a16:creationId xmlns:a16="http://schemas.microsoft.com/office/drawing/2014/main" id="{80BDC0F3-6FA8-4854-CE1A-763E194655BB}"/>
                </a:ext>
              </a:extLst>
            </p:cNvPr>
            <p:cNvPicPr>
              <a:picLocks noChangeAspect="1" noChangeArrowheads="1"/>
            </p:cNvPicPr>
            <p:nvPr/>
          </p:nvPicPr>
          <p:blipFill>
            <a:blip r:embed="rId11" cstate="print"/>
            <a:srcRect l="3233" r="9072"/>
            <a:stretch>
              <a:fillRect/>
            </a:stretch>
          </p:blipFill>
          <p:spPr bwMode="auto">
            <a:xfrm>
              <a:off x="1509585" y="3163053"/>
              <a:ext cx="413002" cy="470831"/>
            </a:xfrm>
            <a:prstGeom prst="rect">
              <a:avLst/>
            </a:prstGeom>
            <a:noFill/>
          </p:spPr>
        </p:pic>
        <p:pic>
          <p:nvPicPr>
            <p:cNvPr id="54" name="Picture 53">
              <a:extLst>
                <a:ext uri="{FF2B5EF4-FFF2-40B4-BE49-F238E27FC236}">
                  <a16:creationId xmlns:a16="http://schemas.microsoft.com/office/drawing/2014/main" id="{3E4D1D39-ACBB-E8D5-421A-45A9392697A4}"/>
                </a:ext>
              </a:extLst>
            </p:cNvPr>
            <p:cNvPicPr>
              <a:picLocks noChangeAspect="1"/>
            </p:cNvPicPr>
            <p:nvPr/>
          </p:nvPicPr>
          <p:blipFill>
            <a:blip r:embed="rId12"/>
            <a:stretch>
              <a:fillRect/>
            </a:stretch>
          </p:blipFill>
          <p:spPr>
            <a:xfrm>
              <a:off x="2222963" y="3147863"/>
              <a:ext cx="446903" cy="489342"/>
            </a:xfrm>
            <a:prstGeom prst="rect">
              <a:avLst/>
            </a:prstGeom>
          </p:spPr>
        </p:pic>
        <p:sp>
          <p:nvSpPr>
            <p:cNvPr id="55" name="TextBox 54">
              <a:extLst>
                <a:ext uri="{FF2B5EF4-FFF2-40B4-BE49-F238E27FC236}">
                  <a16:creationId xmlns:a16="http://schemas.microsoft.com/office/drawing/2014/main" id="{61CA4A11-3AAA-AAA5-D3D5-F17A679F7CE0}"/>
                </a:ext>
              </a:extLst>
            </p:cNvPr>
            <p:cNvSpPr txBox="1"/>
            <p:nvPr/>
          </p:nvSpPr>
          <p:spPr>
            <a:xfrm>
              <a:off x="6516644" y="3744651"/>
              <a:ext cx="569387" cy="2308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900" b="1" i="0" u="none" strike="noStrike" cap="none" spc="0" normalizeH="0" baseline="0">
                  <a:ln>
                    <a:noFill/>
                  </a:ln>
                  <a:solidFill>
                    <a:schemeClr val="tx2"/>
                  </a:solidFill>
                  <a:effectLst/>
                  <a:uLnTx/>
                  <a:uFillTx/>
                  <a:latin typeface="Arial"/>
                </a:defRPr>
              </a:lvl1pPr>
            </a:lstStyle>
            <a:p>
              <a:pPr defTabSz="457160">
                <a:defRPr/>
              </a:pPr>
              <a:r>
                <a:rPr lang="en-US" dirty="0">
                  <a:solidFill>
                    <a:srgbClr val="3DCD58"/>
                  </a:solidFill>
                </a:rPr>
                <a:t>Motors</a:t>
              </a:r>
            </a:p>
          </p:txBody>
        </p:sp>
        <p:pic>
          <p:nvPicPr>
            <p:cNvPr id="56" name="Picture 55">
              <a:extLst>
                <a:ext uri="{FF2B5EF4-FFF2-40B4-BE49-F238E27FC236}">
                  <a16:creationId xmlns:a16="http://schemas.microsoft.com/office/drawing/2014/main" id="{D2BCA639-FDAD-67E2-493B-21D8EA021230}"/>
                </a:ext>
              </a:extLst>
            </p:cNvPr>
            <p:cNvPicPr>
              <a:picLocks noChangeAspect="1"/>
            </p:cNvPicPr>
            <p:nvPr/>
          </p:nvPicPr>
          <p:blipFill>
            <a:blip r:embed="rId13"/>
            <a:stretch>
              <a:fillRect/>
            </a:stretch>
          </p:blipFill>
          <p:spPr>
            <a:xfrm>
              <a:off x="6607627" y="3285567"/>
              <a:ext cx="384591" cy="348315"/>
            </a:xfrm>
            <a:prstGeom prst="rect">
              <a:avLst/>
            </a:prstGeom>
          </p:spPr>
        </p:pic>
      </p:grpSp>
    </p:spTree>
    <p:extLst>
      <p:ext uri="{BB962C8B-B14F-4D97-AF65-F5344CB8AC3E}">
        <p14:creationId xmlns:p14="http://schemas.microsoft.com/office/powerpoint/2010/main" val="417184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1DD50B-8F92-FC7A-5171-DD4394827AB2}"/>
              </a:ext>
            </a:extLst>
          </p:cNvPr>
          <p:cNvSpPr>
            <a:spLocks noGrp="1"/>
          </p:cNvSpPr>
          <p:nvPr>
            <p:ph sz="quarter" idx="24"/>
          </p:nvPr>
        </p:nvSpPr>
        <p:spPr>
          <a:xfrm>
            <a:off x="4726875" y="894986"/>
            <a:ext cx="4172656" cy="3596331"/>
          </a:xfrm>
        </p:spPr>
        <p:txBody>
          <a:bodyPr/>
          <a:lstStyle/>
          <a:p>
            <a:pPr marL="128264" lvl="1" indent="-128264" defTabSz="685749" fontAlgn="ctr">
              <a:spcBef>
                <a:spcPts val="450"/>
              </a:spcBef>
              <a:buFont typeface="Wingdings" panose="05000000000000000000" pitchFamily="2" charset="2"/>
              <a:buChar char="§"/>
              <a:defRPr/>
            </a:pPr>
            <a:r>
              <a:rPr lang="en-US" sz="1200" b="1" u="sng" dirty="0">
                <a:solidFill>
                  <a:srgbClr val="3DCD58"/>
                </a:solidFill>
              </a:rPr>
              <a:t>Deliverables:</a:t>
            </a:r>
          </a:p>
          <a:p>
            <a:pPr marL="334558" lvl="1" indent="-135728" defTabSz="457166" fontAlgn="ctr">
              <a:spcBef>
                <a:spcPts val="300"/>
              </a:spcBef>
              <a:defRPr/>
            </a:pPr>
            <a:r>
              <a:rPr lang="en-US" sz="1200" dirty="0">
                <a:solidFill>
                  <a:srgbClr val="626469"/>
                </a:solidFill>
                <a:cs typeface="Calibri"/>
              </a:rPr>
              <a:t>Optimized customer operations: Efficiency, Resiliency, Safety, Cybersecurity, Sustainability</a:t>
            </a:r>
          </a:p>
          <a:p>
            <a:pPr marL="334558" lvl="1" indent="-135728" defTabSz="457166" fontAlgn="ctr">
              <a:spcBef>
                <a:spcPts val="300"/>
              </a:spcBef>
              <a:defRPr/>
            </a:pPr>
            <a:r>
              <a:rPr lang="en-US" sz="1200" dirty="0">
                <a:solidFill>
                  <a:srgbClr val="626469"/>
                </a:solidFill>
                <a:cs typeface="Calibri"/>
              </a:rPr>
              <a:t>+500k Incidents &amp; alarms treated/year</a:t>
            </a:r>
          </a:p>
          <a:p>
            <a:pPr marL="334558" lvl="1" indent="-135728" defTabSz="457166" fontAlgn="ctr">
              <a:spcBef>
                <a:spcPts val="300"/>
              </a:spcBef>
              <a:defRPr/>
            </a:pPr>
            <a:r>
              <a:rPr lang="en-US" sz="1200" dirty="0">
                <a:solidFill>
                  <a:srgbClr val="626469"/>
                </a:solidFill>
                <a:cs typeface="Calibri"/>
              </a:rPr>
              <a:t>~30k Site periodic reports, ~1500 Expertise Reports</a:t>
            </a:r>
          </a:p>
          <a:p>
            <a:pPr marL="334558" lvl="1" indent="-135728" defTabSz="457166" fontAlgn="ctr">
              <a:spcBef>
                <a:spcPts val="300"/>
              </a:spcBef>
              <a:defRPr/>
            </a:pPr>
            <a:r>
              <a:rPr lang="en-US" sz="1200" dirty="0">
                <a:solidFill>
                  <a:srgbClr val="626469"/>
                </a:solidFill>
                <a:cs typeface="Calibri"/>
              </a:rPr>
              <a:t>High Customer Satisfaction (NSS 72%)</a:t>
            </a:r>
          </a:p>
          <a:p>
            <a:pPr marL="0" lvl="1" indent="0" defTabSz="457166">
              <a:spcBef>
                <a:spcPts val="0"/>
              </a:spcBef>
              <a:spcAft>
                <a:spcPts val="0"/>
              </a:spcAft>
              <a:buNone/>
              <a:defRPr/>
            </a:pPr>
            <a:r>
              <a:rPr lang="en-US" sz="1200" dirty="0">
                <a:solidFill>
                  <a:srgbClr val="626469"/>
                </a:solidFill>
              </a:rPr>
              <a:t> </a:t>
            </a:r>
            <a:endParaRPr lang="en-US" sz="800" dirty="0">
              <a:solidFill>
                <a:srgbClr val="626469"/>
              </a:solidFill>
            </a:endParaRPr>
          </a:p>
          <a:p>
            <a:pPr marL="128264" lvl="1" indent="-128264" defTabSz="685749" fontAlgn="ctr">
              <a:spcBef>
                <a:spcPts val="450"/>
              </a:spcBef>
              <a:buFont typeface="Wingdings" panose="05000000000000000000" pitchFamily="2" charset="2"/>
              <a:buChar char="§"/>
              <a:defRPr/>
            </a:pPr>
            <a:r>
              <a:rPr lang="en-US" sz="1200" b="1" u="sng" dirty="0">
                <a:solidFill>
                  <a:srgbClr val="3DCD58"/>
                </a:solidFill>
              </a:rPr>
              <a:t>Offers supported:</a:t>
            </a:r>
          </a:p>
          <a:p>
            <a:pPr marL="334558" lvl="1" indent="-135728" defTabSz="457166" fontAlgn="ctr">
              <a:spcBef>
                <a:spcPts val="300"/>
              </a:spcBef>
              <a:defRPr/>
            </a:pPr>
            <a:r>
              <a:rPr lang="en-US" sz="1200" dirty="0">
                <a:solidFill>
                  <a:srgbClr val="626469"/>
                </a:solidFill>
                <a:cs typeface="Calibri"/>
              </a:rPr>
              <a:t>EcoCare &amp; ESP services contracts</a:t>
            </a:r>
          </a:p>
          <a:p>
            <a:pPr marL="334558" lvl="1" indent="-135728" defTabSz="457166" fontAlgn="ctr">
              <a:spcBef>
                <a:spcPts val="300"/>
              </a:spcBef>
              <a:defRPr/>
            </a:pPr>
            <a:r>
              <a:rPr lang="en-US" sz="1200" dirty="0">
                <a:solidFill>
                  <a:srgbClr val="626469"/>
                </a:solidFill>
                <a:cs typeface="Calibri"/>
              </a:rPr>
              <a:t>Secure Power &amp; Cooling</a:t>
            </a:r>
          </a:p>
          <a:p>
            <a:pPr marL="334558" lvl="1" indent="-135728" defTabSz="457166" fontAlgn="ctr">
              <a:spcBef>
                <a:spcPts val="300"/>
              </a:spcBef>
              <a:defRPr/>
            </a:pPr>
            <a:r>
              <a:rPr lang="en-US" sz="1200" dirty="0">
                <a:solidFill>
                  <a:srgbClr val="626469"/>
                </a:solidFill>
                <a:cs typeface="Calibri"/>
              </a:rPr>
              <a:t>Electrical Distribution &amp; Power Systems</a:t>
            </a:r>
          </a:p>
          <a:p>
            <a:pPr marL="334558" lvl="1" indent="-135728" defTabSz="457166" fontAlgn="ctr">
              <a:spcBef>
                <a:spcPts val="300"/>
              </a:spcBef>
              <a:defRPr/>
            </a:pPr>
            <a:r>
              <a:rPr lang="en-US" sz="1200" dirty="0">
                <a:solidFill>
                  <a:srgbClr val="626469"/>
                </a:solidFill>
                <a:cs typeface="Calibri"/>
              </a:rPr>
              <a:t>Building Advisor</a:t>
            </a:r>
          </a:p>
          <a:p>
            <a:pPr marL="334558" lvl="1" indent="-135728" defTabSz="457166" fontAlgn="ctr">
              <a:spcBef>
                <a:spcPts val="300"/>
              </a:spcBef>
              <a:defRPr/>
            </a:pPr>
            <a:r>
              <a:rPr lang="en-US" sz="1200" dirty="0">
                <a:solidFill>
                  <a:srgbClr val="626469"/>
                </a:solidFill>
                <a:cs typeface="Calibri"/>
              </a:rPr>
              <a:t>Industry Drives &amp; Rotating machines</a:t>
            </a:r>
          </a:p>
          <a:p>
            <a:pPr marL="266681" lvl="1" indent="-177787" defTabSz="457166" fontAlgn="ctr">
              <a:spcBef>
                <a:spcPts val="300"/>
              </a:spcBef>
              <a:defRPr/>
            </a:pPr>
            <a:endParaRPr lang="en-US" sz="1200" dirty="0">
              <a:solidFill>
                <a:srgbClr val="626469"/>
              </a:solidFill>
              <a:cs typeface="Calibri"/>
            </a:endParaRPr>
          </a:p>
        </p:txBody>
      </p:sp>
      <p:sp>
        <p:nvSpPr>
          <p:cNvPr id="5" name="Content Placeholder 4">
            <a:extLst>
              <a:ext uri="{FF2B5EF4-FFF2-40B4-BE49-F238E27FC236}">
                <a16:creationId xmlns:a16="http://schemas.microsoft.com/office/drawing/2014/main" id="{296C168D-034C-2574-3539-EF40F1FAF9D8}"/>
              </a:ext>
            </a:extLst>
          </p:cNvPr>
          <p:cNvSpPr>
            <a:spLocks noGrp="1"/>
          </p:cNvSpPr>
          <p:nvPr>
            <p:ph sz="quarter" idx="22"/>
          </p:nvPr>
        </p:nvSpPr>
        <p:spPr>
          <a:xfrm>
            <a:off x="252414" y="847918"/>
            <a:ext cx="4172656" cy="3596331"/>
          </a:xfrm>
        </p:spPr>
        <p:txBody>
          <a:bodyPr/>
          <a:lstStyle/>
          <a:p>
            <a:pPr marL="128264" indent="-128264" defTabSz="685749">
              <a:spcBef>
                <a:spcPts val="450"/>
              </a:spcBef>
              <a:buFont typeface="Wingdings" panose="05000000000000000000" pitchFamily="2" charset="2"/>
              <a:buChar char="§"/>
              <a:defRPr/>
            </a:pPr>
            <a:r>
              <a:rPr lang="en-US" sz="1200" b="1" u="sng" dirty="0">
                <a:solidFill>
                  <a:srgbClr val="3DCD58"/>
                </a:solidFill>
              </a:rPr>
              <a:t>Services:</a:t>
            </a:r>
          </a:p>
          <a:p>
            <a:pPr marL="334558" lvl="1" indent="-135728" defTabSz="457166" fontAlgn="ctr">
              <a:spcBef>
                <a:spcPts val="300"/>
              </a:spcBef>
              <a:defRPr/>
            </a:pPr>
            <a:r>
              <a:rPr lang="en-US" sz="1200" dirty="0">
                <a:solidFill>
                  <a:srgbClr val="626469"/>
                </a:solidFill>
                <a:cs typeface="Calibri"/>
              </a:rPr>
              <a:t>24/7 Preventive Digital monitoring</a:t>
            </a:r>
          </a:p>
          <a:p>
            <a:pPr marL="334558" lvl="1" indent="-135728" defTabSz="457166" fontAlgn="ctr">
              <a:spcBef>
                <a:spcPts val="300"/>
              </a:spcBef>
              <a:defRPr/>
            </a:pPr>
            <a:r>
              <a:rPr lang="en-US" sz="1200" dirty="0">
                <a:solidFill>
                  <a:srgbClr val="626469"/>
                </a:solidFill>
                <a:cs typeface="Calibri"/>
              </a:rPr>
              <a:t>Predictive and Optimization remote services</a:t>
            </a:r>
          </a:p>
          <a:p>
            <a:pPr marL="334558" lvl="1" indent="-135728" defTabSz="457166" fontAlgn="ctr">
              <a:spcBef>
                <a:spcPts val="300"/>
              </a:spcBef>
              <a:defRPr/>
            </a:pPr>
            <a:r>
              <a:rPr lang="en-US" sz="1200" dirty="0">
                <a:solidFill>
                  <a:srgbClr val="626469"/>
                </a:solidFill>
                <a:cs typeface="Calibri"/>
              </a:rPr>
              <a:t>Technical Account Management</a:t>
            </a:r>
          </a:p>
          <a:p>
            <a:pPr marL="128264" lvl="1" indent="-128264" defTabSz="685749" fontAlgn="ctr">
              <a:spcBef>
                <a:spcPts val="450"/>
              </a:spcBef>
              <a:buFont typeface="Wingdings" panose="05000000000000000000" pitchFamily="2" charset="2"/>
              <a:buChar char="§"/>
              <a:defRPr/>
            </a:pPr>
            <a:r>
              <a:rPr lang="en-US" sz="1200" b="1" u="sng" dirty="0">
                <a:solidFill>
                  <a:srgbClr val="3DCD58"/>
                </a:solidFill>
              </a:rPr>
              <a:t>Resources:</a:t>
            </a:r>
          </a:p>
          <a:p>
            <a:pPr marL="334558" lvl="1" indent="-135728" defTabSz="457166" fontAlgn="ctr">
              <a:spcBef>
                <a:spcPts val="300"/>
              </a:spcBef>
              <a:defRPr/>
            </a:pPr>
            <a:r>
              <a:rPr lang="en-US" sz="1200" dirty="0">
                <a:solidFill>
                  <a:srgbClr val="626469"/>
                </a:solidFill>
                <a:cs typeface="Calibri"/>
              </a:rPr>
              <a:t>125 Experts on Digital, Assets and Systems available for customers</a:t>
            </a:r>
          </a:p>
          <a:p>
            <a:pPr marL="334558" lvl="1" indent="-135728" defTabSz="457166" fontAlgn="ctr">
              <a:spcBef>
                <a:spcPts val="300"/>
              </a:spcBef>
              <a:defRPr/>
            </a:pPr>
            <a:r>
              <a:rPr lang="en-US" sz="1200" dirty="0">
                <a:solidFill>
                  <a:srgbClr val="626469"/>
                </a:solidFill>
                <a:cs typeface="Calibri"/>
              </a:rPr>
              <a:t>One Global Remote Operations Center 24/7</a:t>
            </a:r>
          </a:p>
          <a:p>
            <a:pPr marL="334558" lvl="1" indent="-135728" defTabSz="457166" fontAlgn="ctr">
              <a:spcBef>
                <a:spcPts val="300"/>
              </a:spcBef>
              <a:defRPr/>
            </a:pPr>
            <a:r>
              <a:rPr lang="en-US" sz="1200" dirty="0">
                <a:solidFill>
                  <a:srgbClr val="626469"/>
                </a:solidFill>
                <a:cs typeface="Calibri"/>
              </a:rPr>
              <a:t>Three main locations for customers &amp; operations proximity</a:t>
            </a:r>
          </a:p>
          <a:p>
            <a:pPr marL="128264" lvl="1" indent="-128264" defTabSz="685749" fontAlgn="ctr">
              <a:spcBef>
                <a:spcPts val="450"/>
              </a:spcBef>
              <a:buFont typeface="Wingdings" panose="05000000000000000000" pitchFamily="2" charset="2"/>
              <a:buChar char="§"/>
              <a:defRPr/>
            </a:pPr>
            <a:r>
              <a:rPr lang="en-US" sz="1200" b="1" u="sng" dirty="0">
                <a:solidFill>
                  <a:srgbClr val="3DCD58"/>
                </a:solidFill>
              </a:rPr>
              <a:t>Scope: </a:t>
            </a:r>
          </a:p>
          <a:p>
            <a:pPr marL="403612" lvl="1" indent="-135728" defTabSz="457166" fontAlgn="ctr">
              <a:spcBef>
                <a:spcPts val="300"/>
              </a:spcBef>
              <a:defRPr/>
            </a:pPr>
            <a:r>
              <a:rPr lang="en-US" sz="1200" dirty="0">
                <a:solidFill>
                  <a:srgbClr val="626469"/>
                </a:solidFill>
                <a:cs typeface="Calibri"/>
              </a:rPr>
              <a:t>Supporting more than 140 countries</a:t>
            </a:r>
          </a:p>
          <a:p>
            <a:pPr marL="403612" lvl="1" indent="-135728" defTabSz="457166" fontAlgn="ctr">
              <a:spcBef>
                <a:spcPts val="300"/>
              </a:spcBef>
              <a:defRPr/>
            </a:pPr>
            <a:r>
              <a:rPr lang="en-US" sz="1200" dirty="0">
                <a:solidFill>
                  <a:srgbClr val="626469"/>
                </a:solidFill>
                <a:cs typeface="Calibri"/>
              </a:rPr>
              <a:t>900k worldwide connected devices </a:t>
            </a:r>
          </a:p>
          <a:p>
            <a:pPr marL="403612" lvl="1" indent="-135728" defTabSz="457166" fontAlgn="ctr">
              <a:spcBef>
                <a:spcPts val="300"/>
              </a:spcBef>
              <a:defRPr/>
            </a:pPr>
            <a:r>
              <a:rPr lang="en-US" sz="1200" dirty="0">
                <a:solidFill>
                  <a:srgbClr val="626469"/>
                </a:solidFill>
                <a:cs typeface="Calibri"/>
              </a:rPr>
              <a:t>24/7 / Multi-country / Multi-sites capabilities</a:t>
            </a:r>
          </a:p>
          <a:p>
            <a:endParaRPr lang="en-US" dirty="0"/>
          </a:p>
        </p:txBody>
      </p:sp>
      <p:sp>
        <p:nvSpPr>
          <p:cNvPr id="6" name="Slide Number Placeholder 5">
            <a:extLst>
              <a:ext uri="{FF2B5EF4-FFF2-40B4-BE49-F238E27FC236}">
                <a16:creationId xmlns:a16="http://schemas.microsoft.com/office/drawing/2014/main" id="{8B2393F3-D67C-E7F2-750F-341592F0041D}"/>
              </a:ext>
            </a:extLst>
          </p:cNvPr>
          <p:cNvSpPr>
            <a:spLocks noGrp="1"/>
          </p:cNvSpPr>
          <p:nvPr>
            <p:ph type="sldNum" sz="quarter" idx="4"/>
          </p:nvPr>
        </p:nvSpPr>
        <p:spPr/>
        <p:txBody>
          <a:bodyPr/>
          <a:lstStyle/>
          <a:p>
            <a:pPr defTabSz="457172"/>
            <a:r>
              <a:rPr lang="en-US">
                <a:solidFill>
                  <a:srgbClr val="3DCD58"/>
                </a:solidFill>
              </a:rPr>
              <a:t>Page </a:t>
            </a:r>
            <a:fld id="{5A9C12DC-491F-9444-86A2-13AC5C62A2FC}" type="slidenum">
              <a:rPr lang="en-US">
                <a:solidFill>
                  <a:srgbClr val="3DCD58"/>
                </a:solidFill>
              </a:rPr>
              <a:pPr defTabSz="457172"/>
              <a:t>11</a:t>
            </a:fld>
            <a:endParaRPr lang="en-US">
              <a:solidFill>
                <a:srgbClr val="3DCD58"/>
              </a:solidFill>
            </a:endParaRPr>
          </a:p>
        </p:txBody>
      </p:sp>
      <p:sp>
        <p:nvSpPr>
          <p:cNvPr id="7" name="Footer Placeholder 6">
            <a:extLst>
              <a:ext uri="{FF2B5EF4-FFF2-40B4-BE49-F238E27FC236}">
                <a16:creationId xmlns:a16="http://schemas.microsoft.com/office/drawing/2014/main" id="{8DC28BFA-ED02-38D5-8116-AE09E74221D0}"/>
              </a:ext>
            </a:extLst>
          </p:cNvPr>
          <p:cNvSpPr>
            <a:spLocks noGrp="1"/>
          </p:cNvSpPr>
          <p:nvPr>
            <p:ph type="ftr" sz="quarter" idx="3"/>
          </p:nvPr>
        </p:nvSpPr>
        <p:spPr/>
        <p:txBody>
          <a:bodyPr/>
          <a:lstStyle/>
          <a:p>
            <a:pPr defTabSz="457172"/>
            <a:r>
              <a:rPr lang="en-US">
                <a:solidFill>
                  <a:srgbClr val="626469"/>
                </a:solidFill>
              </a:rPr>
              <a:t>Confidential Property of Schneider Electric |</a:t>
            </a:r>
          </a:p>
        </p:txBody>
      </p:sp>
      <p:sp>
        <p:nvSpPr>
          <p:cNvPr id="8" name="Text Placeholder 7">
            <a:extLst>
              <a:ext uri="{FF2B5EF4-FFF2-40B4-BE49-F238E27FC236}">
                <a16:creationId xmlns:a16="http://schemas.microsoft.com/office/drawing/2014/main" id="{666495D6-0423-7C55-E529-0E7060F31D78}"/>
              </a:ext>
            </a:extLst>
          </p:cNvPr>
          <p:cNvSpPr>
            <a:spLocks noGrp="1"/>
          </p:cNvSpPr>
          <p:nvPr>
            <p:ph type="body" sz="quarter" idx="32"/>
          </p:nvPr>
        </p:nvSpPr>
        <p:spPr>
          <a:xfrm>
            <a:off x="252418" y="216741"/>
            <a:ext cx="8647113" cy="369332"/>
          </a:xfrm>
        </p:spPr>
        <p:txBody>
          <a:bodyPr/>
          <a:lstStyle/>
          <a:p>
            <a:r>
              <a:rPr lang="en-US" dirty="0"/>
              <a:t>Digital Services Value</a:t>
            </a:r>
          </a:p>
        </p:txBody>
      </p:sp>
    </p:spTree>
    <p:extLst>
      <p:ext uri="{BB962C8B-B14F-4D97-AF65-F5344CB8AC3E}">
        <p14:creationId xmlns:p14="http://schemas.microsoft.com/office/powerpoint/2010/main" val="96064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B24B9-D43E-4E26-B17A-175D647C3A1E}"/>
              </a:ext>
            </a:extLst>
          </p:cNvPr>
          <p:cNvSpPr>
            <a:spLocks noGrp="1"/>
          </p:cNvSpPr>
          <p:nvPr>
            <p:ph type="title"/>
          </p:nvPr>
        </p:nvSpPr>
        <p:spPr/>
        <p:txBody>
          <a:bodyPr/>
          <a:lstStyle/>
          <a:p>
            <a:r>
              <a:rPr lang="en-US" dirty="0"/>
              <a:t>The </a:t>
            </a:r>
            <a:r>
              <a:rPr lang="en-US" b="1" dirty="0"/>
              <a:t>best of Field Service &amp; Digital</a:t>
            </a:r>
            <a:r>
              <a:rPr lang="en-US" dirty="0"/>
              <a:t> packaged in one contract</a:t>
            </a:r>
            <a:r>
              <a:rPr lang="en-US" b="1" dirty="0"/>
              <a:t> </a:t>
            </a:r>
            <a:r>
              <a:rPr lang="en-US" dirty="0"/>
              <a:t> </a:t>
            </a:r>
          </a:p>
        </p:txBody>
      </p:sp>
      <p:sp>
        <p:nvSpPr>
          <p:cNvPr id="22" name="Slide Number Placeholder 2">
            <a:extLst>
              <a:ext uri="{FF2B5EF4-FFF2-40B4-BE49-F238E27FC236}">
                <a16:creationId xmlns:a16="http://schemas.microsoft.com/office/drawing/2014/main" id="{E354E2F9-5991-42B2-8F15-AA7078E47CBD}"/>
              </a:ext>
            </a:extLst>
          </p:cNvPr>
          <p:cNvSpPr>
            <a:spLocks noGrp="1"/>
          </p:cNvSpPr>
          <p:nvPr>
            <p:ph type="sldNum" sz="quarter" idx="4"/>
          </p:nvPr>
        </p:nvSpPr>
        <p:spPr>
          <a:xfrm>
            <a:off x="1747892" y="4857167"/>
            <a:ext cx="525690" cy="92333"/>
          </a:xfrm>
        </p:spPr>
        <p:txBody>
          <a:bodyPr/>
          <a:lstStyle/>
          <a:p>
            <a:pPr defTabSz="457076" fontAlgn="base">
              <a:spcBef>
                <a:spcPct val="0"/>
              </a:spcBef>
              <a:spcAft>
                <a:spcPct val="0"/>
              </a:spcAft>
              <a:defRPr/>
            </a:pPr>
            <a:r>
              <a:rPr lang="en-US">
                <a:solidFill>
                  <a:srgbClr val="3DCD58"/>
                </a:solidFill>
              </a:rPr>
              <a:t>Page </a:t>
            </a:r>
            <a:fld id="{5A9C12DC-491F-9444-86A2-13AC5C62A2FC}" type="slidenum">
              <a:rPr lang="en-US">
                <a:solidFill>
                  <a:srgbClr val="3DCD58"/>
                </a:solidFill>
              </a:rPr>
              <a:pPr defTabSz="457076" fontAlgn="base">
                <a:spcBef>
                  <a:spcPct val="0"/>
                </a:spcBef>
                <a:spcAft>
                  <a:spcPct val="0"/>
                </a:spcAft>
                <a:defRPr/>
              </a:pPr>
              <a:t>12</a:t>
            </a:fld>
            <a:endParaRPr lang="en-US">
              <a:solidFill>
                <a:srgbClr val="3DCD58"/>
              </a:solidFill>
            </a:endParaRPr>
          </a:p>
        </p:txBody>
      </p:sp>
      <p:sp>
        <p:nvSpPr>
          <p:cNvPr id="23" name="Footer Placeholder 3">
            <a:extLst>
              <a:ext uri="{FF2B5EF4-FFF2-40B4-BE49-F238E27FC236}">
                <a16:creationId xmlns:a16="http://schemas.microsoft.com/office/drawing/2014/main" id="{3B1756B1-3D92-4A3A-8D64-943DD097B645}"/>
              </a:ext>
            </a:extLst>
          </p:cNvPr>
          <p:cNvSpPr>
            <a:spLocks noGrp="1"/>
          </p:cNvSpPr>
          <p:nvPr>
            <p:ph type="ftr" sz="quarter" idx="3"/>
          </p:nvPr>
        </p:nvSpPr>
        <p:spPr>
          <a:xfrm>
            <a:off x="252424" y="4857168"/>
            <a:ext cx="1509767" cy="92333"/>
          </a:xfrm>
        </p:spPr>
        <p:txBody>
          <a:bodyPr/>
          <a:lstStyle/>
          <a:p>
            <a:pPr defTabSz="457076" fontAlgn="base">
              <a:spcBef>
                <a:spcPct val="0"/>
              </a:spcBef>
              <a:spcAft>
                <a:spcPct val="0"/>
              </a:spcAft>
              <a:defRPr/>
            </a:pPr>
            <a:r>
              <a:rPr lang="en-US">
                <a:solidFill>
                  <a:srgbClr val="626469"/>
                </a:solidFill>
              </a:rPr>
              <a:t>Confidential Property of Schneider Electric |</a:t>
            </a:r>
          </a:p>
        </p:txBody>
      </p:sp>
      <p:sp>
        <p:nvSpPr>
          <p:cNvPr id="24" name="Content Placeholder 6">
            <a:extLst>
              <a:ext uri="{FF2B5EF4-FFF2-40B4-BE49-F238E27FC236}">
                <a16:creationId xmlns:a16="http://schemas.microsoft.com/office/drawing/2014/main" id="{30DDC2F6-D117-4571-A373-4687FE3CF89B}"/>
              </a:ext>
            </a:extLst>
          </p:cNvPr>
          <p:cNvSpPr txBox="1">
            <a:spLocks/>
          </p:cNvSpPr>
          <p:nvPr/>
        </p:nvSpPr>
        <p:spPr>
          <a:xfrm>
            <a:off x="258055" y="879476"/>
            <a:ext cx="8679570" cy="3176589"/>
          </a:xfrm>
          <a:prstGeom prst="rect">
            <a:avLst/>
          </a:prstGeom>
        </p:spPr>
        <p:txBody>
          <a:bodyPr/>
          <a:lstStyle>
            <a:lvl1pPr marL="173028" indent="-157154" algn="l" defTabSz="457172"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29" indent="-182552" algn="l" defTabSz="447648"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30" indent="-179378" algn="l" defTabSz="457172"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95" indent="-179378" algn="l" defTabSz="457172"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884" indent="-185726" algn="l" defTabSz="457172"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57" indent="-182870" algn="l" defTabSz="457172"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57" indent="-182870" algn="l" defTabSz="457172"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793" indent="-228587"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66" indent="-228587" algn="l" defTabSz="457172" rtl="0" eaLnBrk="1" latinLnBrk="0" hangingPunct="1">
              <a:spcBef>
                <a:spcPct val="20000"/>
              </a:spcBef>
              <a:buFont typeface="Arial"/>
              <a:buChar char="•"/>
              <a:defRPr sz="2000" kern="1200">
                <a:solidFill>
                  <a:schemeClr val="tx1"/>
                </a:solidFill>
                <a:latin typeface="+mn-lt"/>
                <a:ea typeface="+mn-ea"/>
                <a:cs typeface="+mn-cs"/>
              </a:defRPr>
            </a:lvl9pPr>
          </a:lstStyle>
          <a:p>
            <a:pPr marL="173020" indent="-157146" defTabSz="457148">
              <a:buClr>
                <a:srgbClr val="3DCD58"/>
              </a:buClr>
            </a:pPr>
            <a:r>
              <a:rPr lang="en-US">
                <a:solidFill>
                  <a:srgbClr val="626469"/>
                </a:solidFill>
              </a:rPr>
              <a:t> </a:t>
            </a:r>
          </a:p>
        </p:txBody>
      </p:sp>
      <p:sp>
        <p:nvSpPr>
          <p:cNvPr id="25" name="Text Placeholder 8">
            <a:extLst>
              <a:ext uri="{FF2B5EF4-FFF2-40B4-BE49-F238E27FC236}">
                <a16:creationId xmlns:a16="http://schemas.microsoft.com/office/drawing/2014/main" id="{D6E953A1-59A5-48C7-B983-501E39704671}"/>
              </a:ext>
            </a:extLst>
          </p:cNvPr>
          <p:cNvSpPr txBox="1">
            <a:spLocks/>
          </p:cNvSpPr>
          <p:nvPr/>
        </p:nvSpPr>
        <p:spPr>
          <a:xfrm>
            <a:off x="252415" y="683368"/>
            <a:ext cx="8647112" cy="253916"/>
          </a:xfrm>
          <a:prstGeom prst="rect">
            <a:avLst/>
          </a:prstGeom>
        </p:spPr>
        <p:txBody>
          <a:bodyPr/>
          <a:lstStyle>
            <a:lvl1pPr marL="173028" indent="-157154" algn="l" defTabSz="457172"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29" indent="-182552" algn="l" defTabSz="447648"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30" indent="-179378" algn="l" defTabSz="457172"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95" indent="-179378" algn="l" defTabSz="457172"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884" indent="-185726" algn="l" defTabSz="457172"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57" indent="-182870" algn="l" defTabSz="457172"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57" indent="-182870" algn="l" defTabSz="457172"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793" indent="-228587"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66" indent="-228587" algn="l" defTabSz="457172" rtl="0" eaLnBrk="1" latinLnBrk="0" hangingPunct="1">
              <a:spcBef>
                <a:spcPct val="20000"/>
              </a:spcBef>
              <a:buFont typeface="Arial"/>
              <a:buChar char="•"/>
              <a:defRPr sz="2000" kern="1200">
                <a:solidFill>
                  <a:schemeClr val="tx1"/>
                </a:solidFill>
                <a:latin typeface="+mn-lt"/>
                <a:ea typeface="+mn-ea"/>
                <a:cs typeface="+mn-cs"/>
              </a:defRPr>
            </a:lvl9pPr>
          </a:lstStyle>
          <a:p>
            <a:pPr marL="173020" indent="-157146" defTabSz="457148">
              <a:buClr>
                <a:srgbClr val="3DCD58"/>
              </a:buClr>
            </a:pPr>
            <a:endParaRPr lang="en-US" dirty="0">
              <a:solidFill>
                <a:srgbClr val="626469"/>
              </a:solidFill>
            </a:endParaRPr>
          </a:p>
        </p:txBody>
      </p:sp>
      <p:cxnSp>
        <p:nvCxnSpPr>
          <p:cNvPr id="26" name="Straight Connector 25">
            <a:extLst>
              <a:ext uri="{FF2B5EF4-FFF2-40B4-BE49-F238E27FC236}">
                <a16:creationId xmlns:a16="http://schemas.microsoft.com/office/drawing/2014/main" id="{05AFC2D8-1D34-4789-806C-F2AA337B22CD}"/>
              </a:ext>
            </a:extLst>
          </p:cNvPr>
          <p:cNvCxnSpPr/>
          <p:nvPr/>
        </p:nvCxnSpPr>
        <p:spPr>
          <a:xfrm>
            <a:off x="134948" y="2570007"/>
            <a:ext cx="8702675"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95F0E7A9-5644-4440-A0FF-E355F136458E}"/>
              </a:ext>
            </a:extLst>
          </p:cNvPr>
          <p:cNvSpPr/>
          <p:nvPr/>
        </p:nvSpPr>
        <p:spPr>
          <a:xfrm>
            <a:off x="4698130" y="1540057"/>
            <a:ext cx="1031342" cy="530915"/>
          </a:xfrm>
          <a:prstGeom prst="rect">
            <a:avLst/>
          </a:prstGeom>
        </p:spPr>
        <p:txBody>
          <a:bodyPr wrap="square">
            <a:spAutoFit/>
          </a:bodyPr>
          <a:lstStyle/>
          <a:p>
            <a:pPr algn="ctr" defTabSz="914288">
              <a:lnSpc>
                <a:spcPct val="95000"/>
              </a:lnSpc>
              <a:spcBef>
                <a:spcPts val="225"/>
              </a:spcBef>
              <a:spcAft>
                <a:spcPts val="225"/>
              </a:spcAft>
              <a:defRPr/>
            </a:pPr>
            <a:r>
              <a:rPr lang="en-US" sz="1000" b="1" kern="0">
                <a:solidFill>
                  <a:srgbClr val="626469"/>
                </a:solidFill>
                <a:latin typeface="Arial"/>
                <a:cs typeface="Calibri" panose="020F0502020204030204" pitchFamily="34" charset="0"/>
              </a:rPr>
              <a:t>Site Maintenance Intervention</a:t>
            </a:r>
          </a:p>
        </p:txBody>
      </p:sp>
      <p:sp>
        <p:nvSpPr>
          <p:cNvPr id="28" name="Rectangle 27">
            <a:extLst>
              <a:ext uri="{FF2B5EF4-FFF2-40B4-BE49-F238E27FC236}">
                <a16:creationId xmlns:a16="http://schemas.microsoft.com/office/drawing/2014/main" id="{36D3B693-2F8B-4ED8-BC05-80E7DEDB7152}"/>
              </a:ext>
            </a:extLst>
          </p:cNvPr>
          <p:cNvSpPr/>
          <p:nvPr/>
        </p:nvSpPr>
        <p:spPr>
          <a:xfrm>
            <a:off x="6079486" y="3069384"/>
            <a:ext cx="1185431" cy="530915"/>
          </a:xfrm>
          <a:prstGeom prst="rect">
            <a:avLst/>
          </a:prstGeom>
        </p:spPr>
        <p:txBody>
          <a:bodyPr wrap="square">
            <a:spAutoFit/>
          </a:bodyPr>
          <a:lstStyle/>
          <a:p>
            <a:pPr algn="ctr" defTabSz="914288">
              <a:lnSpc>
                <a:spcPct val="95000"/>
              </a:lnSpc>
              <a:spcBef>
                <a:spcPts val="225"/>
              </a:spcBef>
              <a:spcAft>
                <a:spcPts val="225"/>
              </a:spcAft>
              <a:defRPr/>
            </a:pPr>
            <a:r>
              <a:rPr lang="en-US" sz="1000" b="1">
                <a:solidFill>
                  <a:srgbClr val="3DCD58"/>
                </a:solidFill>
                <a:latin typeface="Arial"/>
                <a:cs typeface="Calibri" panose="020F0502020204030204" pitchFamily="34" charset="0"/>
              </a:rPr>
              <a:t>Complementary Platform Provisioning</a:t>
            </a:r>
          </a:p>
        </p:txBody>
      </p:sp>
      <p:sp>
        <p:nvSpPr>
          <p:cNvPr id="29" name="Rectangle 28">
            <a:extLst>
              <a:ext uri="{FF2B5EF4-FFF2-40B4-BE49-F238E27FC236}">
                <a16:creationId xmlns:a16="http://schemas.microsoft.com/office/drawing/2014/main" id="{7AA06538-E3F7-4286-89D3-E47BACCBF494}"/>
              </a:ext>
            </a:extLst>
          </p:cNvPr>
          <p:cNvSpPr/>
          <p:nvPr/>
        </p:nvSpPr>
        <p:spPr>
          <a:xfrm>
            <a:off x="7699566" y="1459650"/>
            <a:ext cx="976252" cy="677108"/>
          </a:xfrm>
          <a:prstGeom prst="rect">
            <a:avLst/>
          </a:prstGeom>
        </p:spPr>
        <p:txBody>
          <a:bodyPr wrap="square">
            <a:spAutoFit/>
          </a:bodyPr>
          <a:lstStyle/>
          <a:p>
            <a:pPr algn="ctr" defTabSz="914288">
              <a:lnSpc>
                <a:spcPct val="95000"/>
              </a:lnSpc>
              <a:spcBef>
                <a:spcPts val="225"/>
              </a:spcBef>
              <a:spcAft>
                <a:spcPts val="225"/>
              </a:spcAft>
              <a:defRPr/>
            </a:pPr>
            <a:r>
              <a:rPr lang="en-US" sz="1000" b="1" kern="0">
                <a:solidFill>
                  <a:srgbClr val="626469"/>
                </a:solidFill>
                <a:latin typeface="Arial"/>
                <a:cs typeface="Calibri" panose="020F0502020204030204" pitchFamily="34" charset="0"/>
              </a:rPr>
              <a:t>New Optimized Maintenance Planning</a:t>
            </a:r>
          </a:p>
        </p:txBody>
      </p:sp>
      <p:sp>
        <p:nvSpPr>
          <p:cNvPr id="30" name="Rectangle 29">
            <a:extLst>
              <a:ext uri="{FF2B5EF4-FFF2-40B4-BE49-F238E27FC236}">
                <a16:creationId xmlns:a16="http://schemas.microsoft.com/office/drawing/2014/main" id="{4AF7B965-38D1-45E6-840E-754B046B9F02}"/>
              </a:ext>
            </a:extLst>
          </p:cNvPr>
          <p:cNvSpPr/>
          <p:nvPr/>
        </p:nvSpPr>
        <p:spPr>
          <a:xfrm>
            <a:off x="2117905" y="3169756"/>
            <a:ext cx="922337" cy="384721"/>
          </a:xfrm>
          <a:prstGeom prst="rect">
            <a:avLst/>
          </a:prstGeom>
        </p:spPr>
        <p:txBody>
          <a:bodyPr wrap="square">
            <a:spAutoFit/>
          </a:bodyPr>
          <a:lstStyle/>
          <a:p>
            <a:pPr algn="ctr" defTabSz="914288">
              <a:lnSpc>
                <a:spcPct val="95000"/>
              </a:lnSpc>
              <a:spcBef>
                <a:spcPts val="225"/>
              </a:spcBef>
              <a:spcAft>
                <a:spcPts val="225"/>
              </a:spcAft>
              <a:defRPr/>
            </a:pPr>
            <a:r>
              <a:rPr lang="en-US" sz="1000" b="1">
                <a:solidFill>
                  <a:srgbClr val="3DCD58"/>
                </a:solidFill>
                <a:latin typeface="Arial"/>
                <a:cs typeface="Calibri" panose="020F0502020204030204" pitchFamily="34" charset="0"/>
              </a:rPr>
              <a:t>Site Monitoring</a:t>
            </a:r>
          </a:p>
        </p:txBody>
      </p:sp>
      <p:sp>
        <p:nvSpPr>
          <p:cNvPr id="31" name="Rectangle 30">
            <a:extLst>
              <a:ext uri="{FF2B5EF4-FFF2-40B4-BE49-F238E27FC236}">
                <a16:creationId xmlns:a16="http://schemas.microsoft.com/office/drawing/2014/main" id="{0939D55B-4B69-4E9B-BCF7-1AE97095A77F}"/>
              </a:ext>
            </a:extLst>
          </p:cNvPr>
          <p:cNvSpPr/>
          <p:nvPr/>
        </p:nvSpPr>
        <p:spPr>
          <a:xfrm>
            <a:off x="3494022" y="2626504"/>
            <a:ext cx="845740" cy="779701"/>
          </a:xfrm>
          <a:prstGeom prst="rect">
            <a:avLst/>
          </a:prstGeom>
        </p:spPr>
        <p:txBody>
          <a:bodyPr wrap="square">
            <a:spAutoFit/>
          </a:bodyPr>
          <a:lstStyle/>
          <a:p>
            <a:pPr algn="ctr" defTabSz="914288">
              <a:lnSpc>
                <a:spcPct val="95000"/>
              </a:lnSpc>
              <a:spcBef>
                <a:spcPts val="225"/>
              </a:spcBef>
              <a:spcAft>
                <a:spcPts val="225"/>
              </a:spcAft>
              <a:defRPr/>
            </a:pPr>
            <a:r>
              <a:rPr lang="en-US" sz="1000" b="1">
                <a:solidFill>
                  <a:srgbClr val="3DCD58"/>
                </a:solidFill>
                <a:latin typeface="Arial"/>
                <a:cs typeface="Calibri" panose="020F0502020204030204" pitchFamily="34" charset="0"/>
              </a:rPr>
              <a:t>Event Detection</a:t>
            </a:r>
          </a:p>
          <a:p>
            <a:pPr algn="ctr" defTabSz="914288">
              <a:lnSpc>
                <a:spcPct val="95000"/>
              </a:lnSpc>
              <a:spcBef>
                <a:spcPts val="225"/>
              </a:spcBef>
              <a:spcAft>
                <a:spcPts val="225"/>
              </a:spcAft>
              <a:defRPr/>
            </a:pPr>
            <a:endParaRPr lang="en-US" sz="1000" b="1">
              <a:solidFill>
                <a:srgbClr val="3DCD58"/>
              </a:solidFill>
              <a:latin typeface="Arial"/>
              <a:cs typeface="Calibri" panose="020F0502020204030204" pitchFamily="34" charset="0"/>
            </a:endParaRPr>
          </a:p>
          <a:p>
            <a:pPr algn="ctr" defTabSz="914288">
              <a:lnSpc>
                <a:spcPct val="95000"/>
              </a:lnSpc>
              <a:spcBef>
                <a:spcPts val="225"/>
              </a:spcBef>
              <a:spcAft>
                <a:spcPts val="225"/>
              </a:spcAft>
              <a:defRPr/>
            </a:pPr>
            <a:endParaRPr lang="en-US" sz="1000" b="1">
              <a:solidFill>
                <a:srgbClr val="3DCD58"/>
              </a:solidFill>
              <a:latin typeface="Arial"/>
              <a:cs typeface="Calibri" panose="020F0502020204030204" pitchFamily="34" charset="0"/>
            </a:endParaRPr>
          </a:p>
        </p:txBody>
      </p:sp>
      <p:cxnSp>
        <p:nvCxnSpPr>
          <p:cNvPr id="32" name="Connector: Elbow 30">
            <a:extLst>
              <a:ext uri="{FF2B5EF4-FFF2-40B4-BE49-F238E27FC236}">
                <a16:creationId xmlns:a16="http://schemas.microsoft.com/office/drawing/2014/main" id="{C69E5441-C808-4515-B5CA-68F8D7183B81}"/>
              </a:ext>
            </a:extLst>
          </p:cNvPr>
          <p:cNvCxnSpPr>
            <a:cxnSpLocks/>
            <a:stCxn id="30" idx="3"/>
            <a:endCxn id="31" idx="1"/>
          </p:cNvCxnSpPr>
          <p:nvPr/>
        </p:nvCxnSpPr>
        <p:spPr>
          <a:xfrm flipV="1">
            <a:off x="3040242" y="3016355"/>
            <a:ext cx="453780" cy="345762"/>
          </a:xfrm>
          <a:prstGeom prst="bentConnector3">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3" name="Connector: Elbow 31">
            <a:extLst>
              <a:ext uri="{FF2B5EF4-FFF2-40B4-BE49-F238E27FC236}">
                <a16:creationId xmlns:a16="http://schemas.microsoft.com/office/drawing/2014/main" id="{A24FA112-138E-4211-966C-019086395666}"/>
              </a:ext>
            </a:extLst>
          </p:cNvPr>
          <p:cNvCxnSpPr>
            <a:cxnSpLocks/>
            <a:stCxn id="31" idx="3"/>
            <a:endCxn id="27" idx="1"/>
          </p:cNvCxnSpPr>
          <p:nvPr/>
        </p:nvCxnSpPr>
        <p:spPr>
          <a:xfrm flipV="1">
            <a:off x="4339762" y="1805515"/>
            <a:ext cx="358368" cy="1210840"/>
          </a:xfrm>
          <a:prstGeom prst="bentConnector3">
            <a:avLst>
              <a:gd name="adj1" fmla="val 50000"/>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4" name="Connector: Elbow 35">
            <a:extLst>
              <a:ext uri="{FF2B5EF4-FFF2-40B4-BE49-F238E27FC236}">
                <a16:creationId xmlns:a16="http://schemas.microsoft.com/office/drawing/2014/main" id="{4AD4B105-3D49-4AE8-9935-B8D28ECDA259}"/>
              </a:ext>
            </a:extLst>
          </p:cNvPr>
          <p:cNvCxnSpPr>
            <a:cxnSpLocks/>
            <a:stCxn id="27" idx="3"/>
            <a:endCxn id="28" idx="0"/>
          </p:cNvCxnSpPr>
          <p:nvPr/>
        </p:nvCxnSpPr>
        <p:spPr>
          <a:xfrm>
            <a:off x="5729472" y="1805515"/>
            <a:ext cx="942730" cy="1263869"/>
          </a:xfrm>
          <a:prstGeom prst="bentConnector2">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5" name="Connector: Elbow 47">
            <a:extLst>
              <a:ext uri="{FF2B5EF4-FFF2-40B4-BE49-F238E27FC236}">
                <a16:creationId xmlns:a16="http://schemas.microsoft.com/office/drawing/2014/main" id="{FCA0DF35-41D3-4308-93CD-B79448669DFD}"/>
              </a:ext>
            </a:extLst>
          </p:cNvPr>
          <p:cNvCxnSpPr>
            <a:cxnSpLocks/>
            <a:stCxn id="43" idx="0"/>
            <a:endCxn id="29" idx="2"/>
          </p:cNvCxnSpPr>
          <p:nvPr/>
        </p:nvCxnSpPr>
        <p:spPr>
          <a:xfrm rot="16200000" flipV="1">
            <a:off x="7721380" y="2603070"/>
            <a:ext cx="932626" cy="2"/>
          </a:xfrm>
          <a:prstGeom prst="bentConnector3">
            <a:avLst>
              <a:gd name="adj1" fmla="val 50000"/>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6" name="Connector: Elbow 50">
            <a:extLst>
              <a:ext uri="{FF2B5EF4-FFF2-40B4-BE49-F238E27FC236}">
                <a16:creationId xmlns:a16="http://schemas.microsoft.com/office/drawing/2014/main" id="{1FB22080-B5E8-450C-8774-20F7A33EF946}"/>
              </a:ext>
            </a:extLst>
          </p:cNvPr>
          <p:cNvCxnSpPr>
            <a:cxnSpLocks/>
            <a:stCxn id="27" idx="0"/>
            <a:endCxn id="29" idx="0"/>
          </p:cNvCxnSpPr>
          <p:nvPr/>
        </p:nvCxnSpPr>
        <p:spPr>
          <a:xfrm rot="5400000" flipH="1" flipV="1">
            <a:off x="6660543" y="12909"/>
            <a:ext cx="80407" cy="2973891"/>
          </a:xfrm>
          <a:prstGeom prst="bentConnector3">
            <a:avLst>
              <a:gd name="adj1" fmla="val 384304"/>
            </a:avLst>
          </a:prstGeom>
          <a:ln w="38100">
            <a:solidFill>
              <a:schemeClr val="accent2">
                <a:lumMod val="40000"/>
                <a:lumOff val="60000"/>
              </a:schemeClr>
            </a:solidFill>
            <a:headEnd type="triangle"/>
            <a:tailEnd type="none"/>
          </a:ln>
        </p:spPr>
        <p:style>
          <a:lnRef idx="1">
            <a:schemeClr val="accent6"/>
          </a:lnRef>
          <a:fillRef idx="0">
            <a:schemeClr val="accent6"/>
          </a:fillRef>
          <a:effectRef idx="0">
            <a:schemeClr val="accent6"/>
          </a:effectRef>
          <a:fontRef idx="minor">
            <a:schemeClr val="tx1"/>
          </a:fontRef>
        </p:style>
      </p:cxnSp>
      <p:cxnSp>
        <p:nvCxnSpPr>
          <p:cNvPr id="37" name="Connector: Elbow 58">
            <a:extLst>
              <a:ext uri="{FF2B5EF4-FFF2-40B4-BE49-F238E27FC236}">
                <a16:creationId xmlns:a16="http://schemas.microsoft.com/office/drawing/2014/main" id="{8C502254-8EB9-46F5-837A-770B3D2E0F09}"/>
              </a:ext>
            </a:extLst>
          </p:cNvPr>
          <p:cNvCxnSpPr>
            <a:cxnSpLocks/>
            <a:stCxn id="30" idx="3"/>
          </p:cNvCxnSpPr>
          <p:nvPr/>
        </p:nvCxnSpPr>
        <p:spPr>
          <a:xfrm>
            <a:off x="3040242" y="3362117"/>
            <a:ext cx="479739" cy="396213"/>
          </a:xfrm>
          <a:prstGeom prst="bentConnector3">
            <a:avLst>
              <a:gd name="adj1" fmla="val 50000"/>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8" name="Connector: Elbow 61">
            <a:extLst>
              <a:ext uri="{FF2B5EF4-FFF2-40B4-BE49-F238E27FC236}">
                <a16:creationId xmlns:a16="http://schemas.microsoft.com/office/drawing/2014/main" id="{387BA3D2-826F-411D-BBE7-6FA94D3569BC}"/>
              </a:ext>
            </a:extLst>
          </p:cNvPr>
          <p:cNvCxnSpPr>
            <a:cxnSpLocks/>
            <a:endCxn id="43" idx="2"/>
          </p:cNvCxnSpPr>
          <p:nvPr/>
        </p:nvCxnSpPr>
        <p:spPr>
          <a:xfrm flipV="1">
            <a:off x="4338357" y="3600299"/>
            <a:ext cx="3849337" cy="441965"/>
          </a:xfrm>
          <a:prstGeom prst="bentConnector2">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39" name="Rectangle 38">
            <a:extLst>
              <a:ext uri="{FF2B5EF4-FFF2-40B4-BE49-F238E27FC236}">
                <a16:creationId xmlns:a16="http://schemas.microsoft.com/office/drawing/2014/main" id="{58BFCCAF-66B8-4C3E-976F-21E2AEC5AD9F}"/>
              </a:ext>
            </a:extLst>
          </p:cNvPr>
          <p:cNvSpPr/>
          <p:nvPr/>
        </p:nvSpPr>
        <p:spPr>
          <a:xfrm>
            <a:off x="4709066" y="3069385"/>
            <a:ext cx="1009473" cy="530915"/>
          </a:xfrm>
          <a:prstGeom prst="rect">
            <a:avLst/>
          </a:prstGeom>
        </p:spPr>
        <p:txBody>
          <a:bodyPr wrap="square">
            <a:spAutoFit/>
          </a:bodyPr>
          <a:lstStyle/>
          <a:p>
            <a:pPr algn="ctr" defTabSz="914288">
              <a:lnSpc>
                <a:spcPct val="95000"/>
              </a:lnSpc>
              <a:spcBef>
                <a:spcPts val="225"/>
              </a:spcBef>
              <a:spcAft>
                <a:spcPts val="225"/>
              </a:spcAft>
              <a:defRPr/>
            </a:pPr>
            <a:r>
              <a:rPr lang="en-US" sz="1000" b="1">
                <a:solidFill>
                  <a:srgbClr val="3DCD58"/>
                </a:solidFill>
                <a:latin typeface="Arial"/>
                <a:cs typeface="Calibri" panose="020F0502020204030204" pitchFamily="34" charset="0"/>
              </a:rPr>
              <a:t>Pull Through Business Identification</a:t>
            </a:r>
          </a:p>
        </p:txBody>
      </p:sp>
      <p:cxnSp>
        <p:nvCxnSpPr>
          <p:cNvPr id="40" name="Connector: Elbow 67">
            <a:extLst>
              <a:ext uri="{FF2B5EF4-FFF2-40B4-BE49-F238E27FC236}">
                <a16:creationId xmlns:a16="http://schemas.microsoft.com/office/drawing/2014/main" id="{55BDAE26-21F5-42D6-9C2A-6FA9B779763D}"/>
              </a:ext>
            </a:extLst>
          </p:cNvPr>
          <p:cNvCxnSpPr>
            <a:cxnSpLocks/>
            <a:endCxn id="39" idx="2"/>
          </p:cNvCxnSpPr>
          <p:nvPr/>
        </p:nvCxnSpPr>
        <p:spPr>
          <a:xfrm flipV="1">
            <a:off x="4338357" y="3600300"/>
            <a:ext cx="875446" cy="441964"/>
          </a:xfrm>
          <a:prstGeom prst="bentConnector2">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1" name="Connector: Elbow 32">
            <a:extLst>
              <a:ext uri="{FF2B5EF4-FFF2-40B4-BE49-F238E27FC236}">
                <a16:creationId xmlns:a16="http://schemas.microsoft.com/office/drawing/2014/main" id="{6588BF23-9DCD-453D-ACCA-333264D4948F}"/>
              </a:ext>
            </a:extLst>
          </p:cNvPr>
          <p:cNvCxnSpPr>
            <a:cxnSpLocks/>
            <a:stCxn id="39" idx="0"/>
            <a:endCxn id="27" idx="2"/>
          </p:cNvCxnSpPr>
          <p:nvPr/>
        </p:nvCxnSpPr>
        <p:spPr>
          <a:xfrm rot="16200000" flipV="1">
            <a:off x="4714596" y="2570178"/>
            <a:ext cx="998413" cy="2"/>
          </a:xfrm>
          <a:prstGeom prst="bentConnector3">
            <a:avLst>
              <a:gd name="adj1" fmla="val 50000"/>
            </a:avLst>
          </a:prstGeom>
          <a:ln w="38100">
            <a:solidFill>
              <a:schemeClr val="accent2">
                <a:lumMod val="40000"/>
                <a:lumOff val="60000"/>
              </a:schemeClr>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42" name="Rectangle 41">
            <a:extLst>
              <a:ext uri="{FF2B5EF4-FFF2-40B4-BE49-F238E27FC236}">
                <a16:creationId xmlns:a16="http://schemas.microsoft.com/office/drawing/2014/main" id="{BCAD77B1-B037-491F-ADB7-A030FFA8F1CF}"/>
              </a:ext>
            </a:extLst>
          </p:cNvPr>
          <p:cNvSpPr/>
          <p:nvPr/>
        </p:nvSpPr>
        <p:spPr>
          <a:xfrm>
            <a:off x="2117903" y="1540058"/>
            <a:ext cx="957945" cy="530915"/>
          </a:xfrm>
          <a:prstGeom prst="rect">
            <a:avLst/>
          </a:prstGeom>
        </p:spPr>
        <p:txBody>
          <a:bodyPr wrap="square">
            <a:spAutoFit/>
          </a:bodyPr>
          <a:lstStyle/>
          <a:p>
            <a:pPr algn="ctr" defTabSz="914288">
              <a:lnSpc>
                <a:spcPct val="95000"/>
              </a:lnSpc>
              <a:spcBef>
                <a:spcPts val="225"/>
              </a:spcBef>
              <a:spcAft>
                <a:spcPts val="225"/>
              </a:spcAft>
              <a:defRPr/>
            </a:pPr>
            <a:r>
              <a:rPr lang="en-US" sz="1000" b="1" kern="0">
                <a:solidFill>
                  <a:srgbClr val="626469"/>
                </a:solidFill>
                <a:latin typeface="Arial"/>
                <a:cs typeface="Calibri" panose="020F0502020204030204" pitchFamily="34" charset="0"/>
              </a:rPr>
              <a:t>Initial Maintenance Planning</a:t>
            </a:r>
          </a:p>
        </p:txBody>
      </p:sp>
      <p:sp>
        <p:nvSpPr>
          <p:cNvPr id="43" name="Rectangle 42">
            <a:extLst>
              <a:ext uri="{FF2B5EF4-FFF2-40B4-BE49-F238E27FC236}">
                <a16:creationId xmlns:a16="http://schemas.microsoft.com/office/drawing/2014/main" id="{B4A0BB49-646A-49B8-A88B-CAF82002F5E0}"/>
              </a:ext>
            </a:extLst>
          </p:cNvPr>
          <p:cNvSpPr/>
          <p:nvPr/>
        </p:nvSpPr>
        <p:spPr>
          <a:xfrm>
            <a:off x="7633845" y="3069384"/>
            <a:ext cx="1107697" cy="530915"/>
          </a:xfrm>
          <a:prstGeom prst="rect">
            <a:avLst/>
          </a:prstGeom>
        </p:spPr>
        <p:txBody>
          <a:bodyPr wrap="square">
            <a:spAutoFit/>
          </a:bodyPr>
          <a:lstStyle/>
          <a:p>
            <a:pPr algn="ctr" defTabSz="914288">
              <a:lnSpc>
                <a:spcPct val="95000"/>
              </a:lnSpc>
              <a:spcBef>
                <a:spcPts val="225"/>
              </a:spcBef>
              <a:spcAft>
                <a:spcPts val="225"/>
              </a:spcAft>
              <a:defRPr/>
            </a:pPr>
            <a:r>
              <a:rPr lang="en-US" sz="1000" b="1">
                <a:solidFill>
                  <a:srgbClr val="3DCD58"/>
                </a:solidFill>
                <a:latin typeface="Arial"/>
                <a:cs typeface="Calibri" panose="020F0502020204030204" pitchFamily="34" charset="0"/>
              </a:rPr>
              <a:t>New Maintenance Frequencies</a:t>
            </a:r>
          </a:p>
        </p:txBody>
      </p:sp>
      <p:sp>
        <p:nvSpPr>
          <p:cNvPr id="44" name="Rectangle 43">
            <a:extLst>
              <a:ext uri="{FF2B5EF4-FFF2-40B4-BE49-F238E27FC236}">
                <a16:creationId xmlns:a16="http://schemas.microsoft.com/office/drawing/2014/main" id="{4753DBD4-C832-4DA9-8DC8-9E2CD001E1D8}"/>
              </a:ext>
            </a:extLst>
          </p:cNvPr>
          <p:cNvSpPr/>
          <p:nvPr/>
        </p:nvSpPr>
        <p:spPr>
          <a:xfrm>
            <a:off x="206376" y="1851958"/>
            <a:ext cx="2114656" cy="326243"/>
          </a:xfrm>
          <a:prstGeom prst="rect">
            <a:avLst/>
          </a:prstGeom>
        </p:spPr>
        <p:txBody>
          <a:bodyPr wrap="square">
            <a:spAutoFit/>
          </a:bodyPr>
          <a:lstStyle/>
          <a:p>
            <a:pPr defTabSz="914288">
              <a:lnSpc>
                <a:spcPct val="95000"/>
              </a:lnSpc>
              <a:spcBef>
                <a:spcPts val="225"/>
              </a:spcBef>
              <a:spcAft>
                <a:spcPts val="225"/>
              </a:spcAft>
              <a:defRPr/>
            </a:pPr>
            <a:r>
              <a:rPr lang="en-US" sz="1600" b="1" dirty="0">
                <a:solidFill>
                  <a:srgbClr val="626469"/>
                </a:solidFill>
                <a:latin typeface="Arial"/>
                <a:cs typeface="Calibri" panose="020F0502020204030204" pitchFamily="34" charset="0"/>
              </a:rPr>
              <a:t>FIELD</a:t>
            </a:r>
          </a:p>
        </p:txBody>
      </p:sp>
      <p:sp>
        <p:nvSpPr>
          <p:cNvPr id="45" name="Rectangle 44">
            <a:extLst>
              <a:ext uri="{FF2B5EF4-FFF2-40B4-BE49-F238E27FC236}">
                <a16:creationId xmlns:a16="http://schemas.microsoft.com/office/drawing/2014/main" id="{F60AF97C-25AF-4F20-8AE6-96FFCE5B0FE7}"/>
              </a:ext>
            </a:extLst>
          </p:cNvPr>
          <p:cNvSpPr/>
          <p:nvPr/>
        </p:nvSpPr>
        <p:spPr>
          <a:xfrm>
            <a:off x="179106" y="2951686"/>
            <a:ext cx="2114656" cy="326243"/>
          </a:xfrm>
          <a:prstGeom prst="rect">
            <a:avLst/>
          </a:prstGeom>
        </p:spPr>
        <p:txBody>
          <a:bodyPr wrap="square">
            <a:spAutoFit/>
          </a:bodyPr>
          <a:lstStyle/>
          <a:p>
            <a:pPr defTabSz="914288">
              <a:lnSpc>
                <a:spcPct val="95000"/>
              </a:lnSpc>
              <a:spcBef>
                <a:spcPts val="225"/>
              </a:spcBef>
              <a:spcAft>
                <a:spcPts val="225"/>
              </a:spcAft>
              <a:defRPr/>
            </a:pPr>
            <a:r>
              <a:rPr lang="en-US" sz="1600" b="1" dirty="0">
                <a:solidFill>
                  <a:srgbClr val="3DCD58"/>
                </a:solidFill>
                <a:latin typeface="Arial"/>
                <a:cs typeface="Calibri" panose="020F0502020204030204" pitchFamily="34" charset="0"/>
              </a:rPr>
              <a:t>DIGITAL</a:t>
            </a:r>
          </a:p>
        </p:txBody>
      </p:sp>
      <p:pic>
        <p:nvPicPr>
          <p:cNvPr id="46" name="Picture 45">
            <a:extLst>
              <a:ext uri="{FF2B5EF4-FFF2-40B4-BE49-F238E27FC236}">
                <a16:creationId xmlns:a16="http://schemas.microsoft.com/office/drawing/2014/main" id="{6C9A00E6-5F0F-4D99-96E2-8F9384A52885}"/>
              </a:ext>
            </a:extLst>
          </p:cNvPr>
          <p:cNvPicPr>
            <a:picLocks noChangeAspect="1"/>
          </p:cNvPicPr>
          <p:nvPr/>
        </p:nvPicPr>
        <p:blipFill>
          <a:blip r:embed="rId3"/>
          <a:stretch>
            <a:fillRect/>
          </a:stretch>
        </p:blipFill>
        <p:spPr>
          <a:xfrm>
            <a:off x="302863" y="1081943"/>
            <a:ext cx="1263815" cy="721217"/>
          </a:xfrm>
          <a:prstGeom prst="rect">
            <a:avLst/>
          </a:prstGeom>
        </p:spPr>
      </p:pic>
      <p:pic>
        <p:nvPicPr>
          <p:cNvPr id="47" name="Picture 46">
            <a:extLst>
              <a:ext uri="{FF2B5EF4-FFF2-40B4-BE49-F238E27FC236}">
                <a16:creationId xmlns:a16="http://schemas.microsoft.com/office/drawing/2014/main" id="{9F9A46BF-7407-40E2-A0A3-7CA07AA587B8}"/>
              </a:ext>
            </a:extLst>
          </p:cNvPr>
          <p:cNvPicPr>
            <a:picLocks noChangeAspect="1"/>
          </p:cNvPicPr>
          <p:nvPr/>
        </p:nvPicPr>
        <p:blipFill rotWithShape="1">
          <a:blip r:embed="rId4"/>
          <a:srcRect b="13912"/>
          <a:stretch/>
        </p:blipFill>
        <p:spPr>
          <a:xfrm>
            <a:off x="273040" y="3384665"/>
            <a:ext cx="1264518" cy="721569"/>
          </a:xfrm>
          <a:prstGeom prst="rect">
            <a:avLst/>
          </a:prstGeom>
        </p:spPr>
      </p:pic>
      <p:grpSp>
        <p:nvGrpSpPr>
          <p:cNvPr id="48" name="Group 1">
            <a:extLst>
              <a:ext uri="{FF2B5EF4-FFF2-40B4-BE49-F238E27FC236}">
                <a16:creationId xmlns:a16="http://schemas.microsoft.com/office/drawing/2014/main" id="{112F859E-73FB-4706-BA32-72590D95F64D}"/>
              </a:ext>
            </a:extLst>
          </p:cNvPr>
          <p:cNvGrpSpPr/>
          <p:nvPr/>
        </p:nvGrpSpPr>
        <p:grpSpPr>
          <a:xfrm>
            <a:off x="5586250" y="3242205"/>
            <a:ext cx="252000" cy="253258"/>
            <a:chOff x="1007477" y="1433364"/>
            <a:chExt cx="252000" cy="253258"/>
          </a:xfrm>
          <a:solidFill>
            <a:schemeClr val="accent6"/>
          </a:solidFill>
        </p:grpSpPr>
        <p:sp>
          <p:nvSpPr>
            <p:cNvPr id="49" name="Oval 46">
              <a:extLst>
                <a:ext uri="{FF2B5EF4-FFF2-40B4-BE49-F238E27FC236}">
                  <a16:creationId xmlns:a16="http://schemas.microsoft.com/office/drawing/2014/main" id="{F0BECFDB-562D-406E-AAC4-C094520314A9}"/>
                </a:ext>
              </a:extLst>
            </p:cNvPr>
            <p:cNvSpPr>
              <a:spLocks noChangeArrowheads="1"/>
            </p:cNvSpPr>
            <p:nvPr/>
          </p:nvSpPr>
          <p:spPr bwMode="auto">
            <a:xfrm>
              <a:off x="1007477" y="1433364"/>
              <a:ext cx="252000" cy="253258"/>
            </a:xfrm>
            <a:prstGeom prst="ellipse">
              <a:avLst/>
            </a:prstGeom>
            <a:solidFill>
              <a:schemeClr val="tx2"/>
            </a:solidFill>
            <a:ln>
              <a:noFill/>
            </a:ln>
          </p:spPr>
          <p:txBody>
            <a:bodyPr vert="horz" wrap="square" lIns="68562" tIns="34281" rIns="68562" bIns="34281" numCol="1" anchor="t" anchorCtr="0" compatLnSpc="1">
              <a:prstTxWarp prst="textNoShape">
                <a:avLst/>
              </a:prstTxWarp>
            </a:bodyPr>
            <a:lstStyle/>
            <a:p>
              <a:pPr defTabSz="685526">
                <a:defRPr/>
              </a:pPr>
              <a:endParaRPr lang="en-US" sz="1400">
                <a:solidFill>
                  <a:prstClr val="black"/>
                </a:solidFill>
                <a:latin typeface="Arial"/>
                <a:cs typeface="Calibri" panose="020F0502020204030204" pitchFamily="34" charset="0"/>
              </a:endParaRPr>
            </a:p>
          </p:txBody>
        </p:sp>
        <p:sp>
          <p:nvSpPr>
            <p:cNvPr id="50" name="Freeform 93">
              <a:extLst>
                <a:ext uri="{FF2B5EF4-FFF2-40B4-BE49-F238E27FC236}">
                  <a16:creationId xmlns:a16="http://schemas.microsoft.com/office/drawing/2014/main" id="{61A8BCF4-9263-4103-AB56-2C876C95D64A}"/>
                </a:ext>
              </a:extLst>
            </p:cNvPr>
            <p:cNvSpPr>
              <a:spLocks/>
            </p:cNvSpPr>
            <p:nvPr/>
          </p:nvSpPr>
          <p:spPr bwMode="auto">
            <a:xfrm>
              <a:off x="1072151" y="1486298"/>
              <a:ext cx="120834" cy="144065"/>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chemeClr val="bg1"/>
            </a:solidFill>
            <a:ln w="9525">
              <a:noFill/>
              <a:round/>
              <a:headEnd/>
              <a:tailEnd/>
            </a:ln>
          </p:spPr>
          <p:txBody>
            <a:bodyPr vert="horz" wrap="square" lIns="68571" tIns="34286" rIns="68571" bIns="34286" numCol="1" anchor="t" anchorCtr="0" compatLnSpc="1">
              <a:prstTxWarp prst="textNoShape">
                <a:avLst/>
              </a:prstTxWarp>
            </a:bodyPr>
            <a:lstStyle/>
            <a:p>
              <a:pPr defTabSz="685544">
                <a:defRPr/>
              </a:pPr>
              <a:endParaRPr lang="en-US" sz="1400">
                <a:solidFill>
                  <a:prstClr val="black"/>
                </a:solidFill>
                <a:latin typeface="Arial"/>
                <a:cs typeface="Calibri" panose="020F0502020204030204" pitchFamily="34" charset="0"/>
              </a:endParaRPr>
            </a:p>
          </p:txBody>
        </p:sp>
      </p:grpSp>
      <p:grpSp>
        <p:nvGrpSpPr>
          <p:cNvPr id="51" name="Group 50">
            <a:extLst>
              <a:ext uri="{FF2B5EF4-FFF2-40B4-BE49-F238E27FC236}">
                <a16:creationId xmlns:a16="http://schemas.microsoft.com/office/drawing/2014/main" id="{E071B136-A5FA-495F-8910-3A312D00F07C}"/>
              </a:ext>
            </a:extLst>
          </p:cNvPr>
          <p:cNvGrpSpPr/>
          <p:nvPr/>
        </p:nvGrpSpPr>
        <p:grpSpPr>
          <a:xfrm>
            <a:off x="5635004" y="1697785"/>
            <a:ext cx="252000" cy="252000"/>
            <a:chOff x="5988568" y="1802710"/>
            <a:chExt cx="252000" cy="252000"/>
          </a:xfrm>
          <a:solidFill>
            <a:schemeClr val="accent3"/>
          </a:solidFill>
        </p:grpSpPr>
        <p:sp>
          <p:nvSpPr>
            <p:cNvPr id="52" name="Oval 8">
              <a:extLst>
                <a:ext uri="{FF2B5EF4-FFF2-40B4-BE49-F238E27FC236}">
                  <a16:creationId xmlns:a16="http://schemas.microsoft.com/office/drawing/2014/main" id="{C161B0AC-80EE-4F6D-81B4-F9CAD8E905BE}"/>
                </a:ext>
              </a:extLst>
            </p:cNvPr>
            <p:cNvSpPr>
              <a:spLocks noChangeArrowheads="1"/>
            </p:cNvSpPr>
            <p:nvPr/>
          </p:nvSpPr>
          <p:spPr bwMode="auto">
            <a:xfrm>
              <a:off x="5988568" y="1802710"/>
              <a:ext cx="252000" cy="252000"/>
            </a:xfrm>
            <a:prstGeom prst="ellipse">
              <a:avLst/>
            </a:prstGeom>
            <a:solidFill>
              <a:schemeClr val="accent1"/>
            </a:solidFill>
            <a:ln>
              <a:noFill/>
            </a:ln>
          </p:spPr>
          <p:txBody>
            <a:bodyPr vert="horz" wrap="square" lIns="68562" tIns="34281" rIns="68562" bIns="34281" numCol="1" anchor="t" anchorCtr="0" compatLnSpc="1">
              <a:prstTxWarp prst="textNoShape">
                <a:avLst/>
              </a:prstTxWarp>
            </a:bodyPr>
            <a:lstStyle/>
            <a:p>
              <a:pPr defTabSz="1218653">
                <a:defRPr/>
              </a:pPr>
              <a:endParaRPr lang="en-US" sz="1400" kern="0">
                <a:solidFill>
                  <a:srgbClr val="57565A"/>
                </a:solidFill>
                <a:latin typeface="Arial"/>
                <a:cs typeface="Calibri" panose="020F0502020204030204" pitchFamily="34" charset="0"/>
              </a:endParaRPr>
            </a:p>
          </p:txBody>
        </p:sp>
        <p:pic>
          <p:nvPicPr>
            <p:cNvPr id="53" name="Graphique 216" descr="Outils d'exploitation minière">
              <a:extLst>
                <a:ext uri="{FF2B5EF4-FFF2-40B4-BE49-F238E27FC236}">
                  <a16:creationId xmlns:a16="http://schemas.microsoft.com/office/drawing/2014/main" id="{5E8C3C5A-4DA3-41F4-85E4-EEE1EDD9310C}"/>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6768" y="1832987"/>
              <a:ext cx="180000" cy="180000"/>
            </a:xfrm>
            <a:prstGeom prst="rect">
              <a:avLst/>
            </a:prstGeom>
          </p:spPr>
        </p:pic>
      </p:grpSp>
      <p:pic>
        <p:nvPicPr>
          <p:cNvPr id="54" name="Picture 53">
            <a:extLst>
              <a:ext uri="{FF2B5EF4-FFF2-40B4-BE49-F238E27FC236}">
                <a16:creationId xmlns:a16="http://schemas.microsoft.com/office/drawing/2014/main" id="{57FC6C3A-5AA7-489C-A074-4DB6FE617C86}"/>
              </a:ext>
            </a:extLst>
          </p:cNvPr>
          <p:cNvPicPr>
            <a:picLocks noChangeAspect="1"/>
          </p:cNvPicPr>
          <p:nvPr/>
        </p:nvPicPr>
        <p:blipFill>
          <a:blip r:embed="rId7"/>
          <a:stretch>
            <a:fillRect/>
          </a:stretch>
        </p:blipFill>
        <p:spPr>
          <a:xfrm>
            <a:off x="3579008" y="2967074"/>
            <a:ext cx="631527" cy="387721"/>
          </a:xfrm>
          <a:prstGeom prst="rect">
            <a:avLst/>
          </a:prstGeom>
        </p:spPr>
      </p:pic>
      <p:pic>
        <p:nvPicPr>
          <p:cNvPr id="55" name="Picture 54">
            <a:extLst>
              <a:ext uri="{FF2B5EF4-FFF2-40B4-BE49-F238E27FC236}">
                <a16:creationId xmlns:a16="http://schemas.microsoft.com/office/drawing/2014/main" id="{CF494157-36C1-4C86-B936-84BD429D66ED}"/>
              </a:ext>
            </a:extLst>
          </p:cNvPr>
          <p:cNvPicPr>
            <a:picLocks noChangeAspect="1"/>
          </p:cNvPicPr>
          <p:nvPr/>
        </p:nvPicPr>
        <p:blipFill>
          <a:blip r:embed="rId8"/>
          <a:stretch>
            <a:fillRect/>
          </a:stretch>
        </p:blipFill>
        <p:spPr>
          <a:xfrm>
            <a:off x="3704472" y="3041405"/>
            <a:ext cx="196225" cy="193995"/>
          </a:xfrm>
          <a:prstGeom prst="rect">
            <a:avLst/>
          </a:prstGeom>
        </p:spPr>
      </p:pic>
      <p:pic>
        <p:nvPicPr>
          <p:cNvPr id="56" name="Picture 55">
            <a:extLst>
              <a:ext uri="{FF2B5EF4-FFF2-40B4-BE49-F238E27FC236}">
                <a16:creationId xmlns:a16="http://schemas.microsoft.com/office/drawing/2014/main" id="{C759CCE6-139C-4301-86AA-E1E2A6B69579}"/>
              </a:ext>
            </a:extLst>
          </p:cNvPr>
          <p:cNvPicPr>
            <a:picLocks noChangeAspect="1"/>
          </p:cNvPicPr>
          <p:nvPr/>
        </p:nvPicPr>
        <p:blipFill>
          <a:blip r:embed="rId9"/>
          <a:stretch>
            <a:fillRect/>
          </a:stretch>
        </p:blipFill>
        <p:spPr>
          <a:xfrm>
            <a:off x="3595424" y="4115096"/>
            <a:ext cx="299347" cy="422133"/>
          </a:xfrm>
          <a:prstGeom prst="rect">
            <a:avLst/>
          </a:prstGeom>
        </p:spPr>
      </p:pic>
      <p:pic>
        <p:nvPicPr>
          <p:cNvPr id="57" name="Picture 56">
            <a:extLst>
              <a:ext uri="{FF2B5EF4-FFF2-40B4-BE49-F238E27FC236}">
                <a16:creationId xmlns:a16="http://schemas.microsoft.com/office/drawing/2014/main" id="{7562B9C8-39C6-4027-B2DE-CE1CA385242D}"/>
              </a:ext>
            </a:extLst>
          </p:cNvPr>
          <p:cNvPicPr>
            <a:picLocks noChangeAspect="1"/>
          </p:cNvPicPr>
          <p:nvPr/>
        </p:nvPicPr>
        <p:blipFill>
          <a:blip r:embed="rId10"/>
          <a:stretch>
            <a:fillRect/>
          </a:stretch>
        </p:blipFill>
        <p:spPr>
          <a:xfrm>
            <a:off x="3834941" y="4181562"/>
            <a:ext cx="287931" cy="407902"/>
          </a:xfrm>
          <a:prstGeom prst="rect">
            <a:avLst/>
          </a:prstGeom>
        </p:spPr>
      </p:pic>
      <p:cxnSp>
        <p:nvCxnSpPr>
          <p:cNvPr id="58" name="Straight Arrow Connector 57">
            <a:extLst>
              <a:ext uri="{FF2B5EF4-FFF2-40B4-BE49-F238E27FC236}">
                <a16:creationId xmlns:a16="http://schemas.microsoft.com/office/drawing/2014/main" id="{301CCF62-9286-49D2-B2F3-CF2664E47645}"/>
              </a:ext>
            </a:extLst>
          </p:cNvPr>
          <p:cNvCxnSpPr>
            <a:stCxn id="28" idx="3"/>
            <a:endCxn id="43" idx="1"/>
          </p:cNvCxnSpPr>
          <p:nvPr/>
        </p:nvCxnSpPr>
        <p:spPr>
          <a:xfrm>
            <a:off x="7264917" y="3334842"/>
            <a:ext cx="368928" cy="0"/>
          </a:xfrm>
          <a:prstGeom prst="straightConnector1">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59" name="Straight Arrow Connector 58">
            <a:extLst>
              <a:ext uri="{FF2B5EF4-FFF2-40B4-BE49-F238E27FC236}">
                <a16:creationId xmlns:a16="http://schemas.microsoft.com/office/drawing/2014/main" id="{924D6F16-8EBF-4F94-9AF2-1C86DD489017}"/>
              </a:ext>
            </a:extLst>
          </p:cNvPr>
          <p:cNvCxnSpPr>
            <a:cxnSpLocks/>
            <a:stCxn id="42" idx="3"/>
            <a:endCxn id="27" idx="1"/>
          </p:cNvCxnSpPr>
          <p:nvPr/>
        </p:nvCxnSpPr>
        <p:spPr>
          <a:xfrm flipV="1">
            <a:off x="3075848" y="1805515"/>
            <a:ext cx="1622282" cy="1"/>
          </a:xfrm>
          <a:prstGeom prst="straightConnector1">
            <a:avLst/>
          </a:prstGeom>
          <a:ln w="38100">
            <a:solidFill>
              <a:schemeClr val="accent2">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60" name="Rectangle 59">
            <a:extLst>
              <a:ext uri="{FF2B5EF4-FFF2-40B4-BE49-F238E27FC236}">
                <a16:creationId xmlns:a16="http://schemas.microsoft.com/office/drawing/2014/main" id="{648B21A0-A7FC-49BE-A222-DD6636FE3795}"/>
              </a:ext>
            </a:extLst>
          </p:cNvPr>
          <p:cNvSpPr/>
          <p:nvPr/>
        </p:nvSpPr>
        <p:spPr>
          <a:xfrm>
            <a:off x="3519981" y="3548801"/>
            <a:ext cx="845740" cy="940514"/>
          </a:xfrm>
          <a:prstGeom prst="rect">
            <a:avLst/>
          </a:prstGeom>
        </p:spPr>
        <p:txBody>
          <a:bodyPr wrap="square">
            <a:spAutoFit/>
          </a:bodyPr>
          <a:lstStyle/>
          <a:p>
            <a:pPr algn="ctr" defTabSz="914288">
              <a:lnSpc>
                <a:spcPct val="95000"/>
              </a:lnSpc>
              <a:spcBef>
                <a:spcPts val="225"/>
              </a:spcBef>
              <a:spcAft>
                <a:spcPts val="225"/>
              </a:spcAft>
              <a:defRPr/>
            </a:pPr>
            <a:r>
              <a:rPr lang="en-US" sz="1000" b="1">
                <a:solidFill>
                  <a:srgbClr val="3DCD58"/>
                </a:solidFill>
                <a:latin typeface="Arial"/>
                <a:cs typeface="Calibri" panose="020F0502020204030204" pitchFamily="34" charset="0"/>
              </a:rPr>
              <a:t>Summary Predictive Report</a:t>
            </a:r>
          </a:p>
          <a:p>
            <a:pPr algn="ctr" defTabSz="914288">
              <a:lnSpc>
                <a:spcPct val="95000"/>
              </a:lnSpc>
              <a:spcBef>
                <a:spcPts val="225"/>
              </a:spcBef>
              <a:spcAft>
                <a:spcPts val="225"/>
              </a:spcAft>
              <a:defRPr/>
            </a:pPr>
            <a:endParaRPr lang="en-US" sz="1000" b="1">
              <a:solidFill>
                <a:srgbClr val="3DCD58"/>
              </a:solidFill>
              <a:latin typeface="Arial"/>
              <a:cs typeface="Calibri" panose="020F0502020204030204" pitchFamily="34" charset="0"/>
            </a:endParaRPr>
          </a:p>
          <a:p>
            <a:pPr algn="ctr" defTabSz="914288">
              <a:lnSpc>
                <a:spcPct val="95000"/>
              </a:lnSpc>
              <a:spcBef>
                <a:spcPts val="225"/>
              </a:spcBef>
              <a:spcAft>
                <a:spcPts val="225"/>
              </a:spcAft>
              <a:defRPr/>
            </a:pPr>
            <a:endParaRPr lang="en-US" sz="1100" b="1">
              <a:solidFill>
                <a:srgbClr val="42B4E6"/>
              </a:solidFill>
              <a:latin typeface="Calibri" panose="020F0502020204030204" pitchFamily="34" charset="0"/>
              <a:cs typeface="Calibri" panose="020F0502020204030204" pitchFamily="34" charset="0"/>
            </a:endParaRPr>
          </a:p>
        </p:txBody>
      </p:sp>
      <p:sp>
        <p:nvSpPr>
          <p:cNvPr id="61" name="Cross 60">
            <a:extLst>
              <a:ext uri="{FF2B5EF4-FFF2-40B4-BE49-F238E27FC236}">
                <a16:creationId xmlns:a16="http://schemas.microsoft.com/office/drawing/2014/main" id="{450708D6-90E7-4BBD-993E-A7129AA886CA}"/>
              </a:ext>
            </a:extLst>
          </p:cNvPr>
          <p:cNvSpPr/>
          <p:nvPr/>
        </p:nvSpPr>
        <p:spPr>
          <a:xfrm>
            <a:off x="302863" y="2280409"/>
            <a:ext cx="597260" cy="578372"/>
          </a:xfrm>
          <a:prstGeom prst="plus">
            <a:avLst>
              <a:gd name="adj" fmla="val 40847"/>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fr-FR">
              <a:solidFill>
                <a:prstClr val="white"/>
              </a:solidFill>
              <a:latin typeface="Arial"/>
            </a:endParaRPr>
          </a:p>
        </p:txBody>
      </p:sp>
    </p:spTree>
    <p:extLst>
      <p:ext uri="{BB962C8B-B14F-4D97-AF65-F5344CB8AC3E}">
        <p14:creationId xmlns:p14="http://schemas.microsoft.com/office/powerpoint/2010/main" val="1830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9"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E25DB56-EE60-4606-82E7-F3A51652BED2}"/>
              </a:ext>
            </a:extLst>
          </p:cNvPr>
          <p:cNvSpPr>
            <a:spLocks noGrp="1"/>
          </p:cNvSpPr>
          <p:nvPr>
            <p:ph type="sldNum" sz="quarter" idx="4"/>
          </p:nvPr>
        </p:nvSpPr>
        <p:spPr/>
        <p:txBody>
          <a:bodyPr/>
          <a:lstStyle/>
          <a:p>
            <a:pPr defTabSz="685766">
              <a:defRPr/>
            </a:pPr>
            <a:r>
              <a:rPr lang="en-US">
                <a:solidFill>
                  <a:srgbClr val="3DCD58"/>
                </a:solidFill>
              </a:rPr>
              <a:t>Page </a:t>
            </a:r>
            <a:fld id="{5A9C12DC-491F-9444-86A2-13AC5C62A2FC}" type="slidenum">
              <a:rPr lang="en-US">
                <a:solidFill>
                  <a:srgbClr val="3DCD58"/>
                </a:solidFill>
              </a:rPr>
              <a:pPr defTabSz="685766">
                <a:defRPr/>
              </a:pPr>
              <a:t>13</a:t>
            </a:fld>
            <a:endParaRPr lang="en-US">
              <a:solidFill>
                <a:srgbClr val="3DCD58"/>
              </a:solidFill>
            </a:endParaRPr>
          </a:p>
        </p:txBody>
      </p:sp>
      <p:sp>
        <p:nvSpPr>
          <p:cNvPr id="3" name="Espace réservé du pied de page 2">
            <a:extLst>
              <a:ext uri="{FF2B5EF4-FFF2-40B4-BE49-F238E27FC236}">
                <a16:creationId xmlns:a16="http://schemas.microsoft.com/office/drawing/2014/main" id="{007EF65A-6471-4703-ACED-7DE654C5A688}"/>
              </a:ext>
            </a:extLst>
          </p:cNvPr>
          <p:cNvSpPr>
            <a:spLocks noGrp="1"/>
          </p:cNvSpPr>
          <p:nvPr>
            <p:ph type="ftr" sz="quarter" idx="3"/>
          </p:nvPr>
        </p:nvSpPr>
        <p:spPr/>
        <p:txBody>
          <a:bodyPr/>
          <a:lstStyle/>
          <a:p>
            <a:pPr defTabSz="685766">
              <a:defRPr/>
            </a:pPr>
            <a:r>
              <a:rPr lang="en-US">
                <a:solidFill>
                  <a:srgbClr val="626469"/>
                </a:solidFill>
              </a:rPr>
              <a:t>Confidential Property of Schneider Electric |</a:t>
            </a:r>
          </a:p>
        </p:txBody>
      </p:sp>
      <p:sp>
        <p:nvSpPr>
          <p:cNvPr id="4" name="Titre 3">
            <a:extLst>
              <a:ext uri="{FF2B5EF4-FFF2-40B4-BE49-F238E27FC236}">
                <a16:creationId xmlns:a16="http://schemas.microsoft.com/office/drawing/2014/main" id="{784BF4E6-8742-410A-AB46-86A381D9F18A}"/>
              </a:ext>
            </a:extLst>
          </p:cNvPr>
          <p:cNvSpPr>
            <a:spLocks noGrp="1"/>
          </p:cNvSpPr>
          <p:nvPr>
            <p:ph type="title"/>
          </p:nvPr>
        </p:nvSpPr>
        <p:spPr>
          <a:xfrm>
            <a:off x="0" y="170115"/>
            <a:ext cx="6858000" cy="307825"/>
          </a:xfrm>
        </p:spPr>
        <p:txBody>
          <a:bodyPr/>
          <a:lstStyle/>
          <a:p>
            <a:r>
              <a:rPr lang="fr-FR" sz="2000" dirty="0">
                <a:latin typeface="Arial" panose="020B0604020202020204" pitchFamily="34" charset="0"/>
                <a:cs typeface="Arial" panose="020B0604020202020204" pitchFamily="34" charset="0"/>
              </a:rPr>
              <a:t>EcoStruxure Service Plan (Asset Management)</a:t>
            </a:r>
          </a:p>
        </p:txBody>
      </p:sp>
      <p:graphicFrame>
        <p:nvGraphicFramePr>
          <p:cNvPr id="7" name="Tableau 6">
            <a:extLst>
              <a:ext uri="{FF2B5EF4-FFF2-40B4-BE49-F238E27FC236}">
                <a16:creationId xmlns:a16="http://schemas.microsoft.com/office/drawing/2014/main" id="{A2209437-B45E-45B9-9156-6D837F8FC05F}"/>
              </a:ext>
            </a:extLst>
          </p:cNvPr>
          <p:cNvGraphicFramePr>
            <a:graphicFrameLocks noGrp="1"/>
          </p:cNvGraphicFramePr>
          <p:nvPr/>
        </p:nvGraphicFramePr>
        <p:xfrm>
          <a:off x="304231" y="1400522"/>
          <a:ext cx="8632136" cy="3608869"/>
        </p:xfrm>
        <a:graphic>
          <a:graphicData uri="http://schemas.openxmlformats.org/drawingml/2006/table">
            <a:tbl>
              <a:tblPr>
                <a:effectLst>
                  <a:outerShdw blurRad="50800" dist="38100" dir="5400000" algn="t" rotWithShape="0">
                    <a:prstClr val="black">
                      <a:alpha val="40000"/>
                    </a:prstClr>
                  </a:outerShdw>
                </a:effectLst>
              </a:tblPr>
              <a:tblGrid>
                <a:gridCol w="3688809">
                  <a:extLst>
                    <a:ext uri="{9D8B030D-6E8A-4147-A177-3AD203B41FA5}">
                      <a16:colId xmlns:a16="http://schemas.microsoft.com/office/drawing/2014/main" val="1091144906"/>
                    </a:ext>
                  </a:extLst>
                </a:gridCol>
                <a:gridCol w="1030326">
                  <a:extLst>
                    <a:ext uri="{9D8B030D-6E8A-4147-A177-3AD203B41FA5}">
                      <a16:colId xmlns:a16="http://schemas.microsoft.com/office/drawing/2014/main" val="4111088599"/>
                    </a:ext>
                  </a:extLst>
                </a:gridCol>
                <a:gridCol w="1297062">
                  <a:extLst>
                    <a:ext uri="{9D8B030D-6E8A-4147-A177-3AD203B41FA5}">
                      <a16:colId xmlns:a16="http://schemas.microsoft.com/office/drawing/2014/main" val="204536723"/>
                    </a:ext>
                  </a:extLst>
                </a:gridCol>
                <a:gridCol w="1279688">
                  <a:extLst>
                    <a:ext uri="{9D8B030D-6E8A-4147-A177-3AD203B41FA5}">
                      <a16:colId xmlns:a16="http://schemas.microsoft.com/office/drawing/2014/main" val="4021409367"/>
                    </a:ext>
                  </a:extLst>
                </a:gridCol>
                <a:gridCol w="1336251">
                  <a:extLst>
                    <a:ext uri="{9D8B030D-6E8A-4147-A177-3AD203B41FA5}">
                      <a16:colId xmlns:a16="http://schemas.microsoft.com/office/drawing/2014/main" val="2801733917"/>
                    </a:ext>
                  </a:extLst>
                </a:gridCol>
              </a:tblGrid>
              <a:tr h="170006">
                <a:tc>
                  <a:txBody>
                    <a:bodyPr/>
                    <a:lstStyle/>
                    <a:p>
                      <a:pPr marL="0" lvl="1" indent="0" algn="ctr" fontAlgn="ctr"/>
                      <a:endParaRPr lang="en-US" sz="800" b="1" i="0" u="none" strike="noStrike" noProof="0">
                        <a:solidFill>
                          <a:schemeClr val="tx1">
                            <a:lumMod val="75000"/>
                            <a:lumOff val="25000"/>
                          </a:schemeClr>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1" i="0" u="none" strike="noStrike" noProof="0">
                          <a:solidFill>
                            <a:srgbClr val="000000"/>
                          </a:solidFill>
                          <a:effectLst/>
                          <a:latin typeface="Arial" panose="020B0604020202020204" pitchFamily="34" charset="0"/>
                        </a:rPr>
                        <a:t>Prevent</a:t>
                      </a:r>
                      <a:endParaRPr lang="fr-FR" sz="11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800" b="1" i="0" u="none" strike="noStrike" noProof="0">
                          <a:solidFill>
                            <a:srgbClr val="FFFFFF"/>
                          </a:solidFill>
                          <a:effectLst/>
                          <a:latin typeface="Arial" panose="020B0604020202020204" pitchFamily="34" charset="0"/>
                        </a:rPr>
                        <a:t>Predict</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800" b="1" i="0" u="none" strike="noStrike" noProof="0">
                          <a:solidFill>
                            <a:srgbClr val="000000"/>
                          </a:solidFill>
                          <a:effectLst/>
                          <a:latin typeface="Arial" panose="020B0604020202020204" pitchFamily="34" charset="0"/>
                        </a:rPr>
                        <a:t>Plus</a:t>
                      </a:r>
                    </a:p>
                  </a:txBody>
                  <a:tcPr marL="0" marR="0" marT="0" marB="0"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800" b="1" i="0" u="none" strike="noStrike" noProof="0">
                          <a:solidFill>
                            <a:srgbClr val="FFFFFF"/>
                          </a:solidFill>
                          <a:effectLst/>
                          <a:latin typeface="Arial" panose="020B0604020202020204" pitchFamily="34" charset="0"/>
                        </a:rPr>
                        <a:t>Prime</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61366680"/>
                  </a:ext>
                </a:extLst>
              </a:tr>
              <a:tr h="185461">
                <a:tc>
                  <a:txBody>
                    <a:bodyPr/>
                    <a:lstStyle/>
                    <a:p>
                      <a:pPr algn="ctr" fontAlgn="ctr"/>
                      <a:r>
                        <a:rPr lang="en-US" sz="900" b="0" i="0" u="none" strike="noStrike" noProof="0">
                          <a:solidFill>
                            <a:srgbClr val="00B050"/>
                          </a:solidFill>
                          <a:effectLst/>
                          <a:latin typeface="Arial Rounded MT Bold" panose="020F0704030504030204" pitchFamily="34" charset="0"/>
                        </a:rPr>
                        <a:t>Support</a:t>
                      </a:r>
                    </a:p>
                  </a:txBody>
                  <a:tcPr marL="60311" marR="0" marT="0" marB="0" anchor="ctr">
                    <a:lnL w="12700" cap="flat" cmpd="sng" algn="ctr">
                      <a:solidFill>
                        <a:srgbClr val="000000"/>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gridSpan="2">
                  <a:txBody>
                    <a:bodyPr/>
                    <a:lstStyle/>
                    <a:p>
                      <a:pPr algn="ctr" fontAlgn="ctr"/>
                      <a:r>
                        <a:rPr lang="en-US" sz="500" b="1" i="1" u="sng" strike="noStrike" noProof="0">
                          <a:solidFill>
                            <a:srgbClr val="0070C0"/>
                          </a:solidFill>
                          <a:effectLst/>
                          <a:latin typeface="Arial" panose="020B0604020202020204" pitchFamily="34" charset="0"/>
                        </a:rPr>
                        <a:t>New</a:t>
                      </a:r>
                      <a:r>
                        <a:rPr lang="en-US" sz="500" b="1" i="1" u="none" strike="noStrike" noProof="0">
                          <a:solidFill>
                            <a:srgbClr val="0070C0"/>
                          </a:solidFill>
                          <a:effectLst/>
                          <a:latin typeface="Arial" panose="020B0604020202020204" pitchFamily="34" charset="0"/>
                        </a:rPr>
                        <a:t> : EAA + SLA</a:t>
                      </a:r>
                      <a:endParaRPr lang="fr-FR" sz="700" b="1" i="1" u="none" strike="noStrike">
                        <a:solidFill>
                          <a:schemeClr val="tx1">
                            <a:lumMod val="75000"/>
                            <a:lumOff val="25000"/>
                          </a:schemeClr>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hMerge="1">
                  <a:txBody>
                    <a:bodyPr/>
                    <a:lstStyle/>
                    <a:p>
                      <a:pPr algn="ctr" fontAlgn="ctr"/>
                      <a:endParaRPr lang="fr-FR" sz="1050" b="1" i="1" u="none" strike="noStrike">
                        <a:solidFill>
                          <a:srgbClr val="C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B05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B050"/>
                          </a:solidFill>
                          <a:effectLst/>
                          <a:latin typeface="Arial" panose="020B06040202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958158692"/>
                  </a:ext>
                </a:extLst>
              </a:tr>
              <a:tr h="188595">
                <a:tc>
                  <a:txBody>
                    <a:bodyPr/>
                    <a:lstStyle/>
                    <a:p>
                      <a:pPr algn="l" fontAlgn="ctr">
                        <a:lnSpc>
                          <a:spcPct val="150000"/>
                        </a:lnSpc>
                      </a:pPr>
                      <a:r>
                        <a:rPr lang="en-US" sz="800" b="0" i="0" u="none" strike="noStrike" noProof="0" dirty="0">
                          <a:solidFill>
                            <a:srgbClr val="000000"/>
                          </a:solidFill>
                          <a:effectLst/>
                          <a:latin typeface="Arial" panose="020B0604020202020204" pitchFamily="34" charset="0"/>
                        </a:rPr>
                        <a:t>24/7 remote support and technical assistance</a:t>
                      </a:r>
                      <a:endParaRPr lang="en-US" sz="800" b="1" i="1" u="none" strike="noStrike" noProof="0" dirty="0">
                        <a:solidFill>
                          <a:srgbClr val="0070C0"/>
                        </a:solidFill>
                        <a:effectLst/>
                        <a:latin typeface="Arial" panose="020B0604020202020204" pitchFamily="34" charset="0"/>
                      </a:endParaRPr>
                    </a:p>
                  </a:txBody>
                  <a:tcPr marL="72000" marR="0" marT="0" marB="0" anchor="ctr">
                    <a:lnL w="12700" cap="flat" cmpd="sng" algn="ctr">
                      <a:solidFill>
                        <a:srgbClr val="000000"/>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noProof="0">
                          <a:solidFill>
                            <a:srgbClr val="000000"/>
                          </a:solidFill>
                          <a:effectLst/>
                          <a:latin typeface="Calibri" panose="020F0502020204030204" pitchFamily="34" charset="0"/>
                        </a:rPr>
                        <a:t>●</a:t>
                      </a:r>
                      <a:endParaRPr lang="fr-FR" sz="1000" b="0" i="0" u="none" strike="noStrike">
                        <a:solidFill>
                          <a:srgbClr val="000000"/>
                        </a:solidFill>
                        <a:effectLst/>
                        <a:latin typeface="Calibri" panose="020F0502020204030204" pitchFamily="34" charset="0"/>
                      </a:endParaRP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20000"/>
                        <a:lumOff val="80000"/>
                      </a:schemeClr>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algn="ctr" rtl="0" fontAlgn="ctr"/>
                      <a:r>
                        <a:rPr lang="en-US" sz="800" b="0" i="0" u="none" strike="noStrike" noProof="0">
                          <a:solidFill>
                            <a:srgbClr val="000000"/>
                          </a:solidFill>
                          <a:effectLst/>
                          <a:latin typeface="Calibri" panose="020F0502020204030204" pitchFamily="34" charset="0"/>
                        </a:rPr>
                        <a:t>●</a:t>
                      </a: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2338904734"/>
                  </a:ext>
                </a:extLst>
              </a:tr>
              <a:tr h="154550">
                <a:tc>
                  <a:txBody>
                    <a:bodyPr/>
                    <a:lstStyle/>
                    <a:p>
                      <a:pPr algn="l" fontAlgn="ctr"/>
                      <a:r>
                        <a:rPr lang="en-US" sz="800" b="0" i="0" u="none" strike="noStrike" noProof="0">
                          <a:solidFill>
                            <a:srgbClr val="000000"/>
                          </a:solidFill>
                          <a:effectLst/>
                          <a:latin typeface="Arial" panose="020B0604020202020204" pitchFamily="34" charset="0"/>
                        </a:rPr>
                        <a:t>On-Site emergency technician dispatching </a:t>
                      </a:r>
                      <a:r>
                        <a:rPr lang="en-US" sz="600" b="0" i="0" u="none" strike="noStrike" noProof="0">
                          <a:solidFill>
                            <a:srgbClr val="000000"/>
                          </a:solidFill>
                          <a:effectLst/>
                          <a:latin typeface="Arial" panose="020B0604020202020204" pitchFamily="34" charset="0"/>
                        </a:rPr>
                        <a:t>- local SLA</a:t>
                      </a:r>
                      <a:endParaRPr lang="en-US" sz="800" b="0" i="0" u="none" strike="noStrike" noProof="0">
                        <a:solidFill>
                          <a:srgbClr val="000000"/>
                        </a:solidFill>
                        <a:effectLst/>
                        <a:latin typeface="Arial" panose="020B0604020202020204" pitchFamily="34" charset="0"/>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noProof="0">
                          <a:solidFill>
                            <a:srgbClr val="000000"/>
                          </a:solidFill>
                          <a:effectLst/>
                          <a:latin typeface="Calibri" panose="020F0502020204030204" pitchFamily="34" charset="0"/>
                        </a:rPr>
                        <a:t>●</a:t>
                      </a:r>
                      <a:endParaRPr lang="fr-FR"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800" b="0" i="0" u="none" strike="noStrike" noProof="0">
                          <a:solidFill>
                            <a:srgbClr val="000000"/>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7547569"/>
                  </a:ext>
                </a:extLst>
              </a:tr>
              <a:tr h="185461">
                <a:tc>
                  <a:txBody>
                    <a:bodyPr/>
                    <a:lstStyle/>
                    <a:p>
                      <a:pPr algn="ctr" fontAlgn="ctr"/>
                      <a:r>
                        <a:rPr lang="en-US" sz="900" b="0" i="0" u="none" strike="noStrike" noProof="0">
                          <a:solidFill>
                            <a:srgbClr val="00B050"/>
                          </a:solidFill>
                          <a:effectLst/>
                          <a:latin typeface="Arial Rounded MT Bold" panose="020F0704030504030204" pitchFamily="34" charset="0"/>
                        </a:rPr>
                        <a:t>Maintain</a:t>
                      </a:r>
                    </a:p>
                  </a:txBody>
                  <a:tcPr marL="60311"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endParaRPr lang="fr-FR" sz="1100" b="1" i="0" u="none" strike="noStrike">
                        <a:solidFill>
                          <a:srgbClr val="000000"/>
                        </a:solidFill>
                        <a:effectLst/>
                        <a:latin typeface="Arial" panose="020B0604020202020204" pitchFamily="34" charset="0"/>
                      </a:endParaRP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797113266"/>
                  </a:ext>
                </a:extLst>
              </a:tr>
              <a:tr h="188595">
                <a:tc gridSpan="2">
                  <a:txBody>
                    <a:bodyPr/>
                    <a:lstStyle/>
                    <a:p>
                      <a:pPr algn="l" fontAlgn="ctr">
                        <a:lnSpc>
                          <a:spcPct val="150000"/>
                        </a:lnSpc>
                      </a:pPr>
                      <a:r>
                        <a:rPr lang="en-US" sz="800" b="0" i="0" u="none" strike="noStrike" noProof="0">
                          <a:solidFill>
                            <a:srgbClr val="000000"/>
                          </a:solidFill>
                          <a:effectLst/>
                          <a:latin typeface="Arial" panose="020B0604020202020204" pitchFamily="34" charset="0"/>
                        </a:rPr>
                        <a:t>Preventive scheduled maintenance, including asset diagnostic </a:t>
                      </a:r>
                      <a:r>
                        <a:rPr lang="en-US" sz="600" b="0" i="0" u="none" strike="noStrike" noProof="0">
                          <a:solidFill>
                            <a:srgbClr val="000000"/>
                          </a:solidFill>
                          <a:effectLst/>
                          <a:latin typeface="Arial" panose="020B0604020202020204" pitchFamily="34" charset="0"/>
                        </a:rPr>
                        <a:t>- </a:t>
                      </a:r>
                      <a:r>
                        <a:rPr lang="en-US" sz="600" b="0" i="0" u="none" strike="noStrike" noProof="0" err="1">
                          <a:solidFill>
                            <a:srgbClr val="000000"/>
                          </a:solidFill>
                          <a:effectLst/>
                          <a:latin typeface="Arial" panose="020B0604020202020204" pitchFamily="34" charset="0"/>
                        </a:rPr>
                        <a:t>Prodiag</a:t>
                      </a:r>
                      <a:r>
                        <a:rPr lang="en-US" sz="600" b="0" i="0" u="none" strike="noStrike" baseline="30000" noProof="0" err="1">
                          <a:solidFill>
                            <a:srgbClr val="000000"/>
                          </a:solidFill>
                          <a:effectLst/>
                          <a:latin typeface="Arial" panose="020B0604020202020204" pitchFamily="34" charset="0"/>
                        </a:rPr>
                        <a:t>TM</a:t>
                      </a:r>
                      <a:r>
                        <a:rPr lang="en-US" sz="600" b="0" i="0" u="none" strike="noStrike" baseline="30000" noProof="0">
                          <a:solidFill>
                            <a:srgbClr val="000000"/>
                          </a:solidFill>
                          <a:effectLst/>
                          <a:latin typeface="Arial" panose="020B0604020202020204" pitchFamily="34" charset="0"/>
                        </a:rPr>
                        <a:t>  </a:t>
                      </a:r>
                      <a:r>
                        <a:rPr lang="en-US" sz="600" b="0" i="0" u="none" strike="noStrike" baseline="0" noProof="0">
                          <a:solidFill>
                            <a:srgbClr val="000000"/>
                          </a:solidFill>
                          <a:effectLst/>
                          <a:latin typeface="Arial" panose="020B0604020202020204" pitchFamily="34" charset="0"/>
                        </a:rPr>
                        <a:t>tools</a:t>
                      </a:r>
                      <a:endParaRPr lang="en-US" sz="500" b="1" i="1" u="none" strike="noStrike" kern="1200" noProof="0">
                        <a:solidFill>
                          <a:srgbClr val="C00000"/>
                        </a:solidFill>
                        <a:effectLst/>
                        <a:latin typeface="Arial" panose="020B0604020202020204" pitchFamily="34" charset="0"/>
                        <a:ea typeface="+mn-ea"/>
                        <a:cs typeface="+mn-cs"/>
                      </a:endParaRPr>
                    </a:p>
                  </a:txBody>
                  <a:tcPr marL="120623" marR="0" marT="0" marB="0" anchor="ctr">
                    <a:lnL w="12700" cap="flat" cmpd="sng" algn="ctr">
                      <a:solidFill>
                        <a:srgbClr val="000000"/>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hMerge="1">
                  <a:txBody>
                    <a:bodyPr/>
                    <a:lstStyle/>
                    <a:p>
                      <a:endParaRPr lang="fr-FR"/>
                    </a:p>
                  </a:txBody>
                  <a:tcPr>
                    <a:lnL w="12700" cmpd="sng">
                      <a:noFill/>
                      <a:prstDash val="solid"/>
                    </a:lnL>
                    <a:lnT w="9525" cap="flat" cmpd="sng" algn="ctr">
                      <a:solidFill>
                        <a:schemeClr val="bg1"/>
                      </a:solidFill>
                      <a:prstDash val="solid"/>
                      <a:round/>
                      <a:headEnd type="none" w="med" len="med"/>
                      <a:tailEnd type="none" w="med" len="med"/>
                    </a:lnT>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rgbClr val="000000"/>
                          </a:solidFill>
                          <a:effectLst/>
                          <a:uLnTx/>
                          <a:uFillTx/>
                          <a:latin typeface="Arial" panose="020B0604020202020204" pitchFamily="34" charset="0"/>
                          <a:ea typeface="+mn-ea"/>
                          <a:cs typeface="+mn-cs"/>
                        </a:rPr>
                        <a:t>Prodiag with option CBM*</a:t>
                      </a: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noProof="0">
                          <a:solidFill>
                            <a:srgbClr val="000000"/>
                          </a:solidFill>
                          <a:effectLst/>
                          <a:latin typeface="Calibri" panose="020F0502020204030204" pitchFamily="34" charset="0"/>
                        </a:rPr>
                        <a:t>●</a:t>
                      </a: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269826581"/>
                  </a:ext>
                </a:extLst>
              </a:tr>
              <a:tr h="225561">
                <a:tc>
                  <a:txBody>
                    <a:bodyPr/>
                    <a:lstStyle/>
                    <a:p>
                      <a:pPr algn="l" fontAlgn="ctr"/>
                      <a:r>
                        <a:rPr lang="en-US" sz="800" b="0" i="0" u="none" strike="noStrike" noProof="0">
                          <a:solidFill>
                            <a:srgbClr val="000000"/>
                          </a:solidFill>
                          <a:effectLst/>
                          <a:latin typeface="Arial" panose="020B0604020202020204" pitchFamily="34" charset="0"/>
                        </a:rPr>
                        <a:t>On-site technician intervention </a:t>
                      </a:r>
                      <a:r>
                        <a:rPr lang="en-US" sz="600" b="0" i="0" u="none" strike="noStrike" noProof="0">
                          <a:solidFill>
                            <a:srgbClr val="000000"/>
                          </a:solidFill>
                          <a:effectLst/>
                          <a:latin typeface="Arial" panose="020B0604020202020204" pitchFamily="34" charset="0"/>
                        </a:rPr>
                        <a:t>- troubleshooting or unscheduled preventive incl. labor &amp; travel</a:t>
                      </a:r>
                      <a:endParaRPr lang="en-US" sz="800" b="0" i="0" u="none" strike="noStrike" noProof="0">
                        <a:solidFill>
                          <a:srgbClr val="000000"/>
                        </a:solidFill>
                        <a:effectLst/>
                        <a:latin typeface="Arial" panose="020B0604020202020204" pitchFamily="34" charset="0"/>
                      </a:endParaRPr>
                    </a:p>
                  </a:txBody>
                  <a:tcPr marL="120623" marR="0" marT="0" marB="0" anchor="ctr">
                    <a:lnL w="12700" cap="flat" cmpd="sng" algn="ctr">
                      <a:solidFill>
                        <a:srgbClr val="000000"/>
                      </a:solidFill>
                      <a:prstDash val="solid"/>
                      <a:round/>
                      <a:headEnd type="none" w="med" len="med"/>
                      <a:tailEnd type="none" w="med" len="med"/>
                    </a:lnL>
                    <a:lnR>
                      <a:noFill/>
                    </a:lnR>
                    <a:lnT w="6350" cap="flat" cmpd="sng" algn="ctr">
                      <a:solidFill>
                        <a:schemeClr val="tx1"/>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noProof="0">
                          <a:solidFill>
                            <a:srgbClr val="000000"/>
                          </a:solidFill>
                          <a:effectLst/>
                          <a:latin typeface="Arial" panose="020B0604020202020204" pitchFamily="34" charset="0"/>
                        </a:rPr>
                        <a:t> </a:t>
                      </a:r>
                      <a:endParaRPr lang="fr-FR" sz="1000" b="0" i="0" u="none" strike="noStrike">
                        <a:solidFill>
                          <a:srgbClr val="000000"/>
                        </a:solidFill>
                        <a:effectLst/>
                        <a:latin typeface="Arial" panose="020B0604020202020204" pitchFamily="34" charset="0"/>
                      </a:endParaRPr>
                    </a:p>
                  </a:txBody>
                  <a:tcPr marL="0" marR="0" marT="0" marB="0" anchor="ctr">
                    <a:lnL>
                      <a:noFill/>
                    </a:lnL>
                    <a:lnR>
                      <a:noFill/>
                    </a:lnR>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noProof="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endParaRPr lang="en-US" sz="800" b="0" i="0" u="none" strike="noStrike" noProof="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543205346"/>
                  </a:ext>
                </a:extLst>
              </a:tr>
              <a:tr h="154550">
                <a:tc>
                  <a:txBody>
                    <a:bodyPr/>
                    <a:lstStyle/>
                    <a:p>
                      <a:pPr algn="l" fontAlgn="ctr"/>
                      <a:r>
                        <a:rPr lang="en-US" sz="800" b="0" i="0" u="none" strike="noStrike" noProof="0">
                          <a:solidFill>
                            <a:srgbClr val="000000"/>
                          </a:solidFill>
                          <a:effectLst/>
                          <a:latin typeface="Arial" panose="020B0604020202020204" pitchFamily="34" charset="0"/>
                        </a:rPr>
                        <a:t>Spare parts to repair</a:t>
                      </a:r>
                    </a:p>
                  </a:txBody>
                  <a:tcPr marL="120623"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noProof="0">
                          <a:solidFill>
                            <a:srgbClr val="000000"/>
                          </a:solidFill>
                          <a:effectLst/>
                          <a:latin typeface="Arial" panose="020B0604020202020204" pitchFamily="34" charset="0"/>
                        </a:rPr>
                        <a:t> </a:t>
                      </a:r>
                      <a:endParaRPr lang="fr-FR"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noProof="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noProof="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1" i="0" u="none" strike="noStrike" noProof="0">
                          <a:solidFill>
                            <a:srgbClr val="000000"/>
                          </a:solidFill>
                          <a:effectLst/>
                          <a:latin typeface="Arial" panose="020B0604020202020204" pitchFamily="34" charset="0"/>
                        </a:rPr>
                        <a:t>option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695865"/>
                  </a:ext>
                </a:extLst>
              </a:tr>
              <a:tr h="185461">
                <a:tc>
                  <a:txBody>
                    <a:bodyPr/>
                    <a:lstStyle/>
                    <a:p>
                      <a:pPr algn="ctr" fontAlgn="ctr"/>
                      <a:r>
                        <a:rPr lang="en-US" sz="900" b="0" i="0" u="none" strike="noStrike" noProof="0">
                          <a:solidFill>
                            <a:srgbClr val="00B050"/>
                          </a:solidFill>
                          <a:effectLst/>
                          <a:latin typeface="Arial Rounded MT Bold" panose="020F0704030504030204" pitchFamily="34" charset="0"/>
                        </a:rPr>
                        <a:t>Monitor</a:t>
                      </a:r>
                    </a:p>
                  </a:txBody>
                  <a:tcPr marL="60311"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endParaRPr lang="fr-FR" sz="1100" b="1" i="0" u="none" strike="noStrike">
                        <a:solidFill>
                          <a:srgbClr val="000000"/>
                        </a:solidFill>
                        <a:effectLst/>
                        <a:latin typeface="Arial" panose="020B0604020202020204" pitchFamily="34" charset="0"/>
                      </a:endParaRP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688544200"/>
                  </a:ext>
                </a:extLst>
              </a:tr>
              <a:tr h="188595">
                <a:tc>
                  <a:txBody>
                    <a:bodyPr/>
                    <a:lstStyle/>
                    <a:p>
                      <a:pPr algn="l" fontAlgn="ctr">
                        <a:lnSpc>
                          <a:spcPct val="150000"/>
                        </a:lnSpc>
                      </a:pPr>
                      <a:r>
                        <a:rPr lang="en-US" sz="800" b="0" i="0" u="none" strike="noStrike" noProof="0">
                          <a:solidFill>
                            <a:srgbClr val="000000"/>
                          </a:solidFill>
                          <a:effectLst/>
                          <a:latin typeface="Arial" panose="020B0604020202020204" pitchFamily="34" charset="0"/>
                        </a:rPr>
                        <a:t>On-line customer portal</a:t>
                      </a:r>
                      <a:endParaRPr lang="en-US" sz="500" b="1" i="1" u="none" strike="noStrike" kern="1200" noProof="0">
                        <a:solidFill>
                          <a:srgbClr val="C00000"/>
                        </a:solidFill>
                        <a:effectLst/>
                        <a:latin typeface="Arial" panose="020B0604020202020204" pitchFamily="34" charset="0"/>
                        <a:ea typeface="+mn-ea"/>
                        <a:cs typeface="+mn-cs"/>
                      </a:endParaRPr>
                    </a:p>
                  </a:txBody>
                  <a:tcPr marL="72000" marR="0" marT="0" marB="0" anchor="ctr">
                    <a:lnL w="12700" cap="flat" cmpd="sng" algn="ctr">
                      <a:solidFill>
                        <a:srgbClr val="000000"/>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lnSpc>
                          <a:spcPct val="150000"/>
                        </a:lnSpc>
                      </a:pPr>
                      <a:r>
                        <a:rPr lang="en-US" sz="800" b="0" i="0" u="none" strike="noStrike" noProof="0">
                          <a:solidFill>
                            <a:srgbClr val="000000"/>
                          </a:solidFill>
                          <a:effectLst/>
                          <a:latin typeface="Calibri" panose="020F0502020204030204" pitchFamily="34" charset="0"/>
                        </a:rPr>
                        <a:t>●</a:t>
                      </a:r>
                      <a:endParaRPr lang="fr-FR" sz="1000" b="0" i="0" u="none" strike="noStrike">
                        <a:solidFill>
                          <a:srgbClr val="000000"/>
                        </a:solidFill>
                        <a:effectLst/>
                        <a:latin typeface="Calibri" panose="020F0502020204030204" pitchFamily="34" charset="0"/>
                      </a:endParaRP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20000"/>
                        <a:lumOff val="80000"/>
                      </a:schemeClr>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algn="ctr" rtl="0" fontAlgn="ctr"/>
                      <a:r>
                        <a:rPr lang="en-US" sz="800" b="0" i="0" u="none" strike="noStrike" noProof="0">
                          <a:solidFill>
                            <a:srgbClr val="000000"/>
                          </a:solidFill>
                          <a:effectLst/>
                          <a:latin typeface="Calibri" panose="020F0502020204030204" pitchFamily="34" charset="0"/>
                        </a:rPr>
                        <a:t>●</a:t>
                      </a:r>
                    </a:p>
                  </a:txBody>
                  <a:tcPr marL="0" marR="0" marT="0" marB="0" anchor="ctr">
                    <a:lnL>
                      <a:noFill/>
                    </a:lnL>
                    <a:lnR>
                      <a:noFill/>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455482453"/>
                  </a:ext>
                </a:extLst>
              </a:tr>
              <a:tr h="154550">
                <a:tc>
                  <a:txBody>
                    <a:bodyPr/>
                    <a:lstStyle/>
                    <a:p>
                      <a:pPr algn="l" fontAlgn="ctr"/>
                      <a:r>
                        <a:rPr lang="en-US" sz="800" b="0" i="0" u="none" strike="noStrike" kern="1200" noProof="0" dirty="0">
                          <a:solidFill>
                            <a:srgbClr val="000000"/>
                          </a:solidFill>
                          <a:effectLst/>
                          <a:latin typeface="Arial" panose="020B0604020202020204" pitchFamily="34" charset="0"/>
                          <a:ea typeface="+mn-ea"/>
                          <a:cs typeface="+mn-cs"/>
                        </a:rPr>
                        <a:t>Ambient monitoring &amp; alarming</a:t>
                      </a:r>
                      <a:endParaRPr lang="en-US" sz="500" b="1" i="1" u="none" strike="noStrike" kern="1200" noProof="0" dirty="0">
                        <a:solidFill>
                          <a:schemeClr val="tx2"/>
                        </a:solidFill>
                        <a:effectLst/>
                        <a:latin typeface="Arial" panose="020B0604020202020204" pitchFamily="34" charset="0"/>
                        <a:ea typeface="+mn-ea"/>
                        <a:cs typeface="+mn-cs"/>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000000"/>
                          </a:solidFill>
                          <a:effectLst/>
                          <a:latin typeface="Calibri" panose="020F0502020204030204" pitchFamily="34" charset="0"/>
                        </a:rPr>
                        <a:t>●</a:t>
                      </a:r>
                      <a:endParaRPr lang="fr-FR"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20000"/>
                        <a:lumOff val="80000"/>
                      </a:schemeClr>
                    </a:solidFill>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000000"/>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1734895433"/>
                  </a:ext>
                </a:extLst>
              </a:tr>
              <a:tr h="154550">
                <a:tc>
                  <a:txBody>
                    <a:bodyPr/>
                    <a:lstStyle/>
                    <a:p>
                      <a:pPr algn="l" fontAlgn="ctr"/>
                      <a:r>
                        <a:rPr lang="en-US" sz="800" b="0" i="0" u="none" strike="noStrike" noProof="0" dirty="0">
                          <a:solidFill>
                            <a:srgbClr val="000000"/>
                          </a:solidFill>
                          <a:effectLst/>
                          <a:latin typeface="Arial" panose="020B0604020202020204" pitchFamily="34" charset="0"/>
                        </a:rPr>
                        <a:t>Asset data monitoring and alarming</a:t>
                      </a:r>
                      <a:endParaRPr lang="en-US" sz="500" b="1" i="1" u="none" strike="noStrike" kern="1200" noProof="0" dirty="0">
                        <a:solidFill>
                          <a:schemeClr val="tx2"/>
                        </a:solidFill>
                        <a:effectLst/>
                        <a:latin typeface="Arial" panose="020B0604020202020204" pitchFamily="34" charset="0"/>
                        <a:ea typeface="+mn-ea"/>
                        <a:cs typeface="+mn-cs"/>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chemeClr val="tx1"/>
                          </a:solidFill>
                          <a:effectLst/>
                          <a:latin typeface="Calibri" panose="020F0502020204030204" pitchFamily="34" charset="0"/>
                        </a:rPr>
                        <a:t>●</a:t>
                      </a:r>
                      <a:endParaRPr lang="fr-FR" sz="1100" b="0" i="0" u="none" strike="noStrike">
                        <a:solidFill>
                          <a:schemeClr val="tx1"/>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20000"/>
                        <a:lumOff val="80000"/>
                      </a:schemeClr>
                    </a:solidFill>
                  </a:tcPr>
                </a:tc>
                <a:tc>
                  <a:txBody>
                    <a:bodyPr/>
                    <a:lstStyle/>
                    <a:p>
                      <a:pPr algn="ctr" rtl="0" fontAlgn="ctr"/>
                      <a:r>
                        <a:rPr lang="en-US" sz="800" b="0" i="0" u="none" strike="noStrike" noProof="0">
                          <a:solidFill>
                            <a:schemeClr val="bg1"/>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chemeClr val="tx1"/>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r>
                        <a:rPr lang="en-US" sz="800" b="0" i="0" u="none" strike="noStrike" noProof="0">
                          <a:solidFill>
                            <a:schemeClr val="bg1"/>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88051420"/>
                  </a:ext>
                </a:extLst>
              </a:tr>
              <a:tr h="154550">
                <a:tc>
                  <a:txBody>
                    <a:bodyPr/>
                    <a:lstStyle/>
                    <a:p>
                      <a:pPr algn="l" fontAlgn="ctr"/>
                      <a:r>
                        <a:rPr lang="en-US" sz="800" b="0" i="0" u="none" strike="noStrike" noProof="0" dirty="0">
                          <a:solidFill>
                            <a:srgbClr val="000000"/>
                          </a:solidFill>
                          <a:effectLst/>
                          <a:latin typeface="Arial" panose="020B0604020202020204" pitchFamily="34" charset="0"/>
                        </a:rPr>
                        <a:t>Electrical fire risk prevention </a:t>
                      </a:r>
                      <a:r>
                        <a:rPr lang="en-US" sz="600" b="0" i="0" u="none" strike="noStrike" noProof="0" dirty="0">
                          <a:solidFill>
                            <a:srgbClr val="000000"/>
                          </a:solidFill>
                          <a:effectLst/>
                          <a:latin typeface="Arial" panose="020B0604020202020204" pitchFamily="34" charset="0"/>
                        </a:rPr>
                        <a:t>– electrical connection &amp; insulation</a:t>
                      </a:r>
                      <a:endParaRPr lang="en-US" sz="500" b="1" i="1" u="none" strike="noStrike" kern="1200" noProof="0" dirty="0">
                        <a:solidFill>
                          <a:srgbClr val="0070C0"/>
                        </a:solidFill>
                        <a:effectLst/>
                        <a:latin typeface="Arial" panose="020B0604020202020204" pitchFamily="34" charset="0"/>
                        <a:ea typeface="+mn-ea"/>
                        <a:cs typeface="+mn-cs"/>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chemeClr val="tx1"/>
                          </a:solidFill>
                          <a:effectLst/>
                          <a:latin typeface="Calibri" panose="020F0502020204030204" pitchFamily="34" charset="0"/>
                        </a:rPr>
                        <a:t>●</a:t>
                      </a:r>
                      <a:endParaRPr lang="fr-FR" sz="1200" b="0" i="0" u="none" strike="noStrike">
                        <a:solidFill>
                          <a:schemeClr val="tx1"/>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20000"/>
                        <a:lumOff val="80000"/>
                      </a:schemeClr>
                    </a:solidFill>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chemeClr val="tx1"/>
                          </a:solidFill>
                          <a:effectLst/>
                          <a:latin typeface="Calibri" panose="020F0502020204030204" pitchFamily="34" charset="0"/>
                        </a:rPr>
                        <a:t>●</a:t>
                      </a:r>
                      <a:endParaRPr lang="fr-FR" sz="1200" b="0" i="0" u="none" strike="noStrike">
                        <a:solidFill>
                          <a:schemeClr val="tx1"/>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marL="0" marR="0" lvl="0" indent="0" algn="ctr" defTabSz="609563"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919256542"/>
                  </a:ext>
                </a:extLst>
              </a:tr>
              <a:tr h="154550">
                <a:tc>
                  <a:txBody>
                    <a:bodyPr/>
                    <a:lstStyle/>
                    <a:p>
                      <a:pPr marL="0" marR="0" lvl="0" indent="0" algn="l" defTabSz="457172"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000000"/>
                          </a:solidFill>
                          <a:effectLst/>
                          <a:latin typeface="Arial" panose="020B0604020202020204" pitchFamily="34" charset="0"/>
                        </a:rPr>
                        <a:t>Asset health monitoring and diagnostics </a:t>
                      </a:r>
                      <a:r>
                        <a:rPr lang="en-US" sz="600" b="0" i="0" u="none" strike="noStrike" noProof="0">
                          <a:solidFill>
                            <a:srgbClr val="000000"/>
                          </a:solidFill>
                          <a:effectLst/>
                          <a:latin typeface="Arial" panose="020B0604020202020204" pitchFamily="34" charset="0"/>
                        </a:rPr>
                        <a:t>- predictive analytics (LV/MV </a:t>
                      </a:r>
                      <a:r>
                        <a:rPr lang="en-US" sz="600" b="0" i="0" u="none" strike="noStrike" noProof="0" err="1">
                          <a:solidFill>
                            <a:srgbClr val="000000"/>
                          </a:solidFill>
                          <a:effectLst/>
                          <a:latin typeface="Arial" panose="020B0604020202020204" pitchFamily="34" charset="0"/>
                        </a:rPr>
                        <a:t>Equipt</a:t>
                      </a:r>
                      <a:r>
                        <a:rPr lang="en-US" sz="600" b="0" i="0" u="none" strike="noStrike" noProof="0">
                          <a:solidFill>
                            <a:srgbClr val="000000"/>
                          </a:solidFill>
                          <a:effectLst/>
                          <a:latin typeface="Arial" panose="020B0604020202020204" pitchFamily="34" charset="0"/>
                        </a:rPr>
                        <a:t>, Dry </a:t>
                      </a:r>
                      <a:r>
                        <a:rPr lang="en-US" sz="600" b="0" i="0" u="none" strike="noStrike" noProof="0" err="1">
                          <a:solidFill>
                            <a:srgbClr val="000000"/>
                          </a:solidFill>
                          <a:effectLst/>
                          <a:latin typeface="Arial" panose="020B0604020202020204" pitchFamily="34" charset="0"/>
                        </a:rPr>
                        <a:t>Transfo</a:t>
                      </a:r>
                      <a:r>
                        <a:rPr lang="en-US" sz="600" b="0" i="0" u="none" strike="noStrike" noProof="0">
                          <a:solidFill>
                            <a:srgbClr val="000000"/>
                          </a:solidFill>
                          <a:effectLst/>
                          <a:latin typeface="Arial" panose="020B0604020202020204" pitchFamily="34" charset="0"/>
                        </a:rPr>
                        <a:t>)</a:t>
                      </a:r>
                      <a:endParaRPr lang="en-US" sz="800" b="0" i="0" u="none" strike="noStrike" noProof="0">
                        <a:solidFill>
                          <a:srgbClr val="000000"/>
                        </a:solidFill>
                        <a:effectLst/>
                        <a:latin typeface="Arial" panose="020B0604020202020204" pitchFamily="34" charset="0"/>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endParaRPr lang="fr-FR"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457172"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algn="ctr" rtl="0" fontAlgn="ctr"/>
                      <a:endParaRPr lang="en-US" sz="800" b="0" i="0" u="none" strike="noStrike" noProof="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457172" rtl="0" eaLnBrk="1" fontAlgn="ctr" latinLnBrk="0" hangingPunct="1">
                        <a:lnSpc>
                          <a:spcPct val="100000"/>
                        </a:lnSpc>
                        <a:spcBef>
                          <a:spcPts val="0"/>
                        </a:spcBef>
                        <a:spcAft>
                          <a:spcPts val="0"/>
                        </a:spcAft>
                        <a:buClrTx/>
                        <a:buSzTx/>
                        <a:buFontTx/>
                        <a:buNone/>
                        <a:tabLst/>
                        <a:defRPr/>
                      </a:pP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4263718996"/>
                  </a:ext>
                </a:extLst>
              </a:tr>
              <a:tr h="154550">
                <a:tc>
                  <a:txBody>
                    <a:bodyPr/>
                    <a:lstStyle/>
                    <a:p>
                      <a:pPr algn="l" fontAlgn="ctr"/>
                      <a:r>
                        <a:rPr lang="en-US" sz="800" b="0" i="0" u="none" strike="noStrike" noProof="0" dirty="0">
                          <a:solidFill>
                            <a:srgbClr val="000000"/>
                          </a:solidFill>
                          <a:effectLst/>
                          <a:latin typeface="Arial" panose="020B0604020202020204" pitchFamily="34" charset="0"/>
                        </a:rPr>
                        <a:t>Partial Discharge monitoring for </a:t>
                      </a:r>
                      <a:r>
                        <a:rPr kumimoji="0" lang="en-US" sz="800" b="0" i="0" u="none" strike="noStrike" kern="1200" cap="none" spc="0" normalizeH="0" baseline="0" noProof="0" dirty="0">
                          <a:ln>
                            <a:noFill/>
                          </a:ln>
                          <a:solidFill>
                            <a:schemeClr val="bg2">
                              <a:lumMod val="10000"/>
                            </a:schemeClr>
                          </a:solidFill>
                          <a:effectLst/>
                          <a:uLnTx/>
                          <a:uFillTx/>
                          <a:latin typeface="+mn-lt"/>
                          <a:ea typeface="+mn-ea"/>
                          <a:cs typeface="+mn-cs"/>
                        </a:rPr>
                        <a:t>Medium Voltage switchgear</a:t>
                      </a:r>
                      <a:endParaRPr lang="en-US" sz="500" b="1" i="1" u="none" strike="noStrike" kern="1200" noProof="0" dirty="0">
                        <a:solidFill>
                          <a:schemeClr val="tx2"/>
                        </a:solidFill>
                        <a:effectLst/>
                        <a:latin typeface="Arial" panose="020B0604020202020204" pitchFamily="34" charset="0"/>
                        <a:ea typeface="+mn-ea"/>
                        <a:cs typeface="+mn-cs"/>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457172" rtl="0" eaLnBrk="1" fontAlgn="ctr" latinLnBrk="0" hangingPunct="1">
                        <a:lnSpc>
                          <a:spcPct val="100000"/>
                        </a:lnSpc>
                        <a:spcBef>
                          <a:spcPts val="0"/>
                        </a:spcBef>
                        <a:spcAft>
                          <a:spcPts val="0"/>
                        </a:spcAft>
                        <a:buClrTx/>
                        <a:buSzTx/>
                        <a:buFontTx/>
                        <a:buNone/>
                        <a:tabLst/>
                        <a:defRPr/>
                      </a:pPr>
                      <a:endParaRPr lang="fr-FR"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457172" rtl="0" eaLnBrk="1" fontAlgn="ctr" latinLnBrk="0" hangingPunct="1">
                        <a:lnSpc>
                          <a:spcPct val="100000"/>
                        </a:lnSpc>
                        <a:spcBef>
                          <a:spcPts val="0"/>
                        </a:spcBef>
                        <a:spcAft>
                          <a:spcPts val="0"/>
                        </a:spcAft>
                        <a:buClrTx/>
                        <a:buSzTx/>
                        <a:buFontTx/>
                        <a:buNone/>
                        <a:tabLst/>
                        <a:defRPr/>
                      </a:pPr>
                      <a:r>
                        <a:rPr lang="fr-FR" sz="800" b="0" i="0" u="none" strike="noStrike">
                          <a:solidFill>
                            <a:schemeClr val="bg1"/>
                          </a:solidFill>
                          <a:effectLst/>
                          <a:latin typeface="Arial" panose="020B0604020202020204" pitchFamily="34" charset="0"/>
                        </a:rPr>
                        <a:t>option</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algn="ctr" rtl="0" fontAlgn="ctr"/>
                      <a:endParaRPr lang="en-US" sz="800" b="0" i="0" u="none" strike="noStrike" noProof="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800" b="0" i="0" u="none" strike="noStrike" noProof="0">
                          <a:solidFill>
                            <a:srgbClr val="FFFFFF"/>
                          </a:solidFill>
                          <a:effectLst/>
                          <a:latin typeface="Calibri" panose="020F0502020204030204" pitchFamily="34" charset="0"/>
                        </a:rPr>
                        <a:t>option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4040480922"/>
                  </a:ext>
                </a:extLst>
              </a:tr>
              <a:tr h="154550">
                <a:tc>
                  <a:txBody>
                    <a:bodyPr/>
                    <a:lstStyle/>
                    <a:p>
                      <a:pPr algn="l" fontAlgn="ctr"/>
                      <a:r>
                        <a:rPr lang="en-US" sz="800" b="0" i="0" u="none" strike="noStrike" noProof="0">
                          <a:solidFill>
                            <a:srgbClr val="000000"/>
                          </a:solidFill>
                          <a:effectLst/>
                          <a:latin typeface="Arial" panose="020B0604020202020204" pitchFamily="34" charset="0"/>
                        </a:rPr>
                        <a:t>Advanced Condition-Based Monitoring for Oil Transformer </a:t>
                      </a:r>
                      <a:r>
                        <a:rPr lang="en-US" sz="600" b="0" i="0" u="none" strike="noStrike" noProof="0">
                          <a:solidFill>
                            <a:srgbClr val="000000"/>
                          </a:solidFill>
                          <a:effectLst/>
                          <a:latin typeface="Arial" panose="020B0604020202020204" pitchFamily="34" charset="0"/>
                        </a:rPr>
                        <a:t>- predictive analytics</a:t>
                      </a:r>
                      <a:endParaRPr lang="en-US" sz="800" b="0" i="0" u="none" strike="noStrike" noProof="0">
                        <a:solidFill>
                          <a:srgbClr val="000000"/>
                        </a:solidFill>
                        <a:effectLst/>
                        <a:latin typeface="Arial" panose="020B0604020202020204" pitchFamily="34" charset="0"/>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172" rtl="0" eaLnBrk="1" fontAlgn="ctr" latinLnBrk="0" hangingPunct="1">
                        <a:lnSpc>
                          <a:spcPct val="100000"/>
                        </a:lnSpc>
                        <a:spcBef>
                          <a:spcPts val="0"/>
                        </a:spcBef>
                        <a:spcAft>
                          <a:spcPts val="0"/>
                        </a:spcAft>
                        <a:buClrTx/>
                        <a:buSzTx/>
                        <a:buFontTx/>
                        <a:buNone/>
                        <a:tabLst/>
                        <a:defRPr/>
                      </a:pPr>
                      <a:endParaRPr lang="fr-FR"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172" rtl="0" eaLnBrk="1" fontAlgn="ctr" latinLnBrk="0" hangingPunct="1">
                        <a:lnSpc>
                          <a:spcPct val="100000"/>
                        </a:lnSpc>
                        <a:spcBef>
                          <a:spcPts val="0"/>
                        </a:spcBef>
                        <a:spcAft>
                          <a:spcPts val="0"/>
                        </a:spcAft>
                        <a:buClrTx/>
                        <a:buSzTx/>
                        <a:buFontTx/>
                        <a:buNone/>
                        <a:tabLst/>
                        <a:defRPr/>
                      </a:pPr>
                      <a:r>
                        <a:rPr lang="en-US" sz="800" b="0" i="0" u="none" strike="noStrike" noProof="0">
                          <a:solidFill>
                            <a:schemeClr val="bg1"/>
                          </a:solidFill>
                          <a:effectLst/>
                          <a:latin typeface="Arial" panose="020B0604020202020204" pitchFamily="34" charset="0"/>
                        </a:rPr>
                        <a:t>option </a:t>
                      </a:r>
                      <a:endParaRPr lang="fr-FR" sz="1000" b="0" i="0" u="none" strike="noStrike">
                        <a:solidFill>
                          <a:schemeClr val="bg1"/>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800" b="0" i="0" u="none" strike="noStrike" noProof="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noProof="0">
                          <a:solidFill>
                            <a:srgbClr val="FFFFFF"/>
                          </a:solidFill>
                          <a:effectLst/>
                          <a:latin typeface="Calibri" panose="020F0502020204030204" pitchFamily="34" charset="0"/>
                        </a:rPr>
                        <a:t>option</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21787561"/>
                  </a:ext>
                </a:extLst>
              </a:tr>
              <a:tr h="185461">
                <a:tc>
                  <a:txBody>
                    <a:bodyPr/>
                    <a:lstStyle/>
                    <a:p>
                      <a:pPr algn="ctr" fontAlgn="ctr"/>
                      <a:r>
                        <a:rPr lang="en-US" sz="900" b="0" i="0" u="none" strike="noStrike" noProof="0">
                          <a:solidFill>
                            <a:srgbClr val="00B050"/>
                          </a:solidFill>
                          <a:effectLst/>
                          <a:latin typeface="Arial Rounded MT Bold" panose="020F0704030504030204" pitchFamily="34" charset="0"/>
                        </a:rPr>
                        <a:t>Optimize</a:t>
                      </a:r>
                    </a:p>
                  </a:txBody>
                  <a:tcPr marL="60311"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endParaRPr lang="fr-FR" sz="1100" b="1" i="0" u="none" strike="noStrike">
                        <a:solidFill>
                          <a:srgbClr val="000000"/>
                        </a:solidFill>
                        <a:effectLst/>
                        <a:latin typeface="Arial" panose="020B0604020202020204" pitchFamily="34" charset="0"/>
                      </a:endParaRP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a:noFill/>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l" fontAlgn="ctr"/>
                      <a:r>
                        <a:rPr lang="en-US" sz="800" b="1" i="0" u="none" strike="noStrike" noProof="0">
                          <a:solidFill>
                            <a:srgbClr val="000000"/>
                          </a:solidFill>
                          <a:effectLst/>
                          <a:latin typeface="Arial" panose="020B0604020202020204" pitchFamily="34" charset="0"/>
                        </a:rPr>
                        <a:t> </a:t>
                      </a:r>
                    </a:p>
                  </a:txBody>
                  <a:tcPr marL="60311"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902253551"/>
                  </a:ext>
                </a:extLst>
              </a:tr>
              <a:tr h="188595">
                <a:tc>
                  <a:txBody>
                    <a:bodyPr/>
                    <a:lstStyle/>
                    <a:p>
                      <a:pPr algn="l" fontAlgn="ctr">
                        <a:lnSpc>
                          <a:spcPct val="150000"/>
                        </a:lnSpc>
                      </a:pPr>
                      <a:r>
                        <a:rPr lang="en-US" sz="800" b="0" i="0" u="none" strike="noStrike" noProof="0">
                          <a:solidFill>
                            <a:srgbClr val="000000"/>
                          </a:solidFill>
                          <a:effectLst/>
                          <a:latin typeface="Arial" panose="020B0604020202020204" pitchFamily="34" charset="0"/>
                        </a:rPr>
                        <a:t>Monthly automated asset data reporting</a:t>
                      </a:r>
                    </a:p>
                  </a:txBody>
                  <a:tcPr marL="72000" marR="0" marT="0" marB="0" anchor="ctr">
                    <a:lnL w="12700" cap="flat" cmpd="sng" algn="ctr">
                      <a:solidFill>
                        <a:srgbClr val="000000"/>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tcPr>
                </a:tc>
                <a:tc>
                  <a:txBody>
                    <a:bodyPr/>
                    <a:lstStyle/>
                    <a:p>
                      <a:pPr algn="ctr" rtl="0" fontAlgn="ctr"/>
                      <a:r>
                        <a:rPr lang="en-US" sz="800" b="0" i="0" u="none" strike="noStrike" noProof="0">
                          <a:solidFill>
                            <a:srgbClr val="000000"/>
                          </a:solidFill>
                          <a:effectLst/>
                          <a:latin typeface="Calibri" panose="020F0502020204030204" pitchFamily="34" charset="0"/>
                        </a:rPr>
                        <a:t>●</a:t>
                      </a:r>
                      <a:endParaRPr lang="fr-FR" sz="1000" b="0" i="0" u="none" strike="noStrike">
                        <a:solidFill>
                          <a:srgbClr val="000000"/>
                        </a:solidFill>
                        <a:effectLst/>
                        <a:latin typeface="Calibri" panose="020F0502020204030204" pitchFamily="34" charset="0"/>
                      </a:endParaRPr>
                    </a:p>
                  </a:txBody>
                  <a:tcPr marL="0" marR="0" marT="0" marB="0" anchor="ctr">
                    <a:lnL>
                      <a:noFill/>
                    </a:lnL>
                    <a:lnR>
                      <a:noFill/>
                    </a:lnR>
                    <a:lnT w="9525"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solidFill>
                      <a:schemeClr val="accent6">
                        <a:lumMod val="20000"/>
                        <a:lumOff val="80000"/>
                      </a:schemeClr>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9525"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solidFill>
                      <a:srgbClr val="00B0F0"/>
                    </a:solidFill>
                  </a:tcPr>
                </a:tc>
                <a:tc>
                  <a:txBody>
                    <a:bodyPr/>
                    <a:lstStyle/>
                    <a:p>
                      <a:pPr algn="ctr" rtl="0" fontAlgn="ctr"/>
                      <a:r>
                        <a:rPr lang="en-US" sz="800" b="0" i="0" u="none" strike="noStrike" noProof="0">
                          <a:solidFill>
                            <a:srgbClr val="000000"/>
                          </a:solidFill>
                          <a:effectLst/>
                          <a:latin typeface="Calibri" panose="020F0502020204030204" pitchFamily="34" charset="0"/>
                        </a:rPr>
                        <a:t>●</a:t>
                      </a:r>
                    </a:p>
                  </a:txBody>
                  <a:tcPr marL="0" marR="0" marT="0" marB="0" anchor="ctr">
                    <a:lnL>
                      <a:noFill/>
                    </a:lnL>
                    <a:lnR>
                      <a:noFill/>
                    </a:lnR>
                    <a:lnT w="9525"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solidFill>
                      <a:srgbClr val="92D050"/>
                    </a:solid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solidFill>
                      <a:srgbClr val="00B050"/>
                    </a:solidFill>
                  </a:tcPr>
                </a:tc>
                <a:extLst>
                  <a:ext uri="{0D108BD9-81ED-4DB2-BD59-A6C34878D82A}">
                    <a16:rowId xmlns:a16="http://schemas.microsoft.com/office/drawing/2014/main" val="302357562"/>
                  </a:ext>
                </a:extLst>
              </a:tr>
              <a:tr h="154550">
                <a:tc>
                  <a:txBody>
                    <a:bodyPr/>
                    <a:lstStyle/>
                    <a:p>
                      <a:pPr algn="l" fontAlgn="ctr"/>
                      <a:r>
                        <a:rPr lang="en-US" sz="800" b="0" i="0" u="none" strike="noStrike" noProof="0">
                          <a:solidFill>
                            <a:srgbClr val="000000"/>
                          </a:solidFill>
                          <a:effectLst/>
                          <a:latin typeface="Arial" panose="020B0604020202020204" pitchFamily="34" charset="0"/>
                        </a:rPr>
                        <a:t>Advanced asset management &amp; Power Quality consultancy</a:t>
                      </a:r>
                    </a:p>
                  </a:txBody>
                  <a:tcPr marL="72000" marR="0" marT="0" marB="0" anchor="ctr">
                    <a:lnL w="12700" cap="flat" cmpd="sng" algn="ctr">
                      <a:solidFill>
                        <a:srgbClr val="000000"/>
                      </a:solidFill>
                      <a:prstDash val="solid"/>
                      <a:round/>
                      <a:headEnd type="none" w="med" len="med"/>
                      <a:tailEnd type="none" w="med" len="med"/>
                    </a:lnL>
                    <a:lnR>
                      <a:noFill/>
                    </a:lnR>
                    <a:lnT w="9525" cap="flat" cmpd="sng" algn="ctr">
                      <a:solidFill>
                        <a:schemeClr val="tx1">
                          <a:lumMod val="50000"/>
                          <a:lumOff val="50000"/>
                        </a:schemeClr>
                      </a:solidFill>
                      <a:prstDash val="sys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800" b="0" i="0" u="none" strike="noStrike" noProof="0">
                          <a:solidFill>
                            <a:srgbClr val="000000"/>
                          </a:solidFill>
                          <a:effectLst/>
                          <a:latin typeface="Arial" panose="020B0604020202020204" pitchFamily="34" charset="0"/>
                        </a:rPr>
                        <a:t> </a:t>
                      </a:r>
                      <a:endParaRPr lang="fr-FR" sz="1000" b="0" i="0" u="none" strike="noStrike">
                        <a:solidFill>
                          <a:srgbClr val="000000"/>
                        </a:solidFill>
                        <a:effectLst/>
                        <a:latin typeface="Arial" panose="020B0604020202020204" pitchFamily="34" charset="0"/>
                      </a:endParaRPr>
                    </a:p>
                  </a:txBody>
                  <a:tcPr marL="0" marR="0" marT="0" marB="0" anchor="ctr">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solidFill>
                        <a:srgbClr val="000000"/>
                      </a:solidFill>
                      <a:prstDash val="dot"/>
                      <a:round/>
                      <a:headEnd type="none" w="med" len="med"/>
                      <a:tailEnd type="none" w="med" len="med"/>
                    </a:lnB>
                    <a:solidFill>
                      <a:srgbClr val="00B0F0"/>
                    </a:solidFill>
                  </a:tcPr>
                </a:tc>
                <a:tc>
                  <a:txBody>
                    <a:bodyPr/>
                    <a:lstStyle/>
                    <a:p>
                      <a:pPr algn="ctr" fontAlgn="ctr"/>
                      <a:r>
                        <a:rPr lang="en-US" sz="800" b="0" i="0" u="none" strike="noStrike" noProof="0">
                          <a:solidFill>
                            <a:srgbClr val="000000"/>
                          </a:solidFill>
                          <a:effectLst/>
                          <a:latin typeface="Arial" panose="020B0604020202020204" pitchFamily="34" charset="0"/>
                        </a:rPr>
                        <a:t> </a:t>
                      </a:r>
                    </a:p>
                  </a:txBody>
                  <a:tcPr marL="0" marR="0" marT="0" marB="0" anchor="ctr">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rtl="0" fontAlgn="ctr"/>
                      <a:r>
                        <a:rPr lang="en-US" sz="800" b="0" i="0" u="none" strike="noStrike" noProof="0">
                          <a:solidFill>
                            <a:srgbClr val="FFFFFF"/>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1165081442"/>
                  </a:ext>
                </a:extLst>
              </a:tr>
              <a:tr h="154550">
                <a:tc gridSpan="2">
                  <a:txBody>
                    <a:bodyPr/>
                    <a:lstStyle/>
                    <a:p>
                      <a:pPr algn="l" fontAlgn="ctr"/>
                      <a:r>
                        <a:rPr lang="en-US" sz="800" b="0" i="0" u="none" strike="noStrike" noProof="0" dirty="0">
                          <a:solidFill>
                            <a:srgbClr val="000000"/>
                          </a:solidFill>
                          <a:effectLst/>
                          <a:latin typeface="Arial" panose="020B0604020202020204" pitchFamily="34" charset="0"/>
                        </a:rPr>
                        <a:t>Dynamic asset maintenance plan recommendation</a:t>
                      </a:r>
                      <a:endParaRPr lang="en-US" sz="500" b="1" i="1" u="none" strike="noStrike" kern="1200" noProof="0" dirty="0">
                        <a:solidFill>
                          <a:srgbClr val="0070C0"/>
                        </a:solidFill>
                        <a:effectLst/>
                        <a:latin typeface="Arial" panose="020B0604020202020204" pitchFamily="34" charset="0"/>
                        <a:ea typeface="+mn-ea"/>
                        <a:cs typeface="+mn-cs"/>
                      </a:endParaRPr>
                    </a:p>
                  </a:txBody>
                  <a:tcPr marL="7200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lnL w="12700" cmpd="sng">
                      <a:noFill/>
                      <a:prstDash val="solid"/>
                    </a:lnL>
                    <a:lnT w="6350" cap="flat" cmpd="sng" algn="ctr">
                      <a:solidFill>
                        <a:srgbClr val="000000"/>
                      </a:solidFill>
                      <a:prstDash val="dot"/>
                      <a:round/>
                      <a:headEnd type="none" w="med" len="med"/>
                      <a:tailEnd type="none" w="med" len="med"/>
                    </a:lnT>
                  </a:tcPr>
                </a:tc>
                <a:tc>
                  <a:txBody>
                    <a:bodyPr/>
                    <a:lstStyle/>
                    <a:p>
                      <a:pPr algn="ctr" rtl="0" fontAlgn="ctr"/>
                      <a:r>
                        <a:rPr lang="en-US" sz="800" b="1" i="0" u="none" strike="noStrike" noProof="0">
                          <a:solidFill>
                            <a:srgbClr val="000000"/>
                          </a:solidFill>
                          <a:effectLst/>
                          <a:latin typeface="Arial" panose="020B0604020202020204" pitchFamily="34" charset="0"/>
                        </a:rPr>
                        <a:t>option*</a:t>
                      </a:r>
                      <a:endParaRPr lang="en-US" sz="1100" b="1" i="0" u="none" strike="noStrike" noProof="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800" b="1" i="0" u="none" strike="noStrike" noProof="0">
                          <a:solidFill>
                            <a:srgbClr val="000000"/>
                          </a:solidFill>
                          <a:effectLst/>
                          <a:latin typeface="Calibri" panose="020F0502020204030204" pitchFamily="34" charset="0"/>
                        </a:rPr>
                        <a:t>up to +1Y</a:t>
                      </a:r>
                    </a:p>
                  </a:txBody>
                  <a:tcPr marL="0" marR="0" marT="0" marB="0" anchor="ctr">
                    <a:lnL>
                      <a:noFill/>
                    </a:lnL>
                    <a:lnR>
                      <a:noFill/>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n-US" sz="800" b="1" i="0" u="none" strike="noStrike" noProof="0">
                          <a:solidFill>
                            <a:srgbClr val="FFFFFF"/>
                          </a:solidFill>
                          <a:effectLst/>
                          <a:latin typeface="Calibri" panose="020F0502020204030204" pitchFamily="34" charset="0"/>
                        </a:rPr>
                        <a:t>up to +2Y</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882388186"/>
                  </a:ext>
                </a:extLst>
              </a:tr>
              <a:tr h="171578">
                <a:tc>
                  <a:txBody>
                    <a:bodyPr/>
                    <a:lstStyle/>
                    <a:p>
                      <a:pPr algn="l" fontAlgn="ctr"/>
                      <a:r>
                        <a:rPr lang="en-US" sz="600" b="0" i="1" u="none" strike="noStrike" noProof="0">
                          <a:solidFill>
                            <a:schemeClr val="tx1">
                              <a:lumMod val="50000"/>
                              <a:lumOff val="50000"/>
                            </a:schemeClr>
                          </a:solidFill>
                          <a:effectLst/>
                          <a:latin typeface="Arial" panose="020B0604020202020204" pitchFamily="34" charset="0"/>
                        </a:rPr>
                        <a:t>* Option including </a:t>
                      </a:r>
                      <a:r>
                        <a:rPr lang="en-US" sz="600" b="0" i="1" u="none" strike="noStrike" noProof="0" err="1">
                          <a:solidFill>
                            <a:schemeClr val="tx1">
                              <a:lumMod val="50000"/>
                              <a:lumOff val="50000"/>
                            </a:schemeClr>
                          </a:solidFill>
                          <a:effectLst/>
                          <a:latin typeface="Arial" panose="020B0604020202020204" pitchFamily="34" charset="0"/>
                        </a:rPr>
                        <a:t>Prodiag</a:t>
                      </a:r>
                      <a:r>
                        <a:rPr lang="en-US" sz="600" b="0" i="1" u="none" strike="noStrike" noProof="0">
                          <a:solidFill>
                            <a:schemeClr val="tx1">
                              <a:lumMod val="50000"/>
                              <a:lumOff val="50000"/>
                            </a:schemeClr>
                          </a:solidFill>
                          <a:effectLst/>
                          <a:latin typeface="Arial" panose="020B0604020202020204" pitchFamily="34" charset="0"/>
                        </a:rPr>
                        <a:t> at contract starting, to enable dynamic asset maintenance plan</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en-US" sz="800" b="0" i="0" u="none" strike="noStrike" noProof="0">
                        <a:solidFill>
                          <a:srgbClr val="000000"/>
                        </a:solidFill>
                        <a:effectLst/>
                        <a:latin typeface="Arial" panose="020B0604020202020204" pitchFamily="34" charset="0"/>
                      </a:endParaRPr>
                    </a:p>
                  </a:txBody>
                  <a:tcPr marL="0" marR="0" marT="0" marB="0" anchor="ctr">
                    <a:lnL>
                      <a:noFill/>
                    </a:lnL>
                    <a:lnR>
                      <a:noFill/>
                    </a:lnR>
                    <a:lnB>
                      <a:noFill/>
                    </a:lnB>
                    <a:solidFill>
                      <a:schemeClr val="bg1"/>
                    </a:solidFill>
                  </a:tcPr>
                </a:tc>
                <a:tc>
                  <a:txBody>
                    <a:bodyPr/>
                    <a:lstStyle/>
                    <a:p>
                      <a:pPr algn="l" fontAlgn="ctr"/>
                      <a:endParaRPr lang="en-US" sz="800" b="0" i="0" u="none" strike="noStrike" noProof="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en-US" sz="800" b="0" i="0" u="none" strike="noStrike" noProof="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en-US" sz="800" b="0" i="0" u="none" strike="noStrike" noProof="0" dirty="0">
                        <a:solidFill>
                          <a:srgbClr val="000000"/>
                        </a:solidFill>
                        <a:effectLst/>
                        <a:latin typeface="Arial" panose="020B060402020202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4186561456"/>
                  </a:ext>
                </a:extLst>
              </a:tr>
            </a:tbl>
          </a:graphicData>
        </a:graphic>
      </p:graphicFrame>
      <p:sp>
        <p:nvSpPr>
          <p:cNvPr id="5" name="ZoneTexte 4">
            <a:extLst>
              <a:ext uri="{FF2B5EF4-FFF2-40B4-BE49-F238E27FC236}">
                <a16:creationId xmlns:a16="http://schemas.microsoft.com/office/drawing/2014/main" id="{AEA9E730-6FE7-4021-94D3-5FC193DC82FD}"/>
              </a:ext>
            </a:extLst>
          </p:cNvPr>
          <p:cNvSpPr txBox="1"/>
          <p:nvPr/>
        </p:nvSpPr>
        <p:spPr>
          <a:xfrm>
            <a:off x="3878800" y="631251"/>
            <a:ext cx="1133936" cy="633608"/>
          </a:xfrm>
          <a:prstGeom prst="rect">
            <a:avLst/>
          </a:prstGeom>
          <a:solidFill>
            <a:schemeClr val="accent6">
              <a:lumMod val="20000"/>
              <a:lumOff val="80000"/>
            </a:schemeClr>
          </a:solidFill>
          <a:ln w="28575">
            <a:noFill/>
          </a:ln>
          <a:effectLst>
            <a:outerShdw blurRad="63500" sx="102000" sy="102000" algn="ctr" rotWithShape="0">
              <a:prstClr val="black">
                <a:alpha val="40000"/>
              </a:prstClr>
            </a:outerShdw>
          </a:effectLst>
        </p:spPr>
        <p:txBody>
          <a:bodyPr wrap="square" lIns="27000" tIns="108000" rIns="27000" bIns="108000" rtlCol="0" anchor="ctr">
            <a:spAutoFit/>
          </a:bodyPr>
          <a:lstStyle/>
          <a:p>
            <a:pPr algn="ctr" defTabSz="457148" fontAlgn="ctr">
              <a:lnSpc>
                <a:spcPct val="120000"/>
              </a:lnSpc>
              <a:defRPr/>
            </a:pPr>
            <a:r>
              <a:rPr lang="en-US" sz="750" dirty="0">
                <a:solidFill>
                  <a:prstClr val="black"/>
                </a:solidFill>
                <a:latin typeface="Arial"/>
              </a:rPr>
              <a:t>« Reduce operating cost while mitigating electrical failure risk up to 60%* »</a:t>
            </a:r>
          </a:p>
        </p:txBody>
      </p:sp>
      <p:sp>
        <p:nvSpPr>
          <p:cNvPr id="12" name="ZoneTexte 11">
            <a:extLst>
              <a:ext uri="{FF2B5EF4-FFF2-40B4-BE49-F238E27FC236}">
                <a16:creationId xmlns:a16="http://schemas.microsoft.com/office/drawing/2014/main" id="{E461BAAB-A46D-4F4D-8A81-A3D2161B40BF}"/>
              </a:ext>
            </a:extLst>
          </p:cNvPr>
          <p:cNvSpPr txBox="1"/>
          <p:nvPr/>
        </p:nvSpPr>
        <p:spPr>
          <a:xfrm>
            <a:off x="7650682" y="631251"/>
            <a:ext cx="1296000" cy="608525"/>
          </a:xfrm>
          <a:prstGeom prst="rect">
            <a:avLst/>
          </a:prstGeom>
          <a:solidFill>
            <a:srgbClr val="00B050"/>
          </a:solidFill>
          <a:ln>
            <a:noFill/>
          </a:ln>
          <a:effectLst>
            <a:outerShdw blurRad="50800" dist="38100" dir="5400000" algn="t" rotWithShape="0">
              <a:prstClr val="black">
                <a:alpha val="40000"/>
              </a:prstClr>
            </a:outerShdw>
          </a:effectLst>
        </p:spPr>
        <p:txBody>
          <a:bodyPr wrap="square" lIns="27000" tIns="27000" rIns="27000" bIns="27000" rtlCol="0">
            <a:spAutoFit/>
          </a:bodyPr>
          <a:lstStyle/>
          <a:p>
            <a:pPr algn="ctr" defTabSz="457148" fontAlgn="ctr">
              <a:lnSpc>
                <a:spcPct val="120000"/>
              </a:lnSpc>
              <a:defRPr/>
            </a:pPr>
            <a:r>
              <a:rPr lang="en-US" sz="750">
                <a:solidFill>
                  <a:prstClr val="white"/>
                </a:solidFill>
                <a:latin typeface="Arial"/>
              </a:rPr>
              <a:t>« Best electrical failure risk mitigation up to 77% with best maintenance activities reduction up to 40% »</a:t>
            </a:r>
          </a:p>
        </p:txBody>
      </p:sp>
      <p:sp>
        <p:nvSpPr>
          <p:cNvPr id="6" name="Rectangle 5">
            <a:extLst>
              <a:ext uri="{FF2B5EF4-FFF2-40B4-BE49-F238E27FC236}">
                <a16:creationId xmlns:a16="http://schemas.microsoft.com/office/drawing/2014/main" id="{BABB0E21-6AF1-4858-9432-E15A30CFD376}"/>
              </a:ext>
            </a:extLst>
          </p:cNvPr>
          <p:cNvSpPr/>
          <p:nvPr/>
        </p:nvSpPr>
        <p:spPr>
          <a:xfrm>
            <a:off x="808101" y="665514"/>
            <a:ext cx="2405273" cy="578363"/>
          </a:xfrm>
          <a:prstGeom prst="rect">
            <a:avLst/>
          </a:prstGeom>
          <a:solidFill>
            <a:schemeClr val="bg1">
              <a:lumMod val="95000"/>
            </a:schemeClr>
          </a:solidFill>
          <a:ln w="28575">
            <a:noFill/>
          </a:ln>
          <a:effectLst>
            <a:outerShdw blurRad="50800" dist="38100" dir="5400000" algn="t" rotWithShape="0">
              <a:prstClr val="black">
                <a:alpha val="40000"/>
              </a:prstClr>
            </a:outerShdw>
          </a:effectLst>
        </p:spPr>
        <p:txBody>
          <a:bodyPr wrap="square">
            <a:spAutoFit/>
          </a:bodyPr>
          <a:lstStyle/>
          <a:p>
            <a:pPr algn="ctr" defTabSz="457148" fontAlgn="ctr">
              <a:spcBef>
                <a:spcPts val="450"/>
              </a:spcBef>
              <a:defRPr/>
            </a:pPr>
            <a:r>
              <a:rPr lang="en-US" sz="750">
                <a:solidFill>
                  <a:prstClr val="black">
                    <a:lumMod val="75000"/>
                    <a:lumOff val="25000"/>
                  </a:prstClr>
                </a:solidFill>
                <a:latin typeface="Arial Rounded MT Bold" panose="020F0704030504030204" pitchFamily="34" charset="0"/>
              </a:rPr>
              <a:t>“ </a:t>
            </a:r>
            <a:r>
              <a:rPr lang="en-US" sz="825" b="1" u="sng">
                <a:solidFill>
                  <a:prstClr val="black"/>
                </a:solidFill>
                <a:latin typeface="Arial"/>
              </a:rPr>
              <a:t>Save operating time and budget</a:t>
            </a:r>
          </a:p>
          <a:p>
            <a:pPr algn="ctr" defTabSz="457148" fontAlgn="ctr">
              <a:spcBef>
                <a:spcPts val="450"/>
              </a:spcBef>
              <a:defRPr/>
            </a:pPr>
            <a:r>
              <a:rPr lang="en-US" sz="750">
                <a:solidFill>
                  <a:prstClr val="black">
                    <a:lumMod val="75000"/>
                    <a:lumOff val="25000"/>
                  </a:prstClr>
                </a:solidFill>
                <a:latin typeface="Arial Rounded MT Bold" panose="020F0704030504030204" pitchFamily="34" charset="0"/>
              </a:rPr>
              <a:t>while increasing your business continuity</a:t>
            </a:r>
          </a:p>
          <a:p>
            <a:pPr algn="ctr" defTabSz="457148" fontAlgn="ctr">
              <a:spcBef>
                <a:spcPts val="450"/>
              </a:spcBef>
              <a:defRPr/>
            </a:pPr>
            <a:r>
              <a:rPr lang="en-US" sz="750">
                <a:solidFill>
                  <a:prstClr val="black">
                    <a:lumMod val="75000"/>
                    <a:lumOff val="25000"/>
                  </a:prstClr>
                </a:solidFill>
                <a:latin typeface="Arial Rounded MT Bold" panose="020F0704030504030204" pitchFamily="34" charset="0"/>
              </a:rPr>
              <a:t>with the right maintenance at the right time”</a:t>
            </a:r>
          </a:p>
        </p:txBody>
      </p:sp>
      <p:sp>
        <p:nvSpPr>
          <p:cNvPr id="16" name="ZoneTexte 15">
            <a:extLst>
              <a:ext uri="{FF2B5EF4-FFF2-40B4-BE49-F238E27FC236}">
                <a16:creationId xmlns:a16="http://schemas.microsoft.com/office/drawing/2014/main" id="{001979ED-A9D0-4E2F-89BD-F087C242C8C6}"/>
              </a:ext>
            </a:extLst>
          </p:cNvPr>
          <p:cNvSpPr txBox="1"/>
          <p:nvPr/>
        </p:nvSpPr>
        <p:spPr>
          <a:xfrm>
            <a:off x="6361663" y="631252"/>
            <a:ext cx="1215000" cy="608525"/>
          </a:xfrm>
          <a:prstGeom prst="rect">
            <a:avLst/>
          </a:prstGeom>
          <a:solidFill>
            <a:srgbClr val="92D050"/>
          </a:solidFill>
          <a:ln>
            <a:noFill/>
          </a:ln>
          <a:effectLst>
            <a:outerShdw blurRad="50800" dist="38100" dir="5400000" algn="t" rotWithShape="0">
              <a:prstClr val="black">
                <a:alpha val="40000"/>
              </a:prstClr>
            </a:outerShdw>
          </a:effectLst>
        </p:spPr>
        <p:txBody>
          <a:bodyPr wrap="square" lIns="27000" tIns="27000" rIns="27000" bIns="27000" rtlCol="0">
            <a:spAutoFit/>
          </a:bodyPr>
          <a:lstStyle/>
          <a:p>
            <a:pPr algn="ctr" defTabSz="685766" fontAlgn="ctr">
              <a:lnSpc>
                <a:spcPct val="120000"/>
              </a:lnSpc>
              <a:defRPr/>
            </a:pPr>
            <a:r>
              <a:rPr lang="en-US" sz="750">
                <a:solidFill>
                  <a:prstClr val="black">
                    <a:lumMod val="75000"/>
                    <a:lumOff val="25000"/>
                  </a:prstClr>
                </a:solidFill>
                <a:latin typeface="Arial"/>
              </a:rPr>
              <a:t>«</a:t>
            </a:r>
            <a:r>
              <a:rPr lang="en-US" sz="750">
                <a:solidFill>
                  <a:prstClr val="black"/>
                </a:solidFill>
                <a:latin typeface="Arial"/>
              </a:rPr>
              <a:t> Mitigate electrical failure risk up to 65% while reducing maintenance activities up to 25% »</a:t>
            </a:r>
          </a:p>
        </p:txBody>
      </p:sp>
      <p:sp>
        <p:nvSpPr>
          <p:cNvPr id="17" name="ZoneTexte 16">
            <a:extLst>
              <a:ext uri="{FF2B5EF4-FFF2-40B4-BE49-F238E27FC236}">
                <a16:creationId xmlns:a16="http://schemas.microsoft.com/office/drawing/2014/main" id="{C2655F41-CAB9-4938-8FD0-74981E853019}"/>
              </a:ext>
            </a:extLst>
          </p:cNvPr>
          <p:cNvSpPr txBox="1"/>
          <p:nvPr/>
        </p:nvSpPr>
        <p:spPr>
          <a:xfrm>
            <a:off x="5086755" y="631251"/>
            <a:ext cx="1200889" cy="580825"/>
          </a:xfrm>
          <a:prstGeom prst="rect">
            <a:avLst/>
          </a:prstGeom>
          <a:solidFill>
            <a:srgbClr val="00B0F0"/>
          </a:solidFill>
          <a:ln w="28575">
            <a:noFill/>
          </a:ln>
          <a:effectLst>
            <a:outerShdw blurRad="50800" dist="38100" dir="5400000" algn="t" rotWithShape="0">
              <a:prstClr val="black">
                <a:alpha val="40000"/>
              </a:prstClr>
            </a:outerShdw>
          </a:effectLst>
        </p:spPr>
        <p:txBody>
          <a:bodyPr wrap="square" lIns="27000" tIns="27000" rIns="27000" bIns="27000" rtlCol="0">
            <a:spAutoFit/>
          </a:bodyPr>
          <a:lstStyle/>
          <a:p>
            <a:pPr algn="ctr" defTabSz="685766" fontAlgn="ctr">
              <a:lnSpc>
                <a:spcPct val="120000"/>
              </a:lnSpc>
              <a:defRPr/>
            </a:pPr>
            <a:r>
              <a:rPr lang="en-US" sz="750" dirty="0">
                <a:solidFill>
                  <a:prstClr val="white"/>
                </a:solidFill>
                <a:latin typeface="Arial"/>
              </a:rPr>
              <a:t>« Mitigate electrical failure risk up to 77% »</a:t>
            </a:r>
          </a:p>
          <a:p>
            <a:pPr defTabSz="685766" fontAlgn="ctr">
              <a:lnSpc>
                <a:spcPct val="120000"/>
              </a:lnSpc>
              <a:defRPr/>
            </a:pPr>
            <a:r>
              <a:rPr lang="en-US" sz="675" u="sng" dirty="0">
                <a:solidFill>
                  <a:prstClr val="white"/>
                </a:solidFill>
                <a:latin typeface="Arial"/>
              </a:rPr>
              <a:t>Option :</a:t>
            </a:r>
            <a:r>
              <a:rPr lang="en-US" sz="675" dirty="0">
                <a:solidFill>
                  <a:prstClr val="white"/>
                </a:solidFill>
                <a:latin typeface="Arial"/>
              </a:rPr>
              <a:t> « Get a customized maintenance plan »</a:t>
            </a:r>
          </a:p>
        </p:txBody>
      </p:sp>
    </p:spTree>
    <p:extLst>
      <p:ext uri="{BB962C8B-B14F-4D97-AF65-F5344CB8AC3E}">
        <p14:creationId xmlns:p14="http://schemas.microsoft.com/office/powerpoint/2010/main" val="4108993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D411494-5662-40B4-9628-46DE2587F1E6}"/>
              </a:ext>
            </a:extLst>
          </p:cNvPr>
          <p:cNvSpPr txBox="1"/>
          <p:nvPr/>
        </p:nvSpPr>
        <p:spPr>
          <a:xfrm>
            <a:off x="382471" y="1503099"/>
            <a:ext cx="5225372" cy="323165"/>
          </a:xfrm>
          <a:prstGeom prst="rect">
            <a:avLst/>
          </a:prstGeom>
          <a:noFill/>
        </p:spPr>
        <p:txBody>
          <a:bodyPr wrap="square">
            <a:spAutoFit/>
          </a:bodyPr>
          <a:lstStyle/>
          <a:p>
            <a:pPr defTabSz="685783">
              <a:defRPr/>
            </a:pPr>
            <a:r>
              <a:rPr lang="fr-FR" sz="1500">
                <a:solidFill>
                  <a:srgbClr val="3DCD58"/>
                </a:solidFill>
                <a:latin typeface="Arial"/>
              </a:rPr>
              <a:t>How </a:t>
            </a:r>
            <a:r>
              <a:rPr lang="fr-FR" sz="1500" err="1">
                <a:solidFill>
                  <a:srgbClr val="3DCD58"/>
                </a:solidFill>
                <a:latin typeface="Arial"/>
              </a:rPr>
              <a:t>does</a:t>
            </a:r>
            <a:r>
              <a:rPr lang="fr-FR" sz="1500">
                <a:solidFill>
                  <a:srgbClr val="3DCD58"/>
                </a:solidFill>
                <a:latin typeface="Arial"/>
              </a:rPr>
              <a:t> a Condition-</a:t>
            </a:r>
            <a:r>
              <a:rPr lang="fr-FR" sz="1500" err="1">
                <a:solidFill>
                  <a:srgbClr val="3DCD58"/>
                </a:solidFill>
                <a:latin typeface="Arial"/>
              </a:rPr>
              <a:t>Based</a:t>
            </a:r>
            <a:r>
              <a:rPr lang="fr-FR" sz="1500">
                <a:solidFill>
                  <a:srgbClr val="3DCD58"/>
                </a:solidFill>
                <a:latin typeface="Arial"/>
              </a:rPr>
              <a:t> Maintenance </a:t>
            </a:r>
            <a:r>
              <a:rPr lang="fr-FR" sz="1500" err="1">
                <a:solidFill>
                  <a:srgbClr val="3DCD58"/>
                </a:solidFill>
                <a:latin typeface="Arial"/>
              </a:rPr>
              <a:t>actually</a:t>
            </a:r>
            <a:r>
              <a:rPr lang="fr-FR" sz="1500">
                <a:solidFill>
                  <a:srgbClr val="3DCD58"/>
                </a:solidFill>
                <a:latin typeface="Arial"/>
              </a:rPr>
              <a:t> </a:t>
            </a:r>
            <a:r>
              <a:rPr lang="fr-FR" sz="1500" err="1">
                <a:solidFill>
                  <a:srgbClr val="3DCD58"/>
                </a:solidFill>
                <a:latin typeface="Arial"/>
              </a:rPr>
              <a:t>works</a:t>
            </a:r>
            <a:endParaRPr lang="fr-FR" sz="1500">
              <a:solidFill>
                <a:srgbClr val="00B0F0"/>
              </a:solidFill>
              <a:latin typeface="Arial"/>
            </a:endParaRPr>
          </a:p>
        </p:txBody>
      </p:sp>
      <p:pic>
        <p:nvPicPr>
          <p:cNvPr id="7" name="Picture 6">
            <a:extLst>
              <a:ext uri="{FF2B5EF4-FFF2-40B4-BE49-F238E27FC236}">
                <a16:creationId xmlns:a16="http://schemas.microsoft.com/office/drawing/2014/main" id="{8D766431-BC15-4E37-9202-FA15035E2BA6}"/>
              </a:ext>
            </a:extLst>
          </p:cNvPr>
          <p:cNvPicPr>
            <a:picLocks noChangeAspect="1"/>
          </p:cNvPicPr>
          <p:nvPr/>
        </p:nvPicPr>
        <p:blipFill>
          <a:blip r:embed="rId3"/>
          <a:stretch>
            <a:fillRect/>
          </a:stretch>
        </p:blipFill>
        <p:spPr>
          <a:xfrm>
            <a:off x="0" y="0"/>
            <a:ext cx="9144000" cy="5144494"/>
          </a:xfrm>
          <a:prstGeom prst="rect">
            <a:avLst/>
          </a:prstGeom>
        </p:spPr>
      </p:pic>
      <p:sp>
        <p:nvSpPr>
          <p:cNvPr id="10" name="Rectangle 9">
            <a:extLst>
              <a:ext uri="{FF2B5EF4-FFF2-40B4-BE49-F238E27FC236}">
                <a16:creationId xmlns:a16="http://schemas.microsoft.com/office/drawing/2014/main" id="{AA5EA5C5-0476-42B8-AD58-16051EB340B2}"/>
              </a:ext>
            </a:extLst>
          </p:cNvPr>
          <p:cNvSpPr/>
          <p:nvPr/>
        </p:nvSpPr>
        <p:spPr>
          <a:xfrm>
            <a:off x="0" y="-23289"/>
            <a:ext cx="9144000" cy="5145053"/>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a:solidFill>
                <a:prstClr val="white"/>
              </a:solidFill>
              <a:latin typeface="Arial"/>
            </a:endParaRPr>
          </a:p>
        </p:txBody>
      </p:sp>
      <p:sp>
        <p:nvSpPr>
          <p:cNvPr id="11" name="ZoneTexte 16">
            <a:extLst>
              <a:ext uri="{FF2B5EF4-FFF2-40B4-BE49-F238E27FC236}">
                <a16:creationId xmlns:a16="http://schemas.microsoft.com/office/drawing/2014/main" id="{94331FA6-CCB5-445F-9B4C-CF8C5E5400A7}"/>
              </a:ext>
            </a:extLst>
          </p:cNvPr>
          <p:cNvSpPr txBox="1"/>
          <p:nvPr/>
        </p:nvSpPr>
        <p:spPr>
          <a:xfrm>
            <a:off x="382472" y="292630"/>
            <a:ext cx="8679570" cy="1015663"/>
          </a:xfrm>
          <a:prstGeom prst="rect">
            <a:avLst/>
          </a:prstGeom>
          <a:noFill/>
        </p:spPr>
        <p:txBody>
          <a:bodyPr wrap="square">
            <a:spAutoFit/>
          </a:bodyPr>
          <a:lstStyle/>
          <a:p>
            <a:pPr defTabSz="685783">
              <a:defRPr/>
            </a:pPr>
            <a:r>
              <a:rPr lang="en-US" sz="3000" dirty="0">
                <a:solidFill>
                  <a:prstClr val="white"/>
                </a:solidFill>
                <a:latin typeface="Arial"/>
              </a:rPr>
              <a:t>What’s</a:t>
            </a:r>
            <a:r>
              <a:rPr lang="en-US" sz="3000" dirty="0">
                <a:solidFill>
                  <a:srgbClr val="3DCD58"/>
                </a:solidFill>
                <a:latin typeface="Arial"/>
              </a:rPr>
              <a:t> Condition-Based Maintenance </a:t>
            </a:r>
            <a:r>
              <a:rPr lang="en-US" sz="3000" dirty="0">
                <a:solidFill>
                  <a:prstClr val="white"/>
                </a:solidFill>
                <a:latin typeface="Arial"/>
              </a:rPr>
              <a:t>and how does it refocus your maintenance strategy?</a:t>
            </a:r>
          </a:p>
        </p:txBody>
      </p:sp>
      <p:sp>
        <p:nvSpPr>
          <p:cNvPr id="19" name="ZoneTexte 13">
            <a:extLst>
              <a:ext uri="{FF2B5EF4-FFF2-40B4-BE49-F238E27FC236}">
                <a16:creationId xmlns:a16="http://schemas.microsoft.com/office/drawing/2014/main" id="{C9AFE6F6-84E2-4DC8-9BBC-66FAEA4348B5}"/>
              </a:ext>
            </a:extLst>
          </p:cNvPr>
          <p:cNvSpPr txBox="1"/>
          <p:nvPr/>
        </p:nvSpPr>
        <p:spPr>
          <a:xfrm>
            <a:off x="3538185" y="1695524"/>
            <a:ext cx="3912917" cy="461665"/>
          </a:xfrm>
          <a:prstGeom prst="rect">
            <a:avLst/>
          </a:prstGeom>
          <a:noFill/>
        </p:spPr>
        <p:txBody>
          <a:bodyPr wrap="square" rtlCol="0" anchor="ctr">
            <a:spAutoFit/>
          </a:bodyPr>
          <a:lstStyle/>
          <a:p>
            <a:pPr defTabSz="685783"/>
            <a:r>
              <a:rPr lang="en-US" sz="1200">
                <a:solidFill>
                  <a:prstClr val="white"/>
                </a:solidFill>
                <a:latin typeface="Arial"/>
              </a:rPr>
              <a:t>Calendar-Based maintenance activities every year, regardless the assets condition.</a:t>
            </a:r>
            <a:endParaRPr lang="en-US" sz="2700">
              <a:solidFill>
                <a:prstClr val="white"/>
              </a:solidFill>
              <a:latin typeface="Arial"/>
            </a:endParaRPr>
          </a:p>
        </p:txBody>
      </p:sp>
      <p:sp>
        <p:nvSpPr>
          <p:cNvPr id="26" name="ZoneTexte 15">
            <a:extLst>
              <a:ext uri="{FF2B5EF4-FFF2-40B4-BE49-F238E27FC236}">
                <a16:creationId xmlns:a16="http://schemas.microsoft.com/office/drawing/2014/main" id="{44EEFC33-DE5D-4A6E-B63D-2CE7E86786ED}"/>
              </a:ext>
            </a:extLst>
          </p:cNvPr>
          <p:cNvSpPr txBox="1"/>
          <p:nvPr/>
        </p:nvSpPr>
        <p:spPr>
          <a:xfrm>
            <a:off x="3555213" y="2592100"/>
            <a:ext cx="3895889" cy="646331"/>
          </a:xfrm>
          <a:prstGeom prst="rect">
            <a:avLst/>
          </a:prstGeom>
          <a:noFill/>
        </p:spPr>
        <p:txBody>
          <a:bodyPr wrap="square" lIns="91440" tIns="45720" rIns="91440" bIns="45720" rtlCol="0" anchor="t">
            <a:spAutoFit/>
          </a:bodyPr>
          <a:lstStyle/>
          <a:p>
            <a:pPr defTabSz="685783"/>
            <a:r>
              <a:rPr lang="en-US" sz="1200">
                <a:solidFill>
                  <a:schemeClr val="bg1"/>
                </a:solidFill>
                <a:latin typeface="Arial"/>
              </a:rPr>
              <a:t>The time between 2 manufacturer maintenance activities can be </a:t>
            </a:r>
            <a:r>
              <a:rPr lang="en-US" sz="1200" b="1">
                <a:solidFill>
                  <a:schemeClr val="bg1"/>
                </a:solidFill>
                <a:latin typeface="Arial"/>
              </a:rPr>
              <a:t>extended up to 2 years </a:t>
            </a:r>
            <a:r>
              <a:rPr lang="en-US" sz="1200">
                <a:solidFill>
                  <a:schemeClr val="bg1"/>
                </a:solidFill>
                <a:latin typeface="Arial"/>
              </a:rPr>
              <a:t>compared to a traditional maintenance contract.</a:t>
            </a:r>
            <a:endParaRPr lang="en-US" sz="2700">
              <a:solidFill>
                <a:schemeClr val="bg1"/>
              </a:solidFill>
              <a:latin typeface="Arial"/>
            </a:endParaRPr>
          </a:p>
        </p:txBody>
      </p:sp>
      <p:sp>
        <p:nvSpPr>
          <p:cNvPr id="27" name="ZoneTexte 17">
            <a:extLst>
              <a:ext uri="{FF2B5EF4-FFF2-40B4-BE49-F238E27FC236}">
                <a16:creationId xmlns:a16="http://schemas.microsoft.com/office/drawing/2014/main" id="{D89310D6-BA56-49C0-BCAA-D309CEF93D4B}"/>
              </a:ext>
            </a:extLst>
          </p:cNvPr>
          <p:cNvSpPr txBox="1"/>
          <p:nvPr/>
        </p:nvSpPr>
        <p:spPr>
          <a:xfrm>
            <a:off x="3582512" y="3304296"/>
            <a:ext cx="3912917" cy="1328569"/>
          </a:xfrm>
          <a:prstGeom prst="rect">
            <a:avLst/>
          </a:prstGeom>
          <a:noFill/>
        </p:spPr>
        <p:txBody>
          <a:bodyPr wrap="square" rtlCol="0">
            <a:spAutoFit/>
          </a:bodyPr>
          <a:lstStyle/>
          <a:p>
            <a:pPr defTabSz="685783">
              <a:spcBef>
                <a:spcPts val="450"/>
              </a:spcBef>
              <a:spcAft>
                <a:spcPts val="450"/>
              </a:spcAft>
            </a:pPr>
            <a:r>
              <a:rPr lang="en-US" sz="1200" dirty="0">
                <a:solidFill>
                  <a:prstClr val="white"/>
                </a:solidFill>
                <a:latin typeface="Arial"/>
              </a:rPr>
              <a:t>And, in case of abnormal evolution of the maintenance index of the asset, the </a:t>
            </a:r>
            <a:r>
              <a:rPr lang="en-US" sz="1200" b="1" dirty="0">
                <a:solidFill>
                  <a:prstClr val="white"/>
                </a:solidFill>
                <a:latin typeface="Arial"/>
              </a:rPr>
              <a:t>expert can call you for further investigation. </a:t>
            </a:r>
          </a:p>
          <a:p>
            <a:pPr defTabSz="685783">
              <a:spcBef>
                <a:spcPts val="450"/>
              </a:spcBef>
              <a:spcAft>
                <a:spcPts val="450"/>
              </a:spcAft>
            </a:pPr>
            <a:r>
              <a:rPr lang="en-US" sz="1200" dirty="0">
                <a:solidFill>
                  <a:prstClr val="white"/>
                </a:solidFill>
                <a:latin typeface="Arial"/>
              </a:rPr>
              <a:t>Depending on the maintenance index value, the expert shall </a:t>
            </a:r>
            <a:r>
              <a:rPr lang="en-US" sz="1200" b="1" dirty="0">
                <a:solidFill>
                  <a:prstClr val="white"/>
                </a:solidFill>
                <a:latin typeface="Arial"/>
              </a:rPr>
              <a:t>propose to re-schedule the next maintenance </a:t>
            </a:r>
            <a:r>
              <a:rPr lang="en-US" sz="1200" dirty="0">
                <a:solidFill>
                  <a:prstClr val="white"/>
                </a:solidFill>
                <a:latin typeface="Arial"/>
              </a:rPr>
              <a:t>in order to prevent failures and avoid downtime.</a:t>
            </a:r>
            <a:endParaRPr lang="en-US" sz="2700" dirty="0">
              <a:solidFill>
                <a:prstClr val="white"/>
              </a:solidFill>
              <a:latin typeface="Arial"/>
            </a:endParaRPr>
          </a:p>
        </p:txBody>
      </p:sp>
      <p:sp>
        <p:nvSpPr>
          <p:cNvPr id="29" name="Légende : flèche vers la droite 7">
            <a:extLst>
              <a:ext uri="{FF2B5EF4-FFF2-40B4-BE49-F238E27FC236}">
                <a16:creationId xmlns:a16="http://schemas.microsoft.com/office/drawing/2014/main" id="{1287BF5B-E9A8-4F53-8DFD-CC9698EFCD0A}"/>
              </a:ext>
            </a:extLst>
          </p:cNvPr>
          <p:cNvSpPr/>
          <p:nvPr/>
        </p:nvSpPr>
        <p:spPr>
          <a:xfrm>
            <a:off x="529927" y="2757490"/>
            <a:ext cx="3052584" cy="893510"/>
          </a:xfrm>
          <a:prstGeom prst="rightArrowCallout">
            <a:avLst>
              <a:gd name="adj1" fmla="val 11320"/>
              <a:gd name="adj2" fmla="val 15005"/>
              <a:gd name="adj3" fmla="val 24638"/>
              <a:gd name="adj4" fmla="val 881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fr-FR" sz="1350">
              <a:solidFill>
                <a:prstClr val="white"/>
              </a:solidFill>
              <a:latin typeface="Arial"/>
            </a:endParaRPr>
          </a:p>
        </p:txBody>
      </p:sp>
      <p:sp>
        <p:nvSpPr>
          <p:cNvPr id="44" name="Oval 43">
            <a:extLst>
              <a:ext uri="{FF2B5EF4-FFF2-40B4-BE49-F238E27FC236}">
                <a16:creationId xmlns:a16="http://schemas.microsoft.com/office/drawing/2014/main" id="{463198F6-3904-49D9-9032-7E3FED629EB1}"/>
              </a:ext>
            </a:extLst>
          </p:cNvPr>
          <p:cNvSpPr/>
          <p:nvPr/>
        </p:nvSpPr>
        <p:spPr>
          <a:xfrm>
            <a:off x="3003814" y="2549239"/>
            <a:ext cx="330176" cy="30008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r>
              <a:rPr lang="pt-PT" sz="1350">
                <a:solidFill>
                  <a:prstClr val="white"/>
                </a:solidFill>
                <a:latin typeface="Arial"/>
              </a:rPr>
              <a:t>2</a:t>
            </a:r>
            <a:endParaRPr lang="en-GB" sz="1350">
              <a:solidFill>
                <a:prstClr val="white"/>
              </a:solidFill>
              <a:latin typeface="Arial"/>
            </a:endParaRPr>
          </a:p>
        </p:txBody>
      </p:sp>
      <p:sp>
        <p:nvSpPr>
          <p:cNvPr id="9" name="TextBox 8">
            <a:extLst>
              <a:ext uri="{FF2B5EF4-FFF2-40B4-BE49-F238E27FC236}">
                <a16:creationId xmlns:a16="http://schemas.microsoft.com/office/drawing/2014/main" id="{9D4FAC46-DEF5-49B8-9EE0-788F493F8749}"/>
              </a:ext>
            </a:extLst>
          </p:cNvPr>
          <p:cNvSpPr txBox="1"/>
          <p:nvPr/>
        </p:nvSpPr>
        <p:spPr>
          <a:xfrm>
            <a:off x="3338068" y="1389082"/>
            <a:ext cx="2685068" cy="300082"/>
          </a:xfrm>
          <a:prstGeom prst="rect">
            <a:avLst/>
          </a:prstGeom>
          <a:noFill/>
        </p:spPr>
        <p:txBody>
          <a:bodyPr wrap="square" rtlCol="0">
            <a:spAutoFit/>
          </a:bodyPr>
          <a:lstStyle/>
          <a:p>
            <a:pPr defTabSz="685783"/>
            <a:r>
              <a:rPr lang="pt-PT" sz="1350">
                <a:solidFill>
                  <a:srgbClr val="3DCD58"/>
                </a:solidFill>
                <a:latin typeface="Arial"/>
              </a:rPr>
              <a:t>No EcoStruxure Service Plan</a:t>
            </a:r>
            <a:endParaRPr lang="en-GB" sz="1350">
              <a:solidFill>
                <a:srgbClr val="3DCD58"/>
              </a:solidFill>
              <a:latin typeface="Arial"/>
            </a:endParaRPr>
          </a:p>
        </p:txBody>
      </p:sp>
      <p:sp>
        <p:nvSpPr>
          <p:cNvPr id="46" name="TextBox 45">
            <a:extLst>
              <a:ext uri="{FF2B5EF4-FFF2-40B4-BE49-F238E27FC236}">
                <a16:creationId xmlns:a16="http://schemas.microsoft.com/office/drawing/2014/main" id="{633B6E67-7516-458F-A88F-3A1B4FDCB037}"/>
              </a:ext>
            </a:extLst>
          </p:cNvPr>
          <p:cNvSpPr txBox="1"/>
          <p:nvPr/>
        </p:nvSpPr>
        <p:spPr>
          <a:xfrm>
            <a:off x="3355357" y="2285899"/>
            <a:ext cx="2685068" cy="300082"/>
          </a:xfrm>
          <a:prstGeom prst="rect">
            <a:avLst/>
          </a:prstGeom>
          <a:noFill/>
        </p:spPr>
        <p:txBody>
          <a:bodyPr wrap="square" rtlCol="0">
            <a:spAutoFit/>
          </a:bodyPr>
          <a:lstStyle/>
          <a:p>
            <a:pPr defTabSz="685783"/>
            <a:r>
              <a:rPr lang="pt-PT" sz="1350">
                <a:solidFill>
                  <a:srgbClr val="3DCD58"/>
                </a:solidFill>
                <a:latin typeface="Arial"/>
              </a:rPr>
              <a:t>With EcoStruxure Service Plan</a:t>
            </a:r>
            <a:endParaRPr lang="en-GB" sz="1350">
              <a:solidFill>
                <a:srgbClr val="3DCD58"/>
              </a:solidFill>
              <a:latin typeface="Arial"/>
            </a:endParaRPr>
          </a:p>
        </p:txBody>
      </p:sp>
      <p:sp>
        <p:nvSpPr>
          <p:cNvPr id="18" name="Rectangle 17">
            <a:extLst>
              <a:ext uri="{FF2B5EF4-FFF2-40B4-BE49-F238E27FC236}">
                <a16:creationId xmlns:a16="http://schemas.microsoft.com/office/drawing/2014/main" id="{ACC5AF59-5E5C-4F66-A1F4-AA909E049C94}"/>
              </a:ext>
            </a:extLst>
          </p:cNvPr>
          <p:cNvSpPr/>
          <p:nvPr/>
        </p:nvSpPr>
        <p:spPr>
          <a:xfrm>
            <a:off x="7455658" y="1503101"/>
            <a:ext cx="1553324" cy="438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685783"/>
            <a:r>
              <a:rPr lang="pt-PT" sz="825">
                <a:solidFill>
                  <a:srgbClr val="3DCD58"/>
                </a:solidFill>
                <a:latin typeface="Arial"/>
              </a:rPr>
              <a:t>Manufacturer maintenance</a:t>
            </a:r>
          </a:p>
          <a:p>
            <a:pPr algn="r" defTabSz="685783"/>
            <a:r>
              <a:rPr lang="pt-PT" sz="825">
                <a:solidFill>
                  <a:srgbClr val="3DCD58"/>
                </a:solidFill>
                <a:latin typeface="Arial"/>
              </a:rPr>
              <a:t>Intermediate maintenance</a:t>
            </a:r>
            <a:endParaRPr lang="en-GB" sz="825">
              <a:solidFill>
                <a:srgbClr val="3DCD58"/>
              </a:solidFill>
              <a:latin typeface="Arial"/>
            </a:endParaRPr>
          </a:p>
        </p:txBody>
      </p:sp>
      <p:sp>
        <p:nvSpPr>
          <p:cNvPr id="32" name="Rectangle 31">
            <a:extLst>
              <a:ext uri="{FF2B5EF4-FFF2-40B4-BE49-F238E27FC236}">
                <a16:creationId xmlns:a16="http://schemas.microsoft.com/office/drawing/2014/main" id="{D01AC313-0D15-41A0-A456-9DD7BDFCDEFA}"/>
              </a:ext>
            </a:extLst>
          </p:cNvPr>
          <p:cNvSpPr/>
          <p:nvPr/>
        </p:nvSpPr>
        <p:spPr>
          <a:xfrm>
            <a:off x="7460218" y="1509960"/>
            <a:ext cx="1553324" cy="438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685783"/>
            <a:r>
              <a:rPr lang="pt-PT" sz="825">
                <a:solidFill>
                  <a:srgbClr val="3DCD58"/>
                </a:solidFill>
                <a:latin typeface="Arial"/>
              </a:rPr>
              <a:t>Manufacturer maintenance</a:t>
            </a:r>
          </a:p>
        </p:txBody>
      </p:sp>
      <p:pic>
        <p:nvPicPr>
          <p:cNvPr id="63" name="Picture 4" descr="Altivar Process ATV6000">
            <a:extLst>
              <a:ext uri="{FF2B5EF4-FFF2-40B4-BE49-F238E27FC236}">
                <a16:creationId xmlns:a16="http://schemas.microsoft.com/office/drawing/2014/main" id="{ACE6F662-C825-473F-82F5-9E75A77A1B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780" y="2973149"/>
            <a:ext cx="523509" cy="523509"/>
          </a:xfrm>
          <a:prstGeom prst="rect">
            <a:avLst/>
          </a:prstGeom>
          <a:noFill/>
          <a:extLst>
            <a:ext uri="{909E8E84-426E-40DD-AFC4-6F175D3DCCD1}">
              <a14:hiddenFill xmlns:a14="http://schemas.microsoft.com/office/drawing/2010/main">
                <a:solidFill>
                  <a:srgbClr val="FFFFFF"/>
                </a:solidFill>
              </a14:hiddenFill>
            </a:ext>
          </a:extLst>
        </p:spPr>
      </p:pic>
      <p:sp>
        <p:nvSpPr>
          <p:cNvPr id="4" name="Isosceles Triangle 3">
            <a:extLst>
              <a:ext uri="{FF2B5EF4-FFF2-40B4-BE49-F238E27FC236}">
                <a16:creationId xmlns:a16="http://schemas.microsoft.com/office/drawing/2014/main" id="{81279170-EE67-41F4-9DAB-78CA5E1FF377}"/>
              </a:ext>
            </a:extLst>
          </p:cNvPr>
          <p:cNvSpPr/>
          <p:nvPr/>
        </p:nvSpPr>
        <p:spPr>
          <a:xfrm rot="10800000">
            <a:off x="7495429" y="1664682"/>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Isosceles Triangle 63">
            <a:extLst>
              <a:ext uri="{FF2B5EF4-FFF2-40B4-BE49-F238E27FC236}">
                <a16:creationId xmlns:a16="http://schemas.microsoft.com/office/drawing/2014/main" id="{F52268D9-7B15-4F84-B541-EE18AC64B35A}"/>
              </a:ext>
            </a:extLst>
          </p:cNvPr>
          <p:cNvSpPr/>
          <p:nvPr/>
        </p:nvSpPr>
        <p:spPr>
          <a:xfrm rot="10800000">
            <a:off x="1295213" y="2946945"/>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A89BC4A3-3D52-4718-A73E-138F8DAE061A}"/>
              </a:ext>
            </a:extLst>
          </p:cNvPr>
          <p:cNvCxnSpPr>
            <a:cxnSpLocks/>
          </p:cNvCxnSpPr>
          <p:nvPr/>
        </p:nvCxnSpPr>
        <p:spPr>
          <a:xfrm>
            <a:off x="1183890" y="3234903"/>
            <a:ext cx="1995859" cy="0"/>
          </a:xfrm>
          <a:prstGeom prst="straightConnector1">
            <a:avLst/>
          </a:prstGeom>
          <a:ln w="19050" cap="rnd">
            <a:solidFill>
              <a:srgbClr val="FFFF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9F9C223-106F-46AC-9B4D-E8DFB6EFA04F}"/>
              </a:ext>
            </a:extLst>
          </p:cNvPr>
          <p:cNvCxnSpPr>
            <a:cxnSpLocks/>
          </p:cNvCxnSpPr>
          <p:nvPr/>
        </p:nvCxnSpPr>
        <p:spPr>
          <a:xfrm>
            <a:off x="1371992" y="3130658"/>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2BF29483-41B1-4A92-916D-032352E8ED61}"/>
              </a:ext>
            </a:extLst>
          </p:cNvPr>
          <p:cNvCxnSpPr>
            <a:cxnSpLocks/>
          </p:cNvCxnSpPr>
          <p:nvPr/>
        </p:nvCxnSpPr>
        <p:spPr>
          <a:xfrm>
            <a:off x="1667698" y="3128008"/>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C7EA02E-60CD-446F-99A0-5D8BCDC1A682}"/>
              </a:ext>
            </a:extLst>
          </p:cNvPr>
          <p:cNvCxnSpPr>
            <a:cxnSpLocks/>
          </p:cNvCxnSpPr>
          <p:nvPr/>
        </p:nvCxnSpPr>
        <p:spPr>
          <a:xfrm>
            <a:off x="1963404" y="3128008"/>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E00A317-46FC-4B26-88E4-C0BE1A167F46}"/>
              </a:ext>
            </a:extLst>
          </p:cNvPr>
          <p:cNvCxnSpPr>
            <a:cxnSpLocks/>
          </p:cNvCxnSpPr>
          <p:nvPr/>
        </p:nvCxnSpPr>
        <p:spPr>
          <a:xfrm>
            <a:off x="2259110" y="3128008"/>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594CAA9-943A-4983-946F-905561615480}"/>
              </a:ext>
            </a:extLst>
          </p:cNvPr>
          <p:cNvCxnSpPr>
            <a:cxnSpLocks/>
          </p:cNvCxnSpPr>
          <p:nvPr/>
        </p:nvCxnSpPr>
        <p:spPr>
          <a:xfrm>
            <a:off x="2850524" y="3128008"/>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D2CD98A-AD01-407F-A255-D83B1AE517DF}"/>
              </a:ext>
            </a:extLst>
          </p:cNvPr>
          <p:cNvCxnSpPr>
            <a:cxnSpLocks/>
          </p:cNvCxnSpPr>
          <p:nvPr/>
        </p:nvCxnSpPr>
        <p:spPr>
          <a:xfrm>
            <a:off x="2554816" y="3128008"/>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5DDE26C-0F74-4F66-894B-A7601520C937}"/>
              </a:ext>
            </a:extLst>
          </p:cNvPr>
          <p:cNvSpPr txBox="1"/>
          <p:nvPr/>
        </p:nvSpPr>
        <p:spPr>
          <a:xfrm>
            <a:off x="1203520" y="2776381"/>
            <a:ext cx="357790" cy="184666"/>
          </a:xfrm>
          <a:prstGeom prst="rect">
            <a:avLst/>
          </a:prstGeom>
          <a:noFill/>
        </p:spPr>
        <p:txBody>
          <a:bodyPr wrap="none" rtlCol="0">
            <a:spAutoFit/>
          </a:bodyPr>
          <a:lstStyle/>
          <a:p>
            <a:r>
              <a:rPr lang="es-ES" sz="600">
                <a:solidFill>
                  <a:schemeClr val="bg1"/>
                </a:solidFill>
              </a:rPr>
              <a:t>2022</a:t>
            </a:r>
            <a:endParaRPr lang="en-GB" sz="600">
              <a:solidFill>
                <a:schemeClr val="bg1"/>
              </a:solidFill>
            </a:endParaRPr>
          </a:p>
        </p:txBody>
      </p:sp>
      <p:sp>
        <p:nvSpPr>
          <p:cNvPr id="73" name="TextBox 72">
            <a:extLst>
              <a:ext uri="{FF2B5EF4-FFF2-40B4-BE49-F238E27FC236}">
                <a16:creationId xmlns:a16="http://schemas.microsoft.com/office/drawing/2014/main" id="{2D35F088-F306-4A21-8EA1-D2B19A2FB1F8}"/>
              </a:ext>
            </a:extLst>
          </p:cNvPr>
          <p:cNvSpPr txBox="1"/>
          <p:nvPr/>
        </p:nvSpPr>
        <p:spPr>
          <a:xfrm>
            <a:off x="1504735" y="2776381"/>
            <a:ext cx="357790" cy="184666"/>
          </a:xfrm>
          <a:prstGeom prst="rect">
            <a:avLst/>
          </a:prstGeom>
          <a:noFill/>
        </p:spPr>
        <p:txBody>
          <a:bodyPr wrap="none" rtlCol="0">
            <a:spAutoFit/>
          </a:bodyPr>
          <a:lstStyle/>
          <a:p>
            <a:r>
              <a:rPr lang="es-ES" sz="600">
                <a:solidFill>
                  <a:schemeClr val="bg1"/>
                </a:solidFill>
              </a:rPr>
              <a:t>2023</a:t>
            </a:r>
            <a:endParaRPr lang="en-GB" sz="600">
              <a:solidFill>
                <a:schemeClr val="bg1"/>
              </a:solidFill>
            </a:endParaRPr>
          </a:p>
        </p:txBody>
      </p:sp>
      <p:sp>
        <p:nvSpPr>
          <p:cNvPr id="74" name="TextBox 73">
            <a:extLst>
              <a:ext uri="{FF2B5EF4-FFF2-40B4-BE49-F238E27FC236}">
                <a16:creationId xmlns:a16="http://schemas.microsoft.com/office/drawing/2014/main" id="{33D5D002-C00B-4C82-A571-53E6971015E3}"/>
              </a:ext>
            </a:extLst>
          </p:cNvPr>
          <p:cNvSpPr txBox="1"/>
          <p:nvPr/>
        </p:nvSpPr>
        <p:spPr>
          <a:xfrm>
            <a:off x="1805950" y="2776381"/>
            <a:ext cx="357790" cy="184666"/>
          </a:xfrm>
          <a:prstGeom prst="rect">
            <a:avLst/>
          </a:prstGeom>
          <a:noFill/>
        </p:spPr>
        <p:txBody>
          <a:bodyPr wrap="none" rtlCol="0">
            <a:spAutoFit/>
          </a:bodyPr>
          <a:lstStyle/>
          <a:p>
            <a:r>
              <a:rPr lang="es-ES" sz="600">
                <a:solidFill>
                  <a:schemeClr val="bg1"/>
                </a:solidFill>
              </a:rPr>
              <a:t>2024</a:t>
            </a:r>
            <a:endParaRPr lang="en-GB" sz="600">
              <a:solidFill>
                <a:schemeClr val="bg1"/>
              </a:solidFill>
            </a:endParaRPr>
          </a:p>
        </p:txBody>
      </p:sp>
      <p:sp>
        <p:nvSpPr>
          <p:cNvPr id="75" name="TextBox 74">
            <a:extLst>
              <a:ext uri="{FF2B5EF4-FFF2-40B4-BE49-F238E27FC236}">
                <a16:creationId xmlns:a16="http://schemas.microsoft.com/office/drawing/2014/main" id="{2B2632E5-4C26-4E71-B53E-A36F31600BBF}"/>
              </a:ext>
            </a:extLst>
          </p:cNvPr>
          <p:cNvSpPr txBox="1"/>
          <p:nvPr/>
        </p:nvSpPr>
        <p:spPr>
          <a:xfrm>
            <a:off x="2709594" y="2776381"/>
            <a:ext cx="357790" cy="184666"/>
          </a:xfrm>
          <a:prstGeom prst="rect">
            <a:avLst/>
          </a:prstGeom>
          <a:noFill/>
        </p:spPr>
        <p:txBody>
          <a:bodyPr wrap="none" rtlCol="0">
            <a:spAutoFit/>
          </a:bodyPr>
          <a:lstStyle/>
          <a:p>
            <a:r>
              <a:rPr lang="es-ES" sz="600">
                <a:solidFill>
                  <a:schemeClr val="bg1"/>
                </a:solidFill>
              </a:rPr>
              <a:t>2027</a:t>
            </a:r>
            <a:endParaRPr lang="en-GB" sz="600">
              <a:solidFill>
                <a:schemeClr val="bg1"/>
              </a:solidFill>
            </a:endParaRPr>
          </a:p>
        </p:txBody>
      </p:sp>
      <p:sp>
        <p:nvSpPr>
          <p:cNvPr id="76" name="TextBox 75">
            <a:extLst>
              <a:ext uri="{FF2B5EF4-FFF2-40B4-BE49-F238E27FC236}">
                <a16:creationId xmlns:a16="http://schemas.microsoft.com/office/drawing/2014/main" id="{7A7DDEAD-C3CE-4125-A818-9F9144E5C040}"/>
              </a:ext>
            </a:extLst>
          </p:cNvPr>
          <p:cNvSpPr txBox="1"/>
          <p:nvPr/>
        </p:nvSpPr>
        <p:spPr>
          <a:xfrm>
            <a:off x="2107165" y="2776381"/>
            <a:ext cx="357790" cy="184666"/>
          </a:xfrm>
          <a:prstGeom prst="rect">
            <a:avLst/>
          </a:prstGeom>
          <a:noFill/>
        </p:spPr>
        <p:txBody>
          <a:bodyPr wrap="none" rtlCol="0">
            <a:spAutoFit/>
          </a:bodyPr>
          <a:lstStyle/>
          <a:p>
            <a:r>
              <a:rPr lang="es-ES" sz="600">
                <a:solidFill>
                  <a:schemeClr val="bg1"/>
                </a:solidFill>
              </a:rPr>
              <a:t>2025</a:t>
            </a:r>
            <a:endParaRPr lang="en-GB" sz="600">
              <a:solidFill>
                <a:schemeClr val="bg1"/>
              </a:solidFill>
            </a:endParaRPr>
          </a:p>
        </p:txBody>
      </p:sp>
      <p:sp>
        <p:nvSpPr>
          <p:cNvPr id="77" name="TextBox 76">
            <a:extLst>
              <a:ext uri="{FF2B5EF4-FFF2-40B4-BE49-F238E27FC236}">
                <a16:creationId xmlns:a16="http://schemas.microsoft.com/office/drawing/2014/main" id="{BB8CD0B5-1866-428A-9194-DEEFEF59621A}"/>
              </a:ext>
            </a:extLst>
          </p:cNvPr>
          <p:cNvSpPr txBox="1"/>
          <p:nvPr/>
        </p:nvSpPr>
        <p:spPr>
          <a:xfrm>
            <a:off x="2408380" y="2776381"/>
            <a:ext cx="357790" cy="184666"/>
          </a:xfrm>
          <a:prstGeom prst="rect">
            <a:avLst/>
          </a:prstGeom>
          <a:noFill/>
        </p:spPr>
        <p:txBody>
          <a:bodyPr wrap="none" rtlCol="0">
            <a:spAutoFit/>
          </a:bodyPr>
          <a:lstStyle/>
          <a:p>
            <a:r>
              <a:rPr lang="es-ES" sz="600">
                <a:solidFill>
                  <a:schemeClr val="bg1"/>
                </a:solidFill>
              </a:rPr>
              <a:t>2026</a:t>
            </a:r>
            <a:endParaRPr lang="en-GB" sz="600">
              <a:solidFill>
                <a:schemeClr val="bg1"/>
              </a:solidFill>
            </a:endParaRPr>
          </a:p>
        </p:txBody>
      </p:sp>
      <p:sp>
        <p:nvSpPr>
          <p:cNvPr id="78" name="Isosceles Triangle 77">
            <a:extLst>
              <a:ext uri="{FF2B5EF4-FFF2-40B4-BE49-F238E27FC236}">
                <a16:creationId xmlns:a16="http://schemas.microsoft.com/office/drawing/2014/main" id="{CC9611FC-8568-4AD8-BE2E-0E551DC36E9C}"/>
              </a:ext>
            </a:extLst>
          </p:cNvPr>
          <p:cNvSpPr/>
          <p:nvPr/>
        </p:nvSpPr>
        <p:spPr>
          <a:xfrm rot="10800000">
            <a:off x="1877364" y="2946945"/>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Isosceles Triangle 78">
            <a:extLst>
              <a:ext uri="{FF2B5EF4-FFF2-40B4-BE49-F238E27FC236}">
                <a16:creationId xmlns:a16="http://schemas.microsoft.com/office/drawing/2014/main" id="{E257A7BB-B1B3-413F-8F7E-FCFC2575D3B4}"/>
              </a:ext>
            </a:extLst>
          </p:cNvPr>
          <p:cNvSpPr/>
          <p:nvPr/>
        </p:nvSpPr>
        <p:spPr>
          <a:xfrm rot="10800000">
            <a:off x="2485234" y="2950721"/>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1" name="Straight Arrow Connector 80">
            <a:extLst>
              <a:ext uri="{FF2B5EF4-FFF2-40B4-BE49-F238E27FC236}">
                <a16:creationId xmlns:a16="http://schemas.microsoft.com/office/drawing/2014/main" id="{36274FB2-ADFE-451F-A4CD-C3E6266B89D1}"/>
              </a:ext>
            </a:extLst>
          </p:cNvPr>
          <p:cNvCxnSpPr>
            <a:cxnSpLocks/>
          </p:cNvCxnSpPr>
          <p:nvPr/>
        </p:nvCxnSpPr>
        <p:spPr>
          <a:xfrm>
            <a:off x="1371993" y="3416398"/>
            <a:ext cx="591412" cy="0"/>
          </a:xfrm>
          <a:prstGeom prst="straightConnector1">
            <a:avLst/>
          </a:prstGeom>
          <a:ln w="6350" cap="rnd">
            <a:solidFill>
              <a:srgbClr val="00B05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DCDEBE61-F23E-4A0B-9D52-FA4E075FACB3}"/>
              </a:ext>
            </a:extLst>
          </p:cNvPr>
          <p:cNvSpPr txBox="1"/>
          <p:nvPr/>
        </p:nvSpPr>
        <p:spPr>
          <a:xfrm>
            <a:off x="1453193" y="3418974"/>
            <a:ext cx="437940" cy="184666"/>
          </a:xfrm>
          <a:prstGeom prst="rect">
            <a:avLst/>
          </a:prstGeom>
          <a:noFill/>
        </p:spPr>
        <p:txBody>
          <a:bodyPr wrap="none" rtlCol="0">
            <a:spAutoFit/>
          </a:bodyPr>
          <a:lstStyle/>
          <a:p>
            <a:r>
              <a:rPr lang="es-ES" sz="600">
                <a:solidFill>
                  <a:srgbClr val="00B050"/>
                </a:solidFill>
              </a:rPr>
              <a:t>2 </a:t>
            </a:r>
            <a:r>
              <a:rPr lang="es-ES" sz="600" err="1">
                <a:solidFill>
                  <a:srgbClr val="00B050"/>
                </a:solidFill>
              </a:rPr>
              <a:t>years</a:t>
            </a:r>
            <a:endParaRPr lang="en-GB" sz="600">
              <a:solidFill>
                <a:srgbClr val="00B050"/>
              </a:solidFill>
            </a:endParaRPr>
          </a:p>
        </p:txBody>
      </p:sp>
      <p:sp>
        <p:nvSpPr>
          <p:cNvPr id="85" name="Légende : flèche vers la droite 7">
            <a:extLst>
              <a:ext uri="{FF2B5EF4-FFF2-40B4-BE49-F238E27FC236}">
                <a16:creationId xmlns:a16="http://schemas.microsoft.com/office/drawing/2014/main" id="{A8F39792-B05B-4C2C-9325-3F31856CD4C3}"/>
              </a:ext>
            </a:extLst>
          </p:cNvPr>
          <p:cNvSpPr/>
          <p:nvPr/>
        </p:nvSpPr>
        <p:spPr>
          <a:xfrm>
            <a:off x="529927" y="1534471"/>
            <a:ext cx="3052584" cy="893510"/>
          </a:xfrm>
          <a:prstGeom prst="rightArrowCallout">
            <a:avLst>
              <a:gd name="adj1" fmla="val 11320"/>
              <a:gd name="adj2" fmla="val 15005"/>
              <a:gd name="adj3" fmla="val 24638"/>
              <a:gd name="adj4" fmla="val 881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fr-FR" sz="1350">
              <a:solidFill>
                <a:prstClr val="white"/>
              </a:solidFill>
              <a:latin typeface="Arial"/>
            </a:endParaRPr>
          </a:p>
        </p:txBody>
      </p:sp>
      <p:pic>
        <p:nvPicPr>
          <p:cNvPr id="87" name="Picture 4" descr="Altivar Process ATV6000">
            <a:extLst>
              <a:ext uri="{FF2B5EF4-FFF2-40B4-BE49-F238E27FC236}">
                <a16:creationId xmlns:a16="http://schemas.microsoft.com/office/drawing/2014/main" id="{6FCC2397-3A9B-4C75-94F1-36E126F4AAD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780" y="1750130"/>
            <a:ext cx="523509" cy="523509"/>
          </a:xfrm>
          <a:prstGeom prst="rect">
            <a:avLst/>
          </a:prstGeom>
          <a:noFill/>
          <a:extLst>
            <a:ext uri="{909E8E84-426E-40DD-AFC4-6F175D3DCCD1}">
              <a14:hiddenFill xmlns:a14="http://schemas.microsoft.com/office/drawing/2010/main">
                <a:solidFill>
                  <a:srgbClr val="FFFFFF"/>
                </a:solidFill>
              </a14:hiddenFill>
            </a:ext>
          </a:extLst>
        </p:spPr>
      </p:pic>
      <p:sp>
        <p:nvSpPr>
          <p:cNvPr id="88" name="Isosceles Triangle 87">
            <a:extLst>
              <a:ext uri="{FF2B5EF4-FFF2-40B4-BE49-F238E27FC236}">
                <a16:creationId xmlns:a16="http://schemas.microsoft.com/office/drawing/2014/main" id="{F2B8B1DB-D2CA-43E5-A271-7ED663FC6BEC}"/>
              </a:ext>
            </a:extLst>
          </p:cNvPr>
          <p:cNvSpPr/>
          <p:nvPr/>
        </p:nvSpPr>
        <p:spPr>
          <a:xfrm rot="10800000">
            <a:off x="1295213" y="1723926"/>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9" name="Straight Arrow Connector 88">
            <a:extLst>
              <a:ext uri="{FF2B5EF4-FFF2-40B4-BE49-F238E27FC236}">
                <a16:creationId xmlns:a16="http://schemas.microsoft.com/office/drawing/2014/main" id="{ADE95F87-0540-49AB-85CA-E24807D26317}"/>
              </a:ext>
            </a:extLst>
          </p:cNvPr>
          <p:cNvCxnSpPr>
            <a:cxnSpLocks/>
          </p:cNvCxnSpPr>
          <p:nvPr/>
        </p:nvCxnSpPr>
        <p:spPr>
          <a:xfrm>
            <a:off x="1183890" y="2011884"/>
            <a:ext cx="1995859" cy="0"/>
          </a:xfrm>
          <a:prstGeom prst="straightConnector1">
            <a:avLst/>
          </a:prstGeom>
          <a:ln w="19050" cap="rnd">
            <a:solidFill>
              <a:srgbClr val="FFFF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1E8CF4C3-6FCD-476A-96B3-B1197444432B}"/>
              </a:ext>
            </a:extLst>
          </p:cNvPr>
          <p:cNvCxnSpPr>
            <a:cxnSpLocks/>
          </p:cNvCxnSpPr>
          <p:nvPr/>
        </p:nvCxnSpPr>
        <p:spPr>
          <a:xfrm>
            <a:off x="1371992" y="1907639"/>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6AFCCDF5-DEA0-4E41-B716-608BC961A181}"/>
              </a:ext>
            </a:extLst>
          </p:cNvPr>
          <p:cNvCxnSpPr>
            <a:cxnSpLocks/>
          </p:cNvCxnSpPr>
          <p:nvPr/>
        </p:nvCxnSpPr>
        <p:spPr>
          <a:xfrm>
            <a:off x="1667698" y="1904989"/>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50F52328-E47E-42E7-A0E8-58DD19003A40}"/>
              </a:ext>
            </a:extLst>
          </p:cNvPr>
          <p:cNvCxnSpPr>
            <a:cxnSpLocks/>
          </p:cNvCxnSpPr>
          <p:nvPr/>
        </p:nvCxnSpPr>
        <p:spPr>
          <a:xfrm>
            <a:off x="1963404" y="1904989"/>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3493907A-C46C-492D-A9A4-1B2F4CDFABA4}"/>
              </a:ext>
            </a:extLst>
          </p:cNvPr>
          <p:cNvCxnSpPr>
            <a:cxnSpLocks/>
          </p:cNvCxnSpPr>
          <p:nvPr/>
        </p:nvCxnSpPr>
        <p:spPr>
          <a:xfrm>
            <a:off x="2259110" y="1904989"/>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A1E6FCEF-58B7-41A3-A7E7-BBB60EC25FD5}"/>
              </a:ext>
            </a:extLst>
          </p:cNvPr>
          <p:cNvCxnSpPr>
            <a:cxnSpLocks/>
          </p:cNvCxnSpPr>
          <p:nvPr/>
        </p:nvCxnSpPr>
        <p:spPr>
          <a:xfrm>
            <a:off x="2850524" y="1904989"/>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4EA51690-BCCB-48B4-B94D-5D895B16DF13}"/>
              </a:ext>
            </a:extLst>
          </p:cNvPr>
          <p:cNvCxnSpPr>
            <a:cxnSpLocks/>
          </p:cNvCxnSpPr>
          <p:nvPr/>
        </p:nvCxnSpPr>
        <p:spPr>
          <a:xfrm>
            <a:off x="2554816" y="1904989"/>
            <a:ext cx="0" cy="193482"/>
          </a:xfrm>
          <a:prstGeom prst="line">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1E8A1EDE-447A-49B1-A3B2-5D389629CE46}"/>
              </a:ext>
            </a:extLst>
          </p:cNvPr>
          <p:cNvSpPr txBox="1"/>
          <p:nvPr/>
        </p:nvSpPr>
        <p:spPr>
          <a:xfrm>
            <a:off x="1203520" y="1553362"/>
            <a:ext cx="357790" cy="184666"/>
          </a:xfrm>
          <a:prstGeom prst="rect">
            <a:avLst/>
          </a:prstGeom>
          <a:noFill/>
        </p:spPr>
        <p:txBody>
          <a:bodyPr wrap="none" rtlCol="0">
            <a:spAutoFit/>
          </a:bodyPr>
          <a:lstStyle/>
          <a:p>
            <a:r>
              <a:rPr lang="es-ES" sz="600">
                <a:solidFill>
                  <a:schemeClr val="bg1"/>
                </a:solidFill>
              </a:rPr>
              <a:t>2022</a:t>
            </a:r>
            <a:endParaRPr lang="en-GB" sz="600">
              <a:solidFill>
                <a:schemeClr val="bg1"/>
              </a:solidFill>
            </a:endParaRPr>
          </a:p>
        </p:txBody>
      </p:sp>
      <p:sp>
        <p:nvSpPr>
          <p:cNvPr id="97" name="TextBox 96">
            <a:extLst>
              <a:ext uri="{FF2B5EF4-FFF2-40B4-BE49-F238E27FC236}">
                <a16:creationId xmlns:a16="http://schemas.microsoft.com/office/drawing/2014/main" id="{B107786E-D4CE-482C-BD59-FE14664BA31F}"/>
              </a:ext>
            </a:extLst>
          </p:cNvPr>
          <p:cNvSpPr txBox="1"/>
          <p:nvPr/>
        </p:nvSpPr>
        <p:spPr>
          <a:xfrm>
            <a:off x="1504735" y="1553362"/>
            <a:ext cx="357790" cy="184666"/>
          </a:xfrm>
          <a:prstGeom prst="rect">
            <a:avLst/>
          </a:prstGeom>
          <a:noFill/>
        </p:spPr>
        <p:txBody>
          <a:bodyPr wrap="none" rtlCol="0">
            <a:spAutoFit/>
          </a:bodyPr>
          <a:lstStyle/>
          <a:p>
            <a:r>
              <a:rPr lang="es-ES" sz="600">
                <a:solidFill>
                  <a:schemeClr val="bg1"/>
                </a:solidFill>
              </a:rPr>
              <a:t>2023</a:t>
            </a:r>
            <a:endParaRPr lang="en-GB" sz="600">
              <a:solidFill>
                <a:schemeClr val="bg1"/>
              </a:solidFill>
            </a:endParaRPr>
          </a:p>
        </p:txBody>
      </p:sp>
      <p:sp>
        <p:nvSpPr>
          <p:cNvPr id="98" name="TextBox 97">
            <a:extLst>
              <a:ext uri="{FF2B5EF4-FFF2-40B4-BE49-F238E27FC236}">
                <a16:creationId xmlns:a16="http://schemas.microsoft.com/office/drawing/2014/main" id="{E876DC4D-B3FB-4DB5-8E72-BD6E6FFD52EE}"/>
              </a:ext>
            </a:extLst>
          </p:cNvPr>
          <p:cNvSpPr txBox="1"/>
          <p:nvPr/>
        </p:nvSpPr>
        <p:spPr>
          <a:xfrm>
            <a:off x="1805950" y="1553362"/>
            <a:ext cx="357790" cy="184666"/>
          </a:xfrm>
          <a:prstGeom prst="rect">
            <a:avLst/>
          </a:prstGeom>
          <a:noFill/>
        </p:spPr>
        <p:txBody>
          <a:bodyPr wrap="none" rtlCol="0">
            <a:spAutoFit/>
          </a:bodyPr>
          <a:lstStyle/>
          <a:p>
            <a:r>
              <a:rPr lang="es-ES" sz="600">
                <a:solidFill>
                  <a:schemeClr val="bg1"/>
                </a:solidFill>
              </a:rPr>
              <a:t>2024</a:t>
            </a:r>
            <a:endParaRPr lang="en-GB" sz="600">
              <a:solidFill>
                <a:schemeClr val="bg1"/>
              </a:solidFill>
            </a:endParaRPr>
          </a:p>
        </p:txBody>
      </p:sp>
      <p:sp>
        <p:nvSpPr>
          <p:cNvPr id="99" name="TextBox 98">
            <a:extLst>
              <a:ext uri="{FF2B5EF4-FFF2-40B4-BE49-F238E27FC236}">
                <a16:creationId xmlns:a16="http://schemas.microsoft.com/office/drawing/2014/main" id="{45D71E4D-56D2-4694-8F31-A7E706F28F9E}"/>
              </a:ext>
            </a:extLst>
          </p:cNvPr>
          <p:cNvSpPr txBox="1"/>
          <p:nvPr/>
        </p:nvSpPr>
        <p:spPr>
          <a:xfrm>
            <a:off x="2709594" y="1553362"/>
            <a:ext cx="357790" cy="184666"/>
          </a:xfrm>
          <a:prstGeom prst="rect">
            <a:avLst/>
          </a:prstGeom>
          <a:noFill/>
        </p:spPr>
        <p:txBody>
          <a:bodyPr wrap="none" rtlCol="0">
            <a:spAutoFit/>
          </a:bodyPr>
          <a:lstStyle/>
          <a:p>
            <a:r>
              <a:rPr lang="es-ES" sz="600">
                <a:solidFill>
                  <a:schemeClr val="bg1"/>
                </a:solidFill>
              </a:rPr>
              <a:t>2027</a:t>
            </a:r>
            <a:endParaRPr lang="en-GB" sz="600">
              <a:solidFill>
                <a:schemeClr val="bg1"/>
              </a:solidFill>
            </a:endParaRPr>
          </a:p>
        </p:txBody>
      </p:sp>
      <p:sp>
        <p:nvSpPr>
          <p:cNvPr id="100" name="TextBox 99">
            <a:extLst>
              <a:ext uri="{FF2B5EF4-FFF2-40B4-BE49-F238E27FC236}">
                <a16:creationId xmlns:a16="http://schemas.microsoft.com/office/drawing/2014/main" id="{9092EE3E-8CB3-4E7D-A0AD-C67915ED274B}"/>
              </a:ext>
            </a:extLst>
          </p:cNvPr>
          <p:cNvSpPr txBox="1"/>
          <p:nvPr/>
        </p:nvSpPr>
        <p:spPr>
          <a:xfrm>
            <a:off x="2107165" y="1553362"/>
            <a:ext cx="357790" cy="184666"/>
          </a:xfrm>
          <a:prstGeom prst="rect">
            <a:avLst/>
          </a:prstGeom>
          <a:noFill/>
        </p:spPr>
        <p:txBody>
          <a:bodyPr wrap="none" rtlCol="0">
            <a:spAutoFit/>
          </a:bodyPr>
          <a:lstStyle/>
          <a:p>
            <a:r>
              <a:rPr lang="es-ES" sz="600">
                <a:solidFill>
                  <a:schemeClr val="bg1"/>
                </a:solidFill>
              </a:rPr>
              <a:t>2025</a:t>
            </a:r>
            <a:endParaRPr lang="en-GB" sz="600">
              <a:solidFill>
                <a:schemeClr val="bg1"/>
              </a:solidFill>
            </a:endParaRPr>
          </a:p>
        </p:txBody>
      </p:sp>
      <p:sp>
        <p:nvSpPr>
          <p:cNvPr id="101" name="TextBox 100">
            <a:extLst>
              <a:ext uri="{FF2B5EF4-FFF2-40B4-BE49-F238E27FC236}">
                <a16:creationId xmlns:a16="http://schemas.microsoft.com/office/drawing/2014/main" id="{10B20D8C-2C6F-4015-90A5-211231EBE223}"/>
              </a:ext>
            </a:extLst>
          </p:cNvPr>
          <p:cNvSpPr txBox="1"/>
          <p:nvPr/>
        </p:nvSpPr>
        <p:spPr>
          <a:xfrm>
            <a:off x="2408380" y="1553362"/>
            <a:ext cx="357790" cy="184666"/>
          </a:xfrm>
          <a:prstGeom prst="rect">
            <a:avLst/>
          </a:prstGeom>
          <a:noFill/>
        </p:spPr>
        <p:txBody>
          <a:bodyPr wrap="none" rtlCol="0">
            <a:spAutoFit/>
          </a:bodyPr>
          <a:lstStyle/>
          <a:p>
            <a:r>
              <a:rPr lang="es-ES" sz="600">
                <a:solidFill>
                  <a:schemeClr val="bg1"/>
                </a:solidFill>
              </a:rPr>
              <a:t>2026</a:t>
            </a:r>
            <a:endParaRPr lang="en-GB" sz="600">
              <a:solidFill>
                <a:schemeClr val="bg1"/>
              </a:solidFill>
            </a:endParaRPr>
          </a:p>
        </p:txBody>
      </p:sp>
      <p:sp>
        <p:nvSpPr>
          <p:cNvPr id="102" name="Isosceles Triangle 101">
            <a:extLst>
              <a:ext uri="{FF2B5EF4-FFF2-40B4-BE49-F238E27FC236}">
                <a16:creationId xmlns:a16="http://schemas.microsoft.com/office/drawing/2014/main" id="{B28E1471-BDDD-446C-B0C6-56F6934B0660}"/>
              </a:ext>
            </a:extLst>
          </p:cNvPr>
          <p:cNvSpPr/>
          <p:nvPr/>
        </p:nvSpPr>
        <p:spPr>
          <a:xfrm rot="10800000">
            <a:off x="1877364" y="1723926"/>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Isosceles Triangle 102">
            <a:extLst>
              <a:ext uri="{FF2B5EF4-FFF2-40B4-BE49-F238E27FC236}">
                <a16:creationId xmlns:a16="http://schemas.microsoft.com/office/drawing/2014/main" id="{1A6192F1-CB2B-4E77-AF11-5D8ECB8E2FC4}"/>
              </a:ext>
            </a:extLst>
          </p:cNvPr>
          <p:cNvSpPr/>
          <p:nvPr/>
        </p:nvSpPr>
        <p:spPr>
          <a:xfrm rot="10800000">
            <a:off x="2485234" y="1727702"/>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11F9AC7-71D0-4ABB-9913-2963A8FDE9F9}"/>
              </a:ext>
            </a:extLst>
          </p:cNvPr>
          <p:cNvSpPr/>
          <p:nvPr/>
        </p:nvSpPr>
        <p:spPr>
          <a:xfrm>
            <a:off x="2995158" y="1353133"/>
            <a:ext cx="330176" cy="30008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r>
              <a:rPr lang="pt-PT" sz="1350">
                <a:solidFill>
                  <a:prstClr val="white"/>
                </a:solidFill>
                <a:latin typeface="Arial"/>
              </a:rPr>
              <a:t>1</a:t>
            </a:r>
            <a:endParaRPr lang="en-GB" sz="1350">
              <a:solidFill>
                <a:prstClr val="white"/>
              </a:solidFill>
              <a:latin typeface="Arial"/>
            </a:endParaRPr>
          </a:p>
        </p:txBody>
      </p:sp>
      <p:sp>
        <p:nvSpPr>
          <p:cNvPr id="106" name="Isosceles Triangle 105">
            <a:extLst>
              <a:ext uri="{FF2B5EF4-FFF2-40B4-BE49-F238E27FC236}">
                <a16:creationId xmlns:a16="http://schemas.microsoft.com/office/drawing/2014/main" id="{2B07BE65-BAA7-4046-BA0E-1D6AA76E9C9D}"/>
              </a:ext>
            </a:extLst>
          </p:cNvPr>
          <p:cNvSpPr/>
          <p:nvPr/>
        </p:nvSpPr>
        <p:spPr>
          <a:xfrm rot="10800000">
            <a:off x="1592414" y="1722391"/>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Isosceles Triangle 106">
            <a:extLst>
              <a:ext uri="{FF2B5EF4-FFF2-40B4-BE49-F238E27FC236}">
                <a16:creationId xmlns:a16="http://schemas.microsoft.com/office/drawing/2014/main" id="{80EAED0F-2784-4BD1-A73C-87816B778B9B}"/>
              </a:ext>
            </a:extLst>
          </p:cNvPr>
          <p:cNvSpPr/>
          <p:nvPr/>
        </p:nvSpPr>
        <p:spPr>
          <a:xfrm rot="10800000">
            <a:off x="2175349" y="1729250"/>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Isosceles Triangle 107">
            <a:extLst>
              <a:ext uri="{FF2B5EF4-FFF2-40B4-BE49-F238E27FC236}">
                <a16:creationId xmlns:a16="http://schemas.microsoft.com/office/drawing/2014/main" id="{E3E25228-E9CE-4A04-83F4-1C193C30C3DE}"/>
              </a:ext>
            </a:extLst>
          </p:cNvPr>
          <p:cNvSpPr/>
          <p:nvPr/>
        </p:nvSpPr>
        <p:spPr>
          <a:xfrm rot="10800000">
            <a:off x="2773502" y="1736541"/>
            <a:ext cx="153559" cy="138415"/>
          </a:xfrm>
          <a:prstGeom prst="triangl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7951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B24B9-D43E-4E26-B17A-175D647C3A1E}"/>
              </a:ext>
            </a:extLst>
          </p:cNvPr>
          <p:cNvSpPr>
            <a:spLocks noGrp="1"/>
          </p:cNvSpPr>
          <p:nvPr>
            <p:ph type="title"/>
          </p:nvPr>
        </p:nvSpPr>
        <p:spPr/>
        <p:txBody>
          <a:bodyPr/>
          <a:lstStyle/>
          <a:p>
            <a:r>
              <a:rPr lang="en-US" dirty="0"/>
              <a:t>EcoStruxure Asset Advisor – Condition Based Maintenance</a:t>
            </a:r>
          </a:p>
        </p:txBody>
      </p:sp>
      <p:pic>
        <p:nvPicPr>
          <p:cNvPr id="5" name="Picture 4">
            <a:extLst>
              <a:ext uri="{FF2B5EF4-FFF2-40B4-BE49-F238E27FC236}">
                <a16:creationId xmlns:a16="http://schemas.microsoft.com/office/drawing/2014/main" id="{7725907E-20FB-D2EF-7918-06716EE3BD7A}"/>
              </a:ext>
            </a:extLst>
          </p:cNvPr>
          <p:cNvPicPr>
            <a:picLocks noChangeAspect="1"/>
          </p:cNvPicPr>
          <p:nvPr/>
        </p:nvPicPr>
        <p:blipFill>
          <a:blip r:embed="rId3"/>
          <a:stretch>
            <a:fillRect/>
          </a:stretch>
        </p:blipFill>
        <p:spPr>
          <a:xfrm>
            <a:off x="603347" y="1221581"/>
            <a:ext cx="7736553" cy="3021807"/>
          </a:xfrm>
          <a:prstGeom prst="rect">
            <a:avLst/>
          </a:prstGeom>
        </p:spPr>
      </p:pic>
    </p:spTree>
    <p:extLst>
      <p:ext uri="{BB962C8B-B14F-4D97-AF65-F5344CB8AC3E}">
        <p14:creationId xmlns:p14="http://schemas.microsoft.com/office/powerpoint/2010/main" val="391943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B24B9-D43E-4E26-B17A-175D647C3A1E}"/>
              </a:ext>
            </a:extLst>
          </p:cNvPr>
          <p:cNvSpPr>
            <a:spLocks noGrp="1"/>
          </p:cNvSpPr>
          <p:nvPr>
            <p:ph type="title"/>
          </p:nvPr>
        </p:nvSpPr>
        <p:spPr/>
        <p:txBody>
          <a:bodyPr/>
          <a:lstStyle/>
          <a:p>
            <a:r>
              <a:rPr lang="en-US" dirty="0"/>
              <a:t>EcoStruxure Asset Advisor – Analytics overview </a:t>
            </a:r>
          </a:p>
        </p:txBody>
      </p:sp>
      <p:pic>
        <p:nvPicPr>
          <p:cNvPr id="6" name="Image 24">
            <a:extLst>
              <a:ext uri="{FF2B5EF4-FFF2-40B4-BE49-F238E27FC236}">
                <a16:creationId xmlns:a16="http://schemas.microsoft.com/office/drawing/2014/main" id="{EF646F23-8F13-4525-9FBD-B19921E15D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804" y="1287844"/>
            <a:ext cx="1311657" cy="1555310"/>
          </a:xfrm>
          <a:prstGeom prst="rect">
            <a:avLst/>
          </a:prstGeom>
          <a:ln>
            <a:solidFill>
              <a:schemeClr val="accent2"/>
            </a:solidFill>
          </a:ln>
          <a:effectLst>
            <a:outerShdw blurRad="50800" dist="38100" dir="2700000" algn="tl" rotWithShape="0">
              <a:prstClr val="black">
                <a:alpha val="40000"/>
              </a:prstClr>
            </a:outerShdw>
          </a:effectLst>
        </p:spPr>
      </p:pic>
      <p:sp>
        <p:nvSpPr>
          <p:cNvPr id="7" name="ZoneTexte 4">
            <a:extLst>
              <a:ext uri="{FF2B5EF4-FFF2-40B4-BE49-F238E27FC236}">
                <a16:creationId xmlns:a16="http://schemas.microsoft.com/office/drawing/2014/main" id="{8DB65B14-0A94-4534-AFF9-7F69FF5B3AE8}"/>
              </a:ext>
            </a:extLst>
          </p:cNvPr>
          <p:cNvSpPr txBox="1"/>
          <p:nvPr/>
        </p:nvSpPr>
        <p:spPr>
          <a:xfrm>
            <a:off x="387949" y="789365"/>
            <a:ext cx="1627369" cy="299954"/>
          </a:xfrm>
          <a:prstGeom prst="rect">
            <a:avLst/>
          </a:prstGeom>
          <a:noFill/>
        </p:spPr>
        <p:txBody>
          <a:bodyPr wrap="none" rtlCol="0">
            <a:spAutoFit/>
          </a:bodyPr>
          <a:lstStyle/>
          <a:p>
            <a:pPr defTabSz="685561">
              <a:defRPr/>
            </a:pPr>
            <a:r>
              <a:rPr lang="fr-FR" sz="1349" dirty="0">
                <a:solidFill>
                  <a:srgbClr val="626469"/>
                </a:solidFill>
                <a:latin typeface="Arial"/>
              </a:rPr>
              <a:t>Asset </a:t>
            </a:r>
            <a:r>
              <a:rPr lang="fr-FR" sz="1349" dirty="0" err="1">
                <a:solidFill>
                  <a:srgbClr val="626469"/>
                </a:solidFill>
                <a:latin typeface="Arial"/>
              </a:rPr>
              <a:t>Health</a:t>
            </a:r>
            <a:r>
              <a:rPr lang="fr-FR" sz="1349" dirty="0">
                <a:solidFill>
                  <a:srgbClr val="626469"/>
                </a:solidFill>
                <a:latin typeface="Arial"/>
              </a:rPr>
              <a:t> index</a:t>
            </a:r>
          </a:p>
        </p:txBody>
      </p:sp>
      <p:sp>
        <p:nvSpPr>
          <p:cNvPr id="8" name="ZoneTexte 33">
            <a:extLst>
              <a:ext uri="{FF2B5EF4-FFF2-40B4-BE49-F238E27FC236}">
                <a16:creationId xmlns:a16="http://schemas.microsoft.com/office/drawing/2014/main" id="{11701733-227F-4BF1-9ED1-A2F221D070EF}"/>
              </a:ext>
            </a:extLst>
          </p:cNvPr>
          <p:cNvSpPr txBox="1"/>
          <p:nvPr/>
        </p:nvSpPr>
        <p:spPr>
          <a:xfrm>
            <a:off x="2774812" y="779398"/>
            <a:ext cx="2966348" cy="299954"/>
          </a:xfrm>
          <a:prstGeom prst="rect">
            <a:avLst/>
          </a:prstGeom>
          <a:noFill/>
        </p:spPr>
        <p:txBody>
          <a:bodyPr wrap="square" rtlCol="0">
            <a:spAutoFit/>
          </a:bodyPr>
          <a:lstStyle/>
          <a:p>
            <a:pPr algn="ctr" defTabSz="685561">
              <a:defRPr/>
            </a:pPr>
            <a:r>
              <a:rPr lang="fr-FR" sz="1349" dirty="0" err="1">
                <a:solidFill>
                  <a:srgbClr val="626469"/>
                </a:solidFill>
                <a:latin typeface="Arial"/>
              </a:rPr>
              <a:t>Fire</a:t>
            </a:r>
            <a:r>
              <a:rPr lang="fr-FR" sz="1349" dirty="0">
                <a:solidFill>
                  <a:srgbClr val="626469"/>
                </a:solidFill>
                <a:latin typeface="Arial"/>
              </a:rPr>
              <a:t> Prevention index</a:t>
            </a:r>
          </a:p>
        </p:txBody>
      </p:sp>
      <p:sp>
        <p:nvSpPr>
          <p:cNvPr id="9" name="ZoneTexte 34">
            <a:extLst>
              <a:ext uri="{FF2B5EF4-FFF2-40B4-BE49-F238E27FC236}">
                <a16:creationId xmlns:a16="http://schemas.microsoft.com/office/drawing/2014/main" id="{63DD9DA3-CF18-4998-9A54-E90EDFDC881B}"/>
              </a:ext>
            </a:extLst>
          </p:cNvPr>
          <p:cNvSpPr txBox="1"/>
          <p:nvPr/>
        </p:nvSpPr>
        <p:spPr>
          <a:xfrm>
            <a:off x="6265086" y="789365"/>
            <a:ext cx="2403690" cy="299954"/>
          </a:xfrm>
          <a:prstGeom prst="rect">
            <a:avLst/>
          </a:prstGeom>
          <a:noFill/>
        </p:spPr>
        <p:txBody>
          <a:bodyPr wrap="square" rtlCol="0">
            <a:spAutoFit/>
          </a:bodyPr>
          <a:lstStyle/>
          <a:p>
            <a:pPr algn="ctr" defTabSz="685561">
              <a:defRPr/>
            </a:pPr>
            <a:r>
              <a:rPr lang="fr-FR" sz="1349" dirty="0">
                <a:solidFill>
                  <a:srgbClr val="626469"/>
                </a:solidFill>
                <a:latin typeface="Arial"/>
              </a:rPr>
              <a:t>Maintenance index</a:t>
            </a:r>
          </a:p>
        </p:txBody>
      </p:sp>
      <p:pic>
        <p:nvPicPr>
          <p:cNvPr id="10" name="Picture 3">
            <a:extLst>
              <a:ext uri="{FF2B5EF4-FFF2-40B4-BE49-F238E27FC236}">
                <a16:creationId xmlns:a16="http://schemas.microsoft.com/office/drawing/2014/main" id="{7476A64A-500B-437C-BC4E-BB733405847B}"/>
              </a:ext>
            </a:extLst>
          </p:cNvPr>
          <p:cNvPicPr>
            <a:picLocks noChangeAspect="1"/>
          </p:cNvPicPr>
          <p:nvPr/>
        </p:nvPicPr>
        <p:blipFill>
          <a:blip r:embed="rId4"/>
          <a:stretch>
            <a:fillRect/>
          </a:stretch>
        </p:blipFill>
        <p:spPr>
          <a:xfrm>
            <a:off x="6243821" y="1289220"/>
            <a:ext cx="2403690" cy="1562305"/>
          </a:xfrm>
          <a:prstGeom prst="rect">
            <a:avLst/>
          </a:prstGeom>
          <a:ln>
            <a:solidFill>
              <a:schemeClr val="accent2"/>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AA219890-EA62-4DA5-9CFB-99AAF31128D2}"/>
              </a:ext>
            </a:extLst>
          </p:cNvPr>
          <p:cNvSpPr/>
          <p:nvPr/>
        </p:nvSpPr>
        <p:spPr>
          <a:xfrm>
            <a:off x="4236720" y="4564219"/>
            <a:ext cx="632460" cy="194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a:endParaRPr lang="fr-FR" sz="1350">
              <a:solidFill>
                <a:prstClr val="white"/>
              </a:solidFill>
              <a:latin typeface="Arial"/>
            </a:endParaRPr>
          </a:p>
        </p:txBody>
      </p:sp>
      <p:sp>
        <p:nvSpPr>
          <p:cNvPr id="12" name="Content Placeholder 3">
            <a:extLst>
              <a:ext uri="{FF2B5EF4-FFF2-40B4-BE49-F238E27FC236}">
                <a16:creationId xmlns:a16="http://schemas.microsoft.com/office/drawing/2014/main" id="{8EAE81B5-35D4-4A5B-A522-68BB4EED9EF0}"/>
              </a:ext>
            </a:extLst>
          </p:cNvPr>
          <p:cNvSpPr txBox="1">
            <a:spLocks/>
          </p:cNvSpPr>
          <p:nvPr/>
        </p:nvSpPr>
        <p:spPr>
          <a:xfrm>
            <a:off x="2848799" y="3087889"/>
            <a:ext cx="2871097" cy="1493324"/>
          </a:xfrm>
          <a:prstGeom prst="rect">
            <a:avLst/>
          </a:prstGeom>
        </p:spPr>
        <p:txBody>
          <a:bodyPr vert="horz" wrap="square"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2690" lvl="1" indent="-152690" defTabSz="335726">
              <a:spcBef>
                <a:spcPts val="225"/>
              </a:spcBef>
              <a:spcAft>
                <a:spcPts val="225"/>
              </a:spcAft>
              <a:buNone/>
            </a:pPr>
            <a:r>
              <a:rPr lang="en-US" sz="900" b="1" dirty="0">
                <a:solidFill>
                  <a:srgbClr val="626469"/>
                </a:solidFill>
              </a:rPr>
              <a:t>To mitigate the electrical fire risk in your installation</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Based on field data and advanced analytics</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24/7 analysis of potential source of fire and localization in the equipment</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You receive Alarm Notifications</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In case of imminent risk, a Connected Services Hub agent contacts you by phone</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Access to data via Mobile App &amp; Web portal</a:t>
            </a:r>
          </a:p>
        </p:txBody>
      </p:sp>
      <p:pic>
        <p:nvPicPr>
          <p:cNvPr id="13" name="Image 15">
            <a:extLst>
              <a:ext uri="{FF2B5EF4-FFF2-40B4-BE49-F238E27FC236}">
                <a16:creationId xmlns:a16="http://schemas.microsoft.com/office/drawing/2014/main" id="{50B48D78-D6F1-4F83-A208-9916ADCC2D6D}"/>
              </a:ext>
            </a:extLst>
          </p:cNvPr>
          <p:cNvPicPr>
            <a:picLocks noChangeAspect="1"/>
          </p:cNvPicPr>
          <p:nvPr/>
        </p:nvPicPr>
        <p:blipFill>
          <a:blip r:embed="rId5"/>
          <a:stretch>
            <a:fillRect/>
          </a:stretch>
        </p:blipFill>
        <p:spPr>
          <a:xfrm>
            <a:off x="2753548" y="1280397"/>
            <a:ext cx="2966348" cy="1562759"/>
          </a:xfrm>
          <a:prstGeom prst="rect">
            <a:avLst/>
          </a:prstGeom>
          <a:effectLst>
            <a:outerShdw blurRad="50800" dist="38100" dir="5400000" algn="t" rotWithShape="0">
              <a:prstClr val="black">
                <a:alpha val="40000"/>
              </a:prstClr>
            </a:outerShdw>
          </a:effectLst>
        </p:spPr>
      </p:pic>
      <p:sp>
        <p:nvSpPr>
          <p:cNvPr id="15" name="Content Placeholder 3">
            <a:extLst>
              <a:ext uri="{FF2B5EF4-FFF2-40B4-BE49-F238E27FC236}">
                <a16:creationId xmlns:a16="http://schemas.microsoft.com/office/drawing/2014/main" id="{02651D21-54F7-45ED-AB45-C1F195A21BBA}"/>
              </a:ext>
            </a:extLst>
          </p:cNvPr>
          <p:cNvSpPr txBox="1">
            <a:spLocks/>
          </p:cNvSpPr>
          <p:nvPr/>
        </p:nvSpPr>
        <p:spPr>
          <a:xfrm>
            <a:off x="52299" y="3087888"/>
            <a:ext cx="2497615" cy="1759320"/>
          </a:xfrm>
          <a:prstGeom prst="rect">
            <a:avLst/>
          </a:prstGeom>
        </p:spPr>
        <p:txBody>
          <a:bodyPr vert="horz" wrap="square"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2690" lvl="1" indent="-152690" defTabSz="335726">
              <a:spcBef>
                <a:spcPts val="225"/>
              </a:spcBef>
              <a:spcAft>
                <a:spcPts val="225"/>
              </a:spcAft>
              <a:buNone/>
            </a:pPr>
            <a:r>
              <a:rPr lang="en-US" sz="900" b="1" dirty="0">
                <a:solidFill>
                  <a:srgbClr val="626469"/>
                </a:solidFill>
              </a:rPr>
              <a:t>To follow-up the health status of your assets</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Based on field data and advanced analytics</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24/7 monitoring accessible to you via Mobile App &amp; Web portal </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You receive Alarm Notifications</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In case of abnormal situation, a Connected Services Hub expert contacts you by phone</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One health index for each connected asset + one overall site Health index considering assets criticality and health status</a:t>
            </a:r>
          </a:p>
          <a:p>
            <a:pPr marL="204777" indent="-192872" defTabSz="342872">
              <a:spcBef>
                <a:spcPts val="225"/>
              </a:spcBef>
              <a:spcAft>
                <a:spcPts val="225"/>
              </a:spcAft>
              <a:buClr>
                <a:srgbClr val="3DCD58"/>
              </a:buClr>
              <a:buFont typeface="Arial" panose="020B0604020202020204" pitchFamily="34" charset="0"/>
              <a:buChar char="•"/>
            </a:pPr>
            <a:endParaRPr lang="en-US" sz="900" dirty="0">
              <a:solidFill>
                <a:srgbClr val="626469"/>
              </a:solidFill>
            </a:endParaRPr>
          </a:p>
        </p:txBody>
      </p:sp>
      <p:sp>
        <p:nvSpPr>
          <p:cNvPr id="2" name="Rectangle 1">
            <a:extLst>
              <a:ext uri="{FF2B5EF4-FFF2-40B4-BE49-F238E27FC236}">
                <a16:creationId xmlns:a16="http://schemas.microsoft.com/office/drawing/2014/main" id="{C101EB0E-8350-4051-9EA8-BA5BD5731893}"/>
              </a:ext>
            </a:extLst>
          </p:cNvPr>
          <p:cNvSpPr/>
          <p:nvPr/>
        </p:nvSpPr>
        <p:spPr>
          <a:xfrm>
            <a:off x="6884022" y="4482792"/>
            <a:ext cx="2189363" cy="550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endParaRPr lang="fr-FR">
              <a:solidFill>
                <a:prstClr val="white"/>
              </a:solidFill>
              <a:latin typeface="Arial"/>
            </a:endParaRPr>
          </a:p>
        </p:txBody>
      </p:sp>
      <p:sp>
        <p:nvSpPr>
          <p:cNvPr id="14" name="Content Placeholder 3">
            <a:extLst>
              <a:ext uri="{FF2B5EF4-FFF2-40B4-BE49-F238E27FC236}">
                <a16:creationId xmlns:a16="http://schemas.microsoft.com/office/drawing/2014/main" id="{11083980-7260-440B-ACA5-704DCE024AD3}"/>
              </a:ext>
            </a:extLst>
          </p:cNvPr>
          <p:cNvSpPr txBox="1">
            <a:spLocks/>
          </p:cNvSpPr>
          <p:nvPr/>
        </p:nvSpPr>
        <p:spPr>
          <a:xfrm>
            <a:off x="6243822" y="3059989"/>
            <a:ext cx="2782210" cy="1493324"/>
          </a:xfrm>
          <a:prstGeom prst="rect">
            <a:avLst/>
          </a:prstGeom>
        </p:spPr>
        <p:txBody>
          <a:bodyPr vert="horz" wrap="square"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2690" lvl="1" indent="-152690" defTabSz="335726">
              <a:spcBef>
                <a:spcPts val="225"/>
              </a:spcBef>
              <a:spcAft>
                <a:spcPts val="225"/>
              </a:spcAft>
              <a:buNone/>
            </a:pPr>
            <a:r>
              <a:rPr lang="en-US" sz="900" b="1" dirty="0">
                <a:solidFill>
                  <a:srgbClr val="626469"/>
                </a:solidFill>
              </a:rPr>
              <a:t>To move from calendar to condition-based maintenance:</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Assets connected to our Cloud platform benefit from maintenance cycle extension up to 5 years</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You can see your maintenance schedule in a dashboard and receive Alarm Notifications </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For each asset, a Maintenance Index indicates if maintenance has to be preponed vs initial date to avoid potential failure and/or premature ageing </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A Connected Services Hub expert contacts you to propose re-schedule the maintenance earlier</a:t>
            </a:r>
          </a:p>
          <a:p>
            <a:pPr marL="204777" indent="-192872" defTabSz="342872">
              <a:spcBef>
                <a:spcPts val="225"/>
              </a:spcBef>
              <a:spcAft>
                <a:spcPts val="225"/>
              </a:spcAft>
              <a:buClr>
                <a:srgbClr val="3DCD58"/>
              </a:buClr>
              <a:buFont typeface="Arial" panose="020B0604020202020204" pitchFamily="34" charset="0"/>
              <a:buChar char="•"/>
            </a:pPr>
            <a:r>
              <a:rPr lang="en-US" sz="900" dirty="0">
                <a:solidFill>
                  <a:srgbClr val="626469"/>
                </a:solidFill>
              </a:rPr>
              <a:t>Our Field Service Engineer intervenes with more efficiency and insights thanks to our analytics</a:t>
            </a:r>
          </a:p>
        </p:txBody>
      </p:sp>
    </p:spTree>
    <p:extLst>
      <p:ext uri="{BB962C8B-B14F-4D97-AF65-F5344CB8AC3E}">
        <p14:creationId xmlns:p14="http://schemas.microsoft.com/office/powerpoint/2010/main" val="2288669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321EB-9CF5-8DE1-65C7-2CAA72B44E73}"/>
              </a:ext>
            </a:extLst>
          </p:cNvPr>
          <p:cNvSpPr>
            <a:spLocks noGrp="1"/>
          </p:cNvSpPr>
          <p:nvPr>
            <p:ph type="ctrTitle"/>
          </p:nvPr>
        </p:nvSpPr>
        <p:spPr>
          <a:xfrm>
            <a:off x="248445" y="2021336"/>
            <a:ext cx="8647112" cy="598320"/>
          </a:xfrm>
        </p:spPr>
        <p:txBody>
          <a:bodyPr/>
          <a:lstStyle/>
          <a:p>
            <a:r>
              <a:rPr lang="en-US" dirty="0"/>
              <a:t>The </a:t>
            </a:r>
            <a:r>
              <a:rPr lang="sr-Latn-RS" dirty="0"/>
              <a:t>Success Stoiries</a:t>
            </a:r>
            <a:endParaRPr lang="en-US" dirty="0"/>
          </a:p>
        </p:txBody>
      </p:sp>
      <p:sp>
        <p:nvSpPr>
          <p:cNvPr id="4" name="Espace réservé du numéro de diapositive 3">
            <a:extLst>
              <a:ext uri="{FF2B5EF4-FFF2-40B4-BE49-F238E27FC236}">
                <a16:creationId xmlns:a16="http://schemas.microsoft.com/office/drawing/2014/main" id="{400F546D-4934-2F42-1663-800E449DD76C}"/>
              </a:ext>
            </a:extLst>
          </p:cNvPr>
          <p:cNvSpPr>
            <a:spLocks noGrp="1"/>
          </p:cNvSpPr>
          <p:nvPr>
            <p:ph type="sldNum" sz="quarter" idx="4"/>
          </p:nvPr>
        </p:nvSpPr>
        <p:spPr/>
        <p:txBody>
          <a:bodyPr/>
          <a:lstStyle/>
          <a:p>
            <a:r>
              <a:rPr lang="en-US"/>
              <a:t>Page </a:t>
            </a:r>
            <a:fld id="{5A9C12DC-491F-9444-86A2-13AC5C62A2FC}" type="slidenum">
              <a:rPr lang="en-US" smtClean="0"/>
              <a:pPr/>
              <a:t>17</a:t>
            </a:fld>
            <a:endParaRPr lang="en-US"/>
          </a:p>
        </p:txBody>
      </p:sp>
      <p:sp>
        <p:nvSpPr>
          <p:cNvPr id="5" name="Espace réservé du pied de page 4">
            <a:extLst>
              <a:ext uri="{FF2B5EF4-FFF2-40B4-BE49-F238E27FC236}">
                <a16:creationId xmlns:a16="http://schemas.microsoft.com/office/drawing/2014/main" id="{D5540900-BF36-F805-76C8-EA4B0055BBD8}"/>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67914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F90628-FADC-4A05-A6B7-D8B14C53FCBB}"/>
              </a:ext>
            </a:extLst>
          </p:cNvPr>
          <p:cNvSpPr/>
          <p:nvPr/>
        </p:nvSpPr>
        <p:spPr>
          <a:xfrm>
            <a:off x="809039" y="4"/>
            <a:ext cx="8334963" cy="46492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defTabSz="457160"/>
            <a:r>
              <a:rPr lang="en-IN" b="1" dirty="0">
                <a:latin typeface="Arial"/>
                <a:cs typeface="Arial"/>
              </a:rPr>
              <a:t>MMM Steel production facility in Europe, VIP customer</a:t>
            </a:r>
          </a:p>
        </p:txBody>
      </p:sp>
      <p:sp>
        <p:nvSpPr>
          <p:cNvPr id="19" name="Rectangle: Rounded Corners 18">
            <a:extLst>
              <a:ext uri="{FF2B5EF4-FFF2-40B4-BE49-F238E27FC236}">
                <a16:creationId xmlns:a16="http://schemas.microsoft.com/office/drawing/2014/main" id="{B7173E7F-55C4-458F-B89E-FAE90DA34EDA}"/>
              </a:ext>
            </a:extLst>
          </p:cNvPr>
          <p:cNvSpPr/>
          <p:nvPr/>
        </p:nvSpPr>
        <p:spPr>
          <a:xfrm>
            <a:off x="-77970" y="-70883"/>
            <a:ext cx="887009" cy="956931"/>
          </a:xfrm>
          <a:prstGeom prst="roundRect">
            <a:avLst>
              <a:gd name="adj" fmla="val 10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20" name="TextBox 19">
            <a:extLst>
              <a:ext uri="{FF2B5EF4-FFF2-40B4-BE49-F238E27FC236}">
                <a16:creationId xmlns:a16="http://schemas.microsoft.com/office/drawing/2014/main" id="{23903C5F-F0EC-45B9-9A28-2B46FD71A02D}"/>
              </a:ext>
            </a:extLst>
          </p:cNvPr>
          <p:cNvSpPr txBox="1"/>
          <p:nvPr/>
        </p:nvSpPr>
        <p:spPr>
          <a:xfrm>
            <a:off x="801361" y="484171"/>
            <a:ext cx="8342641" cy="315471"/>
          </a:xfrm>
          <a:prstGeom prst="rect">
            <a:avLst/>
          </a:prstGeom>
          <a:noFill/>
        </p:spPr>
        <p:txBody>
          <a:bodyPr wrap="square" lIns="68580" tIns="34290" rIns="68580" bIns="34290" rtlCol="0" anchor="t">
            <a:spAutoFit/>
          </a:bodyPr>
          <a:lstStyle/>
          <a:p>
            <a:pPr marL="91438"/>
            <a:r>
              <a:rPr lang="en-US" sz="1600" dirty="0">
                <a:solidFill>
                  <a:schemeClr val="accent6"/>
                </a:solidFill>
                <a:latin typeface="Arial Rounded MT Bold" panose="020F0704030504030204" pitchFamily="34" charset="0"/>
                <a:cs typeface="Arial" panose="020B0604020202020204" pitchFamily="34" charset="0"/>
              </a:rPr>
              <a:t>ATV6000 MV drive warning detected by EAA</a:t>
            </a:r>
          </a:p>
        </p:txBody>
      </p:sp>
      <p:sp>
        <p:nvSpPr>
          <p:cNvPr id="45" name="Slide Number Placeholder 2">
            <a:extLst>
              <a:ext uri="{FF2B5EF4-FFF2-40B4-BE49-F238E27FC236}">
                <a16:creationId xmlns:a16="http://schemas.microsoft.com/office/drawing/2014/main" id="{DB0FC177-4DEC-4821-915A-A46E060D1698}"/>
              </a:ext>
            </a:extLst>
          </p:cNvPr>
          <p:cNvSpPr>
            <a:spLocks noGrp="1"/>
          </p:cNvSpPr>
          <p:nvPr>
            <p:ph type="sldNum" sz="quarter" idx="4"/>
          </p:nvPr>
        </p:nvSpPr>
        <p:spPr>
          <a:xfrm>
            <a:off x="1747891" y="4857157"/>
            <a:ext cx="525690" cy="92333"/>
          </a:xfrm>
        </p:spPr>
        <p:txBody>
          <a:bodyPr/>
          <a:lstStyle/>
          <a:p>
            <a:pPr defTabSz="457160">
              <a:defRPr/>
            </a:pPr>
            <a:r>
              <a:rPr lang="en-US">
                <a:solidFill>
                  <a:srgbClr val="3DCD58"/>
                </a:solidFill>
              </a:rPr>
              <a:t>Page </a:t>
            </a:r>
            <a:fld id="{5A9C12DC-491F-9444-86A2-13AC5C62A2FC}" type="slidenum">
              <a:rPr lang="en-US">
                <a:solidFill>
                  <a:srgbClr val="3DCD58"/>
                </a:solidFill>
              </a:rPr>
              <a:pPr defTabSz="457160">
                <a:defRPr/>
              </a:pPr>
              <a:t>18</a:t>
            </a:fld>
            <a:endParaRPr lang="en-US">
              <a:solidFill>
                <a:srgbClr val="3DCD58"/>
              </a:solidFill>
            </a:endParaRPr>
          </a:p>
        </p:txBody>
      </p:sp>
      <p:sp>
        <p:nvSpPr>
          <p:cNvPr id="46" name="Footer Placeholder 3">
            <a:extLst>
              <a:ext uri="{FF2B5EF4-FFF2-40B4-BE49-F238E27FC236}">
                <a16:creationId xmlns:a16="http://schemas.microsoft.com/office/drawing/2014/main" id="{2158E2D4-DC1E-4C1E-9982-49959C4E52DC}"/>
              </a:ext>
            </a:extLst>
          </p:cNvPr>
          <p:cNvSpPr>
            <a:spLocks noGrp="1"/>
          </p:cNvSpPr>
          <p:nvPr>
            <p:ph type="ftr" sz="quarter" idx="3"/>
          </p:nvPr>
        </p:nvSpPr>
        <p:spPr>
          <a:xfrm>
            <a:off x="252415" y="4857158"/>
            <a:ext cx="1509767" cy="92333"/>
          </a:xfrm>
        </p:spPr>
        <p:txBody>
          <a:bodyPr/>
          <a:lstStyle/>
          <a:p>
            <a:pPr defTabSz="457160">
              <a:defRPr/>
            </a:pPr>
            <a:r>
              <a:rPr lang="en-US">
                <a:solidFill>
                  <a:srgbClr val="626469"/>
                </a:solidFill>
              </a:rPr>
              <a:t>Confidential Property of Schneider Electric |</a:t>
            </a:r>
          </a:p>
        </p:txBody>
      </p:sp>
      <p:sp>
        <p:nvSpPr>
          <p:cNvPr id="43" name="TextBox 42">
            <a:extLst>
              <a:ext uri="{FF2B5EF4-FFF2-40B4-BE49-F238E27FC236}">
                <a16:creationId xmlns:a16="http://schemas.microsoft.com/office/drawing/2014/main" id="{87BDAF20-33BE-4207-9228-05FECB2302E0}"/>
              </a:ext>
            </a:extLst>
          </p:cNvPr>
          <p:cNvSpPr txBox="1"/>
          <p:nvPr/>
        </p:nvSpPr>
        <p:spPr>
          <a:xfrm>
            <a:off x="1050013" y="1237259"/>
            <a:ext cx="4177307" cy="746358"/>
          </a:xfrm>
          <a:prstGeom prst="rect">
            <a:avLst/>
          </a:prstGeom>
          <a:noFill/>
        </p:spPr>
        <p:txBody>
          <a:bodyPr wrap="square" lIns="68580" tIns="34290" rIns="68580" bIns="34290" rtlCol="0" anchor="t">
            <a:spAutoFit/>
          </a:bodyPr>
          <a:lstStyle/>
          <a:p>
            <a:pPr marL="15716" algn="just" defTabSz="457160"/>
            <a:r>
              <a:rPr lang="en-US" sz="1100" dirty="0">
                <a:latin typeface="Arial"/>
              </a:rPr>
              <a:t>EAA detected event raised on MV Drive ATV6000, ALR code 190, indicating Power Cell (PoC) bypass. Customer was contacted instantly with steps to investigate PoC bypass warning. Customer acknowledged the PoC bypass</a:t>
            </a:r>
            <a:r>
              <a:rPr lang="en-US" sz="1100">
                <a:latin typeface="Arial"/>
              </a:rPr>
              <a:t>. </a:t>
            </a:r>
            <a:endParaRPr lang="en-US" sz="1100" dirty="0">
              <a:latin typeface="Arial"/>
            </a:endParaRPr>
          </a:p>
        </p:txBody>
      </p:sp>
      <p:grpSp>
        <p:nvGrpSpPr>
          <p:cNvPr id="29" name="Group 28">
            <a:extLst>
              <a:ext uri="{FF2B5EF4-FFF2-40B4-BE49-F238E27FC236}">
                <a16:creationId xmlns:a16="http://schemas.microsoft.com/office/drawing/2014/main" id="{E3CA4C7F-F35B-4904-8A15-A2391BC93A38}"/>
              </a:ext>
            </a:extLst>
          </p:cNvPr>
          <p:cNvGrpSpPr/>
          <p:nvPr/>
        </p:nvGrpSpPr>
        <p:grpSpPr>
          <a:xfrm>
            <a:off x="69976" y="1263529"/>
            <a:ext cx="1055064" cy="2427224"/>
            <a:chOff x="69976" y="1263528"/>
            <a:chExt cx="1055064" cy="2427224"/>
          </a:xfrm>
        </p:grpSpPr>
        <p:cxnSp>
          <p:nvCxnSpPr>
            <p:cNvPr id="40" name="Straight Connector 39">
              <a:extLst>
                <a:ext uri="{FF2B5EF4-FFF2-40B4-BE49-F238E27FC236}">
                  <a16:creationId xmlns:a16="http://schemas.microsoft.com/office/drawing/2014/main" id="{7A40B604-15F1-4CE1-8DAE-0C3C73445B58}"/>
                </a:ext>
              </a:extLst>
            </p:cNvPr>
            <p:cNvCxnSpPr>
              <a:cxnSpLocks/>
              <a:stCxn id="41" idx="0"/>
            </p:cNvCxnSpPr>
            <p:nvPr/>
          </p:nvCxnSpPr>
          <p:spPr>
            <a:xfrm>
              <a:off x="627802" y="1278768"/>
              <a:ext cx="7620" cy="2082301"/>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96E854FF-D6A0-41F7-B6A0-EFF04909075F}"/>
                </a:ext>
              </a:extLst>
            </p:cNvPr>
            <p:cNvGrpSpPr/>
            <p:nvPr/>
          </p:nvGrpSpPr>
          <p:grpSpPr>
            <a:xfrm>
              <a:off x="198042" y="2144013"/>
              <a:ext cx="798932" cy="524540"/>
              <a:chOff x="198042" y="2279318"/>
              <a:chExt cx="798932" cy="524540"/>
            </a:xfrm>
          </p:grpSpPr>
          <p:sp>
            <p:nvSpPr>
              <p:cNvPr id="42" name="Oval 41">
                <a:extLst>
                  <a:ext uri="{FF2B5EF4-FFF2-40B4-BE49-F238E27FC236}">
                    <a16:creationId xmlns:a16="http://schemas.microsoft.com/office/drawing/2014/main" id="{4611C57D-BE07-4ABF-8820-7BE53081A405}"/>
                  </a:ext>
                </a:extLst>
              </p:cNvPr>
              <p:cNvSpPr/>
              <p:nvPr/>
            </p:nvSpPr>
            <p:spPr>
              <a:xfrm>
                <a:off x="368967" y="227931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7" name="TextBox 46">
                <a:extLst>
                  <a:ext uri="{FF2B5EF4-FFF2-40B4-BE49-F238E27FC236}">
                    <a16:creationId xmlns:a16="http://schemas.microsoft.com/office/drawing/2014/main" id="{BDF82825-2523-4BE6-970E-5DA9476C1C05}"/>
                  </a:ext>
                </a:extLst>
              </p:cNvPr>
              <p:cNvSpPr txBox="1"/>
              <p:nvPr/>
            </p:nvSpPr>
            <p:spPr>
              <a:xfrm>
                <a:off x="198042" y="2418610"/>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Cause</a:t>
                </a:r>
              </a:p>
            </p:txBody>
          </p:sp>
        </p:grpSp>
        <p:grpSp>
          <p:nvGrpSpPr>
            <p:cNvPr id="21" name="Group 20">
              <a:extLst>
                <a:ext uri="{FF2B5EF4-FFF2-40B4-BE49-F238E27FC236}">
                  <a16:creationId xmlns:a16="http://schemas.microsoft.com/office/drawing/2014/main" id="{EEE7136E-CB2D-4071-A6B2-737C3709727F}"/>
                </a:ext>
              </a:extLst>
            </p:cNvPr>
            <p:cNvGrpSpPr/>
            <p:nvPr/>
          </p:nvGrpSpPr>
          <p:grpSpPr>
            <a:xfrm>
              <a:off x="187911" y="1263528"/>
              <a:ext cx="798932" cy="524540"/>
              <a:chOff x="187911" y="1263528"/>
              <a:chExt cx="798932" cy="524540"/>
            </a:xfrm>
          </p:grpSpPr>
          <p:sp>
            <p:nvSpPr>
              <p:cNvPr id="41" name="Oval 40">
                <a:extLst>
                  <a:ext uri="{FF2B5EF4-FFF2-40B4-BE49-F238E27FC236}">
                    <a16:creationId xmlns:a16="http://schemas.microsoft.com/office/drawing/2014/main" id="{C54FCCEC-741D-4A5B-A2C4-5090C049418C}"/>
                  </a:ext>
                </a:extLst>
              </p:cNvPr>
              <p:cNvSpPr/>
              <p:nvPr/>
            </p:nvSpPr>
            <p:spPr>
              <a:xfrm>
                <a:off x="365532" y="126352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3D6F8D5C-9083-4103-867C-9FB220027513}"/>
                  </a:ext>
                </a:extLst>
              </p:cNvPr>
              <p:cNvSpPr txBox="1"/>
              <p:nvPr/>
            </p:nvSpPr>
            <p:spPr>
              <a:xfrm>
                <a:off x="187911" y="1408079"/>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Event</a:t>
                </a:r>
              </a:p>
            </p:txBody>
          </p:sp>
        </p:grpSp>
        <p:grpSp>
          <p:nvGrpSpPr>
            <p:cNvPr id="11" name="Group 10">
              <a:extLst>
                <a:ext uri="{FF2B5EF4-FFF2-40B4-BE49-F238E27FC236}">
                  <a16:creationId xmlns:a16="http://schemas.microsoft.com/office/drawing/2014/main" id="{9D591F86-5FCE-4457-A84F-552BC61D1803}"/>
                </a:ext>
              </a:extLst>
            </p:cNvPr>
            <p:cNvGrpSpPr/>
            <p:nvPr/>
          </p:nvGrpSpPr>
          <p:grpSpPr>
            <a:xfrm>
              <a:off x="69976" y="3337512"/>
              <a:ext cx="1055064" cy="353240"/>
              <a:chOff x="47231" y="3692691"/>
              <a:chExt cx="1055064" cy="353240"/>
            </a:xfrm>
          </p:grpSpPr>
          <p:sp>
            <p:nvSpPr>
              <p:cNvPr id="13" name="Rectangle: Rounded Corners 12">
                <a:extLst>
                  <a:ext uri="{FF2B5EF4-FFF2-40B4-BE49-F238E27FC236}">
                    <a16:creationId xmlns:a16="http://schemas.microsoft.com/office/drawing/2014/main" id="{F1E939AB-7090-47AB-A2CC-1675427DB6CA}"/>
                  </a:ext>
                </a:extLst>
              </p:cNvPr>
              <p:cNvSpPr/>
              <p:nvPr/>
            </p:nvSpPr>
            <p:spPr>
              <a:xfrm>
                <a:off x="228336" y="3692691"/>
                <a:ext cx="798932" cy="3532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4" name="TextBox 43">
                <a:extLst>
                  <a:ext uri="{FF2B5EF4-FFF2-40B4-BE49-F238E27FC236}">
                    <a16:creationId xmlns:a16="http://schemas.microsoft.com/office/drawing/2014/main" id="{5DE71949-C866-441E-8846-AD7D929977A3}"/>
                  </a:ext>
                </a:extLst>
              </p:cNvPr>
              <p:cNvSpPr txBox="1"/>
              <p:nvPr/>
            </p:nvSpPr>
            <p:spPr>
              <a:xfrm>
                <a:off x="47231" y="3764685"/>
                <a:ext cx="1055064" cy="196208"/>
              </a:xfrm>
              <a:prstGeom prst="rect">
                <a:avLst/>
              </a:prstGeom>
              <a:noFill/>
            </p:spPr>
            <p:txBody>
              <a:bodyPr wrap="square" lIns="68580" tIns="34290" rIns="68580" bIns="34290" rtlCol="0" anchor="t">
                <a:spAutoFit/>
              </a:bodyPr>
              <a:lstStyle/>
              <a:p>
                <a:pPr marL="90962" algn="ctr" defTabSz="457160">
                  <a:defRPr/>
                </a:pPr>
                <a:r>
                  <a:rPr lang="en-US" sz="825" b="1" dirty="0">
                    <a:solidFill>
                      <a:schemeClr val="bg1"/>
                    </a:solidFill>
                    <a:latin typeface="Arial Narrow"/>
                    <a:cs typeface="Arial"/>
                  </a:rPr>
                  <a:t>Recommendation</a:t>
                </a:r>
                <a:endParaRPr lang="en-US" sz="825" dirty="0">
                  <a:solidFill>
                    <a:schemeClr val="bg1"/>
                  </a:solidFill>
                  <a:cs typeface="Arial"/>
                </a:endParaRPr>
              </a:p>
            </p:txBody>
          </p:sp>
        </p:grpSp>
      </p:grpSp>
      <p:sp>
        <p:nvSpPr>
          <p:cNvPr id="52" name="TextBox 51">
            <a:extLst>
              <a:ext uri="{FF2B5EF4-FFF2-40B4-BE49-F238E27FC236}">
                <a16:creationId xmlns:a16="http://schemas.microsoft.com/office/drawing/2014/main" id="{6A22AE50-B766-4D88-A68E-31A3B934EB16}"/>
              </a:ext>
            </a:extLst>
          </p:cNvPr>
          <p:cNvSpPr txBox="1"/>
          <p:nvPr/>
        </p:nvSpPr>
        <p:spPr>
          <a:xfrm>
            <a:off x="1026216" y="2258608"/>
            <a:ext cx="4326590" cy="407804"/>
          </a:xfrm>
          <a:prstGeom prst="rect">
            <a:avLst/>
          </a:prstGeom>
          <a:noFill/>
        </p:spPr>
        <p:txBody>
          <a:bodyPr wrap="square" lIns="68580" tIns="34290" rIns="68580" bIns="34290" rtlCol="0" anchor="t">
            <a:spAutoFit/>
          </a:bodyPr>
          <a:lstStyle/>
          <a:p>
            <a:pPr algn="just" defTabSz="457139">
              <a:defRPr/>
            </a:pPr>
            <a:r>
              <a:rPr lang="en-US" sz="1100" dirty="0">
                <a:latin typeface="Arial"/>
              </a:rPr>
              <a:t>Event triggered by PoC bypass per three phases on MV Drive ATV6000 output.</a:t>
            </a:r>
          </a:p>
        </p:txBody>
      </p:sp>
      <p:cxnSp>
        <p:nvCxnSpPr>
          <p:cNvPr id="3" name="Straight Connector 2">
            <a:extLst>
              <a:ext uri="{FF2B5EF4-FFF2-40B4-BE49-F238E27FC236}">
                <a16:creationId xmlns:a16="http://schemas.microsoft.com/office/drawing/2014/main" id="{36A71983-D961-4FEA-B89A-48E8DA24F8A0}"/>
              </a:ext>
            </a:extLst>
          </p:cNvPr>
          <p:cNvCxnSpPr>
            <a:cxnSpLocks/>
          </p:cNvCxnSpPr>
          <p:nvPr/>
        </p:nvCxnSpPr>
        <p:spPr>
          <a:xfrm flipH="1">
            <a:off x="7242571" y="1604077"/>
            <a:ext cx="255801" cy="344047"/>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88F7D79-1FE3-CE5D-985F-CA915C4F145D}"/>
              </a:ext>
            </a:extLst>
          </p:cNvPr>
          <p:cNvSpPr/>
          <p:nvPr/>
        </p:nvSpPr>
        <p:spPr>
          <a:xfrm>
            <a:off x="361852" y="4001402"/>
            <a:ext cx="5126900" cy="650897"/>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just"/>
            <a:r>
              <a:rPr lang="en-IN" sz="1100" b="1" dirty="0">
                <a:cs typeface="Arial"/>
              </a:rPr>
              <a:t>EAA detected alarm event on MV drive ATV6000 and Customer was instantly informed with troubleshooting instructions and field service dispatched to prevent potential process stop. </a:t>
            </a:r>
          </a:p>
        </p:txBody>
      </p:sp>
      <p:sp>
        <p:nvSpPr>
          <p:cNvPr id="14" name="TextBox 13">
            <a:extLst>
              <a:ext uri="{FF2B5EF4-FFF2-40B4-BE49-F238E27FC236}">
                <a16:creationId xmlns:a16="http://schemas.microsoft.com/office/drawing/2014/main" id="{92220E06-BFC7-97DA-1F90-68A3B6AB8B50}"/>
              </a:ext>
            </a:extLst>
          </p:cNvPr>
          <p:cNvSpPr txBox="1"/>
          <p:nvPr/>
        </p:nvSpPr>
        <p:spPr>
          <a:xfrm>
            <a:off x="6077241" y="3780782"/>
            <a:ext cx="2842260"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IN" sz="1100" dirty="0">
                <a:latin typeface="Arial"/>
              </a:rPr>
              <a:t>Key success factor: </a:t>
            </a:r>
          </a:p>
          <a:p>
            <a:pPr algn="ctr"/>
            <a:r>
              <a:rPr lang="en-IN" sz="1100" dirty="0">
                <a:latin typeface="Arial"/>
              </a:rPr>
              <a:t>EAA detected event and CSH informed Customer, which acknowledged the warning; CSH successfully supported coordination with SE drive experts and Field Service   </a:t>
            </a:r>
          </a:p>
        </p:txBody>
      </p:sp>
      <p:pic>
        <p:nvPicPr>
          <p:cNvPr id="17" name="Graphic 21" descr="Key with solid fill">
            <a:extLst>
              <a:ext uri="{FF2B5EF4-FFF2-40B4-BE49-F238E27FC236}">
                <a16:creationId xmlns:a16="http://schemas.microsoft.com/office/drawing/2014/main" id="{64AE1E41-971D-BE3C-C277-B1D02D365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20000">
            <a:off x="7258341" y="3384412"/>
            <a:ext cx="480060" cy="480060"/>
          </a:xfrm>
          <a:prstGeom prst="rect">
            <a:avLst/>
          </a:prstGeom>
        </p:spPr>
      </p:pic>
      <p:sp>
        <p:nvSpPr>
          <p:cNvPr id="10" name="TextBox 9">
            <a:extLst>
              <a:ext uri="{FF2B5EF4-FFF2-40B4-BE49-F238E27FC236}">
                <a16:creationId xmlns:a16="http://schemas.microsoft.com/office/drawing/2014/main" id="{3D6CC45A-33F9-996A-227D-B2ABE1BDE799}"/>
              </a:ext>
            </a:extLst>
          </p:cNvPr>
          <p:cNvSpPr txBox="1"/>
          <p:nvPr/>
        </p:nvSpPr>
        <p:spPr>
          <a:xfrm>
            <a:off x="1070365" y="3253486"/>
            <a:ext cx="4282440" cy="5770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US" sz="1100" dirty="0">
                <a:latin typeface="Arial"/>
              </a:rPr>
              <a:t>During further remote analysis, decision was made to dispatch Field Service to investigate the root cause of the event and remedy.</a:t>
            </a:r>
          </a:p>
        </p:txBody>
      </p:sp>
      <p:pic>
        <p:nvPicPr>
          <p:cNvPr id="2" name="Picture 1">
            <a:extLst>
              <a:ext uri="{FF2B5EF4-FFF2-40B4-BE49-F238E27FC236}">
                <a16:creationId xmlns:a16="http://schemas.microsoft.com/office/drawing/2014/main" id="{1195FDAE-B8BD-3DE6-9C4F-1BD3817D3C47}"/>
              </a:ext>
            </a:extLst>
          </p:cNvPr>
          <p:cNvPicPr>
            <a:picLocks noChangeAspect="1"/>
          </p:cNvPicPr>
          <p:nvPr/>
        </p:nvPicPr>
        <p:blipFill>
          <a:blip r:embed="rId5" cstate="email">
            <a:lum bright="100000"/>
            <a:extLst>
              <a:ext uri="{28A0092B-C50C-407E-A947-70E740481C1C}">
                <a14:useLocalDpi xmlns:a14="http://schemas.microsoft.com/office/drawing/2010/main" val="0"/>
              </a:ext>
            </a:extLst>
          </a:blip>
          <a:stretch>
            <a:fillRect/>
          </a:stretch>
        </p:blipFill>
        <p:spPr>
          <a:xfrm>
            <a:off x="129076" y="79369"/>
            <a:ext cx="457560" cy="552498"/>
          </a:xfrm>
          <a:prstGeom prst="rect">
            <a:avLst/>
          </a:prstGeom>
        </p:spPr>
      </p:pic>
      <p:sp>
        <p:nvSpPr>
          <p:cNvPr id="7" name="TextBox 6">
            <a:extLst>
              <a:ext uri="{FF2B5EF4-FFF2-40B4-BE49-F238E27FC236}">
                <a16:creationId xmlns:a16="http://schemas.microsoft.com/office/drawing/2014/main" id="{D6993D61-D175-4670-B8F0-BA4AA24EA609}"/>
              </a:ext>
            </a:extLst>
          </p:cNvPr>
          <p:cNvSpPr txBox="1"/>
          <p:nvPr/>
        </p:nvSpPr>
        <p:spPr>
          <a:xfrm>
            <a:off x="-174392" y="599778"/>
            <a:ext cx="1079848" cy="200055"/>
          </a:xfrm>
          <a:prstGeom prst="rect">
            <a:avLst/>
          </a:prstGeom>
          <a:noFill/>
        </p:spPr>
        <p:txBody>
          <a:bodyPr wrap="square" rtlCol="0">
            <a:spAutoFit/>
          </a:bodyPr>
          <a:lstStyle/>
          <a:p>
            <a:pPr algn="ctr"/>
            <a:r>
              <a:rPr lang="en-US" sz="700" b="1" dirty="0">
                <a:solidFill>
                  <a:schemeClr val="bg1"/>
                </a:solidFill>
                <a:latin typeface="Arial Rounded MT Bold" panose="020F0704030504030204" pitchFamily="34" charset="0"/>
              </a:rPr>
              <a:t>MMM</a:t>
            </a:r>
            <a:endParaRPr lang="en-US" sz="600" b="1" dirty="0">
              <a:solidFill>
                <a:schemeClr val="bg1"/>
              </a:solidFill>
              <a:latin typeface="Arial Rounded MT Bold" panose="020F0704030504030204" pitchFamily="34" charset="0"/>
            </a:endParaRPr>
          </a:p>
        </p:txBody>
      </p:sp>
      <p:pic>
        <p:nvPicPr>
          <p:cNvPr id="8" name="Picture 7">
            <a:extLst>
              <a:ext uri="{FF2B5EF4-FFF2-40B4-BE49-F238E27FC236}">
                <a16:creationId xmlns:a16="http://schemas.microsoft.com/office/drawing/2014/main" id="{F81361B4-9E84-8BAB-8207-E7A9DA5C6EBF}"/>
              </a:ext>
            </a:extLst>
          </p:cNvPr>
          <p:cNvPicPr>
            <a:picLocks noChangeAspect="1"/>
          </p:cNvPicPr>
          <p:nvPr/>
        </p:nvPicPr>
        <p:blipFill>
          <a:blip r:embed="rId6"/>
          <a:stretch>
            <a:fillRect/>
          </a:stretch>
        </p:blipFill>
        <p:spPr>
          <a:xfrm>
            <a:off x="6211334" y="520825"/>
            <a:ext cx="2509569" cy="1300580"/>
          </a:xfrm>
          <a:prstGeom prst="rect">
            <a:avLst/>
          </a:prstGeom>
        </p:spPr>
      </p:pic>
      <p:pic>
        <p:nvPicPr>
          <p:cNvPr id="5" name="Picture 4">
            <a:extLst>
              <a:ext uri="{FF2B5EF4-FFF2-40B4-BE49-F238E27FC236}">
                <a16:creationId xmlns:a16="http://schemas.microsoft.com/office/drawing/2014/main" id="{35E1FBB0-22BB-E347-7C0A-4D4B49782E03}"/>
              </a:ext>
            </a:extLst>
          </p:cNvPr>
          <p:cNvPicPr>
            <a:picLocks noChangeAspect="1"/>
          </p:cNvPicPr>
          <p:nvPr/>
        </p:nvPicPr>
        <p:blipFill>
          <a:blip r:embed="rId7"/>
          <a:stretch>
            <a:fillRect/>
          </a:stretch>
        </p:blipFill>
        <p:spPr>
          <a:xfrm>
            <a:off x="6238814" y="1961804"/>
            <a:ext cx="2482090" cy="1509675"/>
          </a:xfrm>
          <a:prstGeom prst="rect">
            <a:avLst/>
          </a:prstGeom>
        </p:spPr>
      </p:pic>
    </p:spTree>
    <p:extLst>
      <p:ext uri="{BB962C8B-B14F-4D97-AF65-F5344CB8AC3E}">
        <p14:creationId xmlns:p14="http://schemas.microsoft.com/office/powerpoint/2010/main" val="1215261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F90628-FADC-4A05-A6B7-D8B14C53FCBB}"/>
              </a:ext>
            </a:extLst>
          </p:cNvPr>
          <p:cNvSpPr/>
          <p:nvPr/>
        </p:nvSpPr>
        <p:spPr>
          <a:xfrm>
            <a:off x="809039" y="4"/>
            <a:ext cx="8334963" cy="46492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defTabSz="457160"/>
            <a:r>
              <a:rPr lang="en-IN" b="1" dirty="0">
                <a:latin typeface="Arial"/>
                <a:cs typeface="Arial"/>
              </a:rPr>
              <a:t>Biomass Power Plant</a:t>
            </a:r>
          </a:p>
        </p:txBody>
      </p:sp>
      <p:sp>
        <p:nvSpPr>
          <p:cNvPr id="19" name="Rectangle: Rounded Corners 18">
            <a:extLst>
              <a:ext uri="{FF2B5EF4-FFF2-40B4-BE49-F238E27FC236}">
                <a16:creationId xmlns:a16="http://schemas.microsoft.com/office/drawing/2014/main" id="{B7173E7F-55C4-458F-B89E-FAE90DA34EDA}"/>
              </a:ext>
            </a:extLst>
          </p:cNvPr>
          <p:cNvSpPr/>
          <p:nvPr/>
        </p:nvSpPr>
        <p:spPr>
          <a:xfrm>
            <a:off x="-77970" y="-70883"/>
            <a:ext cx="887009" cy="956931"/>
          </a:xfrm>
          <a:prstGeom prst="roundRect">
            <a:avLst>
              <a:gd name="adj" fmla="val 10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20" name="TextBox 19">
            <a:extLst>
              <a:ext uri="{FF2B5EF4-FFF2-40B4-BE49-F238E27FC236}">
                <a16:creationId xmlns:a16="http://schemas.microsoft.com/office/drawing/2014/main" id="{23903C5F-F0EC-45B9-9A28-2B46FD71A02D}"/>
              </a:ext>
            </a:extLst>
          </p:cNvPr>
          <p:cNvSpPr txBox="1"/>
          <p:nvPr/>
        </p:nvSpPr>
        <p:spPr>
          <a:xfrm>
            <a:off x="801361" y="484172"/>
            <a:ext cx="8342641" cy="284693"/>
          </a:xfrm>
          <a:prstGeom prst="rect">
            <a:avLst/>
          </a:prstGeom>
          <a:noFill/>
        </p:spPr>
        <p:txBody>
          <a:bodyPr wrap="square" lIns="68580" tIns="34290" rIns="68580" bIns="34290" rtlCol="0" anchor="t">
            <a:spAutoFit/>
          </a:bodyPr>
          <a:lstStyle/>
          <a:p>
            <a:pPr marL="91438"/>
            <a:r>
              <a:rPr lang="en-US" sz="1400" dirty="0">
                <a:solidFill>
                  <a:schemeClr val="accent6"/>
                </a:solidFill>
                <a:latin typeface="Arial Rounded MT Bold" panose="020F0704030504030204" pitchFamily="34" charset="0"/>
                <a:cs typeface="Arial" panose="020B0604020202020204" pitchFamily="34" charset="0"/>
              </a:rPr>
              <a:t>Replacement of fans on ATV 630/650 Drives</a:t>
            </a:r>
          </a:p>
        </p:txBody>
      </p:sp>
      <p:sp>
        <p:nvSpPr>
          <p:cNvPr id="45" name="Slide Number Placeholder 2">
            <a:extLst>
              <a:ext uri="{FF2B5EF4-FFF2-40B4-BE49-F238E27FC236}">
                <a16:creationId xmlns:a16="http://schemas.microsoft.com/office/drawing/2014/main" id="{DB0FC177-4DEC-4821-915A-A46E060D1698}"/>
              </a:ext>
            </a:extLst>
          </p:cNvPr>
          <p:cNvSpPr>
            <a:spLocks noGrp="1"/>
          </p:cNvSpPr>
          <p:nvPr>
            <p:ph type="sldNum" sz="quarter" idx="4"/>
          </p:nvPr>
        </p:nvSpPr>
        <p:spPr>
          <a:xfrm>
            <a:off x="1747891" y="4857157"/>
            <a:ext cx="525690" cy="92333"/>
          </a:xfrm>
        </p:spPr>
        <p:txBody>
          <a:bodyPr/>
          <a:lstStyle/>
          <a:p>
            <a:pPr defTabSz="457160">
              <a:defRPr/>
            </a:pPr>
            <a:r>
              <a:rPr lang="en-US">
                <a:solidFill>
                  <a:srgbClr val="3DCD58"/>
                </a:solidFill>
              </a:rPr>
              <a:t>Page </a:t>
            </a:r>
            <a:fld id="{5A9C12DC-491F-9444-86A2-13AC5C62A2FC}" type="slidenum">
              <a:rPr lang="en-US">
                <a:solidFill>
                  <a:srgbClr val="3DCD58"/>
                </a:solidFill>
              </a:rPr>
              <a:pPr defTabSz="457160">
                <a:defRPr/>
              </a:pPr>
              <a:t>19</a:t>
            </a:fld>
            <a:endParaRPr lang="en-US">
              <a:solidFill>
                <a:srgbClr val="3DCD58"/>
              </a:solidFill>
            </a:endParaRPr>
          </a:p>
        </p:txBody>
      </p:sp>
      <p:sp>
        <p:nvSpPr>
          <p:cNvPr id="46" name="Footer Placeholder 3">
            <a:extLst>
              <a:ext uri="{FF2B5EF4-FFF2-40B4-BE49-F238E27FC236}">
                <a16:creationId xmlns:a16="http://schemas.microsoft.com/office/drawing/2014/main" id="{2158E2D4-DC1E-4C1E-9982-49959C4E52DC}"/>
              </a:ext>
            </a:extLst>
          </p:cNvPr>
          <p:cNvSpPr>
            <a:spLocks noGrp="1"/>
          </p:cNvSpPr>
          <p:nvPr>
            <p:ph type="ftr" sz="quarter" idx="3"/>
          </p:nvPr>
        </p:nvSpPr>
        <p:spPr>
          <a:xfrm>
            <a:off x="252415" y="4857158"/>
            <a:ext cx="1509767" cy="92333"/>
          </a:xfrm>
        </p:spPr>
        <p:txBody>
          <a:bodyPr/>
          <a:lstStyle/>
          <a:p>
            <a:pPr defTabSz="457160">
              <a:defRPr/>
            </a:pPr>
            <a:r>
              <a:rPr lang="en-US">
                <a:solidFill>
                  <a:srgbClr val="626469"/>
                </a:solidFill>
              </a:rPr>
              <a:t>Confidential Property of Schneider Electric |</a:t>
            </a:r>
          </a:p>
        </p:txBody>
      </p:sp>
      <p:sp>
        <p:nvSpPr>
          <p:cNvPr id="43" name="TextBox 42">
            <a:extLst>
              <a:ext uri="{FF2B5EF4-FFF2-40B4-BE49-F238E27FC236}">
                <a16:creationId xmlns:a16="http://schemas.microsoft.com/office/drawing/2014/main" id="{87BDAF20-33BE-4207-9228-05FECB2302E0}"/>
              </a:ext>
            </a:extLst>
          </p:cNvPr>
          <p:cNvSpPr txBox="1"/>
          <p:nvPr/>
        </p:nvSpPr>
        <p:spPr>
          <a:xfrm>
            <a:off x="1045137" y="1322029"/>
            <a:ext cx="4332898" cy="484748"/>
          </a:xfrm>
          <a:prstGeom prst="rect">
            <a:avLst/>
          </a:prstGeom>
          <a:noFill/>
        </p:spPr>
        <p:txBody>
          <a:bodyPr wrap="square" lIns="68580" tIns="34290" rIns="68580" bIns="34290" rtlCol="0" anchor="t">
            <a:spAutoFit/>
          </a:bodyPr>
          <a:lstStyle/>
          <a:p>
            <a:pPr marL="15716" algn="just" defTabSz="457160"/>
            <a:r>
              <a:rPr lang="en-US" sz="900" dirty="0">
                <a:latin typeface="Arial"/>
              </a:rPr>
              <a:t>EAA detected operating hours threshold for floor standing drives ATV650 has been reached and created event. Further analysis showed that fans operating hours has been reached and replacement of the drive fans should be done.</a:t>
            </a:r>
          </a:p>
        </p:txBody>
      </p:sp>
      <p:grpSp>
        <p:nvGrpSpPr>
          <p:cNvPr id="29" name="Group 28">
            <a:extLst>
              <a:ext uri="{FF2B5EF4-FFF2-40B4-BE49-F238E27FC236}">
                <a16:creationId xmlns:a16="http://schemas.microsoft.com/office/drawing/2014/main" id="{E3CA4C7F-F35B-4904-8A15-A2391BC93A38}"/>
              </a:ext>
            </a:extLst>
          </p:cNvPr>
          <p:cNvGrpSpPr/>
          <p:nvPr/>
        </p:nvGrpSpPr>
        <p:grpSpPr>
          <a:xfrm>
            <a:off x="69976" y="1263529"/>
            <a:ext cx="1055064" cy="2427224"/>
            <a:chOff x="69976" y="1263528"/>
            <a:chExt cx="1055064" cy="2427224"/>
          </a:xfrm>
        </p:grpSpPr>
        <p:cxnSp>
          <p:nvCxnSpPr>
            <p:cNvPr id="40" name="Straight Connector 39">
              <a:extLst>
                <a:ext uri="{FF2B5EF4-FFF2-40B4-BE49-F238E27FC236}">
                  <a16:creationId xmlns:a16="http://schemas.microsoft.com/office/drawing/2014/main" id="{7A40B604-15F1-4CE1-8DAE-0C3C73445B58}"/>
                </a:ext>
              </a:extLst>
            </p:cNvPr>
            <p:cNvCxnSpPr>
              <a:cxnSpLocks/>
              <a:stCxn id="41" idx="0"/>
            </p:cNvCxnSpPr>
            <p:nvPr/>
          </p:nvCxnSpPr>
          <p:spPr>
            <a:xfrm>
              <a:off x="627802" y="1278768"/>
              <a:ext cx="7620" cy="2082301"/>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96E854FF-D6A0-41F7-B6A0-EFF04909075F}"/>
                </a:ext>
              </a:extLst>
            </p:cNvPr>
            <p:cNvGrpSpPr/>
            <p:nvPr/>
          </p:nvGrpSpPr>
          <p:grpSpPr>
            <a:xfrm>
              <a:off x="198042" y="2144013"/>
              <a:ext cx="798932" cy="524540"/>
              <a:chOff x="198042" y="2279318"/>
              <a:chExt cx="798932" cy="524540"/>
            </a:xfrm>
          </p:grpSpPr>
          <p:sp>
            <p:nvSpPr>
              <p:cNvPr id="42" name="Oval 41">
                <a:extLst>
                  <a:ext uri="{FF2B5EF4-FFF2-40B4-BE49-F238E27FC236}">
                    <a16:creationId xmlns:a16="http://schemas.microsoft.com/office/drawing/2014/main" id="{4611C57D-BE07-4ABF-8820-7BE53081A405}"/>
                  </a:ext>
                </a:extLst>
              </p:cNvPr>
              <p:cNvSpPr/>
              <p:nvPr/>
            </p:nvSpPr>
            <p:spPr>
              <a:xfrm>
                <a:off x="368967" y="227931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7" name="TextBox 46">
                <a:extLst>
                  <a:ext uri="{FF2B5EF4-FFF2-40B4-BE49-F238E27FC236}">
                    <a16:creationId xmlns:a16="http://schemas.microsoft.com/office/drawing/2014/main" id="{BDF82825-2523-4BE6-970E-5DA9476C1C05}"/>
                  </a:ext>
                </a:extLst>
              </p:cNvPr>
              <p:cNvSpPr txBox="1"/>
              <p:nvPr/>
            </p:nvSpPr>
            <p:spPr>
              <a:xfrm>
                <a:off x="198042" y="2418610"/>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Cause</a:t>
                </a:r>
              </a:p>
            </p:txBody>
          </p:sp>
        </p:grpSp>
        <p:grpSp>
          <p:nvGrpSpPr>
            <p:cNvPr id="21" name="Group 20">
              <a:extLst>
                <a:ext uri="{FF2B5EF4-FFF2-40B4-BE49-F238E27FC236}">
                  <a16:creationId xmlns:a16="http://schemas.microsoft.com/office/drawing/2014/main" id="{EEE7136E-CB2D-4071-A6B2-737C3709727F}"/>
                </a:ext>
              </a:extLst>
            </p:cNvPr>
            <p:cNvGrpSpPr/>
            <p:nvPr/>
          </p:nvGrpSpPr>
          <p:grpSpPr>
            <a:xfrm>
              <a:off x="187911" y="1263528"/>
              <a:ext cx="798932" cy="524540"/>
              <a:chOff x="187911" y="1263528"/>
              <a:chExt cx="798932" cy="524540"/>
            </a:xfrm>
          </p:grpSpPr>
          <p:sp>
            <p:nvSpPr>
              <p:cNvPr id="41" name="Oval 40">
                <a:extLst>
                  <a:ext uri="{FF2B5EF4-FFF2-40B4-BE49-F238E27FC236}">
                    <a16:creationId xmlns:a16="http://schemas.microsoft.com/office/drawing/2014/main" id="{C54FCCEC-741D-4A5B-A2C4-5090C049418C}"/>
                  </a:ext>
                </a:extLst>
              </p:cNvPr>
              <p:cNvSpPr/>
              <p:nvPr/>
            </p:nvSpPr>
            <p:spPr>
              <a:xfrm>
                <a:off x="365532" y="126352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3D6F8D5C-9083-4103-867C-9FB220027513}"/>
                  </a:ext>
                </a:extLst>
              </p:cNvPr>
              <p:cNvSpPr txBox="1"/>
              <p:nvPr/>
            </p:nvSpPr>
            <p:spPr>
              <a:xfrm>
                <a:off x="187911" y="1408079"/>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Event</a:t>
                </a:r>
              </a:p>
            </p:txBody>
          </p:sp>
        </p:grpSp>
        <p:grpSp>
          <p:nvGrpSpPr>
            <p:cNvPr id="11" name="Group 10">
              <a:extLst>
                <a:ext uri="{FF2B5EF4-FFF2-40B4-BE49-F238E27FC236}">
                  <a16:creationId xmlns:a16="http://schemas.microsoft.com/office/drawing/2014/main" id="{9D591F86-5FCE-4457-A84F-552BC61D1803}"/>
                </a:ext>
              </a:extLst>
            </p:cNvPr>
            <p:cNvGrpSpPr/>
            <p:nvPr/>
          </p:nvGrpSpPr>
          <p:grpSpPr>
            <a:xfrm>
              <a:off x="69976" y="3337512"/>
              <a:ext cx="1055064" cy="353240"/>
              <a:chOff x="47231" y="3692691"/>
              <a:chExt cx="1055064" cy="353240"/>
            </a:xfrm>
          </p:grpSpPr>
          <p:sp>
            <p:nvSpPr>
              <p:cNvPr id="13" name="Rectangle: Rounded Corners 12">
                <a:extLst>
                  <a:ext uri="{FF2B5EF4-FFF2-40B4-BE49-F238E27FC236}">
                    <a16:creationId xmlns:a16="http://schemas.microsoft.com/office/drawing/2014/main" id="{F1E939AB-7090-47AB-A2CC-1675427DB6CA}"/>
                  </a:ext>
                </a:extLst>
              </p:cNvPr>
              <p:cNvSpPr/>
              <p:nvPr/>
            </p:nvSpPr>
            <p:spPr>
              <a:xfrm>
                <a:off x="228336" y="3692691"/>
                <a:ext cx="798932" cy="3532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4" name="TextBox 43">
                <a:extLst>
                  <a:ext uri="{FF2B5EF4-FFF2-40B4-BE49-F238E27FC236}">
                    <a16:creationId xmlns:a16="http://schemas.microsoft.com/office/drawing/2014/main" id="{5DE71949-C866-441E-8846-AD7D929977A3}"/>
                  </a:ext>
                </a:extLst>
              </p:cNvPr>
              <p:cNvSpPr txBox="1"/>
              <p:nvPr/>
            </p:nvSpPr>
            <p:spPr>
              <a:xfrm>
                <a:off x="47231" y="3764685"/>
                <a:ext cx="1055064" cy="196208"/>
              </a:xfrm>
              <a:prstGeom prst="rect">
                <a:avLst/>
              </a:prstGeom>
              <a:noFill/>
            </p:spPr>
            <p:txBody>
              <a:bodyPr wrap="square" lIns="68580" tIns="34290" rIns="68580" bIns="34290" rtlCol="0" anchor="t">
                <a:spAutoFit/>
              </a:bodyPr>
              <a:lstStyle/>
              <a:p>
                <a:pPr marL="90962" algn="ctr" defTabSz="457160">
                  <a:defRPr/>
                </a:pPr>
                <a:r>
                  <a:rPr lang="en-US" sz="825" b="1" dirty="0">
                    <a:solidFill>
                      <a:schemeClr val="bg1"/>
                    </a:solidFill>
                    <a:latin typeface="Arial Narrow"/>
                    <a:cs typeface="Arial"/>
                  </a:rPr>
                  <a:t>Recommendation</a:t>
                </a:r>
                <a:endParaRPr lang="en-US" sz="825" dirty="0">
                  <a:solidFill>
                    <a:schemeClr val="bg1"/>
                  </a:solidFill>
                  <a:cs typeface="Arial"/>
                </a:endParaRPr>
              </a:p>
            </p:txBody>
          </p:sp>
        </p:grpSp>
      </p:grpSp>
      <p:sp>
        <p:nvSpPr>
          <p:cNvPr id="52" name="TextBox 51">
            <a:extLst>
              <a:ext uri="{FF2B5EF4-FFF2-40B4-BE49-F238E27FC236}">
                <a16:creationId xmlns:a16="http://schemas.microsoft.com/office/drawing/2014/main" id="{6A22AE50-B766-4D88-A68E-31A3B934EB16}"/>
              </a:ext>
            </a:extLst>
          </p:cNvPr>
          <p:cNvSpPr txBox="1"/>
          <p:nvPr/>
        </p:nvSpPr>
        <p:spPr>
          <a:xfrm>
            <a:off x="1053237" y="2283306"/>
            <a:ext cx="4326590" cy="346249"/>
          </a:xfrm>
          <a:prstGeom prst="rect">
            <a:avLst/>
          </a:prstGeom>
          <a:noFill/>
        </p:spPr>
        <p:txBody>
          <a:bodyPr wrap="square" lIns="68580" tIns="34290" rIns="68580" bIns="34290" rtlCol="0" anchor="t">
            <a:spAutoFit/>
          </a:bodyPr>
          <a:lstStyle/>
          <a:p>
            <a:pPr defTabSz="457139">
              <a:defRPr/>
            </a:pPr>
            <a:r>
              <a:rPr lang="en-US" sz="900" dirty="0">
                <a:latin typeface="Arial"/>
              </a:rPr>
              <a:t>Operating drive requests proper cooling for power electronics and cabinet, hence cooling fans operating hours are increasing. </a:t>
            </a:r>
          </a:p>
        </p:txBody>
      </p:sp>
      <p:cxnSp>
        <p:nvCxnSpPr>
          <p:cNvPr id="3" name="Straight Connector 2">
            <a:extLst>
              <a:ext uri="{FF2B5EF4-FFF2-40B4-BE49-F238E27FC236}">
                <a16:creationId xmlns:a16="http://schemas.microsoft.com/office/drawing/2014/main" id="{36A71983-D961-4FEA-B89A-48E8DA24F8A0}"/>
              </a:ext>
            </a:extLst>
          </p:cNvPr>
          <p:cNvCxnSpPr>
            <a:cxnSpLocks/>
          </p:cNvCxnSpPr>
          <p:nvPr/>
        </p:nvCxnSpPr>
        <p:spPr>
          <a:xfrm flipH="1">
            <a:off x="7242571" y="1604077"/>
            <a:ext cx="255801" cy="344047"/>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88F7D79-1FE3-CE5D-985F-CA915C4F145D}"/>
              </a:ext>
            </a:extLst>
          </p:cNvPr>
          <p:cNvSpPr/>
          <p:nvPr/>
        </p:nvSpPr>
        <p:spPr>
          <a:xfrm>
            <a:off x="361852" y="4001402"/>
            <a:ext cx="5126900" cy="650897"/>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just"/>
            <a:r>
              <a:rPr lang="en-IN" sz="1000" b="1" dirty="0">
                <a:cs typeface="Arial"/>
              </a:rPr>
              <a:t>Customer was informed about operating hours of power and cabinet fans and advised to make replacement. Replacement is necessary for securing proper drives cooling and avoiding potential overheating and negative impact on facility production and costly downtime.</a:t>
            </a:r>
          </a:p>
        </p:txBody>
      </p:sp>
      <p:sp>
        <p:nvSpPr>
          <p:cNvPr id="14" name="TextBox 13">
            <a:extLst>
              <a:ext uri="{FF2B5EF4-FFF2-40B4-BE49-F238E27FC236}">
                <a16:creationId xmlns:a16="http://schemas.microsoft.com/office/drawing/2014/main" id="{92220E06-BFC7-97DA-1F90-68A3B6AB8B50}"/>
              </a:ext>
            </a:extLst>
          </p:cNvPr>
          <p:cNvSpPr txBox="1"/>
          <p:nvPr/>
        </p:nvSpPr>
        <p:spPr>
          <a:xfrm>
            <a:off x="6004370" y="2442283"/>
            <a:ext cx="2842260"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IN" sz="900" dirty="0">
                <a:latin typeface="Arial"/>
              </a:rPr>
              <a:t>Key success factor: </a:t>
            </a:r>
          </a:p>
          <a:p>
            <a:pPr algn="ctr"/>
            <a:r>
              <a:rPr lang="en-IN" sz="900" dirty="0">
                <a:latin typeface="Arial"/>
              </a:rPr>
              <a:t>EAA ED continuous monitoring of drives including fans operating hours and indication that operating hours has been reached</a:t>
            </a:r>
          </a:p>
        </p:txBody>
      </p:sp>
      <p:pic>
        <p:nvPicPr>
          <p:cNvPr id="17" name="Graphic 21" descr="Key with solid fill">
            <a:extLst>
              <a:ext uri="{FF2B5EF4-FFF2-40B4-BE49-F238E27FC236}">
                <a16:creationId xmlns:a16="http://schemas.microsoft.com/office/drawing/2014/main" id="{64AE1E41-971D-BE3C-C277-B1D02D365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20000">
            <a:off x="7185470" y="1965429"/>
            <a:ext cx="480060" cy="480060"/>
          </a:xfrm>
          <a:prstGeom prst="rect">
            <a:avLst/>
          </a:prstGeom>
        </p:spPr>
      </p:pic>
      <p:sp>
        <p:nvSpPr>
          <p:cNvPr id="10" name="TextBox 9">
            <a:extLst>
              <a:ext uri="{FF2B5EF4-FFF2-40B4-BE49-F238E27FC236}">
                <a16:creationId xmlns:a16="http://schemas.microsoft.com/office/drawing/2014/main" id="{3D6CC45A-33F9-996A-227D-B2ABE1BDE799}"/>
              </a:ext>
            </a:extLst>
          </p:cNvPr>
          <p:cNvSpPr txBox="1"/>
          <p:nvPr/>
        </p:nvSpPr>
        <p:spPr>
          <a:xfrm>
            <a:off x="1070365" y="3328848"/>
            <a:ext cx="428244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US" sz="900" dirty="0">
                <a:latin typeface="Arial"/>
              </a:rPr>
              <a:t>Customer was advised to take steps towards drives inspection procedures and replacement of drives fans to secure proper cooling and reliability of the drives. </a:t>
            </a:r>
          </a:p>
        </p:txBody>
      </p:sp>
      <p:sp>
        <p:nvSpPr>
          <p:cNvPr id="5" name="TextBox 51">
            <a:extLst>
              <a:ext uri="{FF2B5EF4-FFF2-40B4-BE49-F238E27FC236}">
                <a16:creationId xmlns:a16="http://schemas.microsoft.com/office/drawing/2014/main" id="{2C4DF9BE-68B4-A935-29A0-FDD916F4B629}"/>
              </a:ext>
            </a:extLst>
          </p:cNvPr>
          <p:cNvSpPr txBox="1"/>
          <p:nvPr/>
        </p:nvSpPr>
        <p:spPr>
          <a:xfrm>
            <a:off x="-170552" y="658930"/>
            <a:ext cx="1079848" cy="200055"/>
          </a:xfrm>
          <a:prstGeom prst="rect">
            <a:avLst/>
          </a:prstGeom>
          <a:noFill/>
        </p:spPr>
        <p:txBody>
          <a:bodyPr wrap="square" rtlCol="0">
            <a:spAutoFit/>
          </a:bodyPr>
          <a:ls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pPr algn="ctr"/>
            <a:r>
              <a:rPr lang="en-US" sz="700" dirty="0">
                <a:solidFill>
                  <a:schemeClr val="bg1"/>
                </a:solidFill>
                <a:latin typeface="Arial Rounded MT Bold" panose="020F0704030504030204" pitchFamily="34" charset="0"/>
              </a:rPr>
              <a:t>Biomass plant</a:t>
            </a:r>
            <a:endParaRPr lang="en-US" sz="600" dirty="0">
              <a:solidFill>
                <a:schemeClr val="bg1"/>
              </a:solidFill>
              <a:latin typeface="Arial Rounded MT Bold" panose="020F0704030504030204" pitchFamily="34" charset="0"/>
            </a:endParaRPr>
          </a:p>
        </p:txBody>
      </p:sp>
      <p:pic>
        <p:nvPicPr>
          <p:cNvPr id="2" name="Picture 1">
            <a:extLst>
              <a:ext uri="{FF2B5EF4-FFF2-40B4-BE49-F238E27FC236}">
                <a16:creationId xmlns:a16="http://schemas.microsoft.com/office/drawing/2014/main" id="{1195FDAE-B8BD-3DE6-9C4F-1BD3817D3C47}"/>
              </a:ext>
            </a:extLst>
          </p:cNvPr>
          <p:cNvPicPr>
            <a:picLocks noChangeAspect="1"/>
          </p:cNvPicPr>
          <p:nvPr/>
        </p:nvPicPr>
        <p:blipFill>
          <a:blip r:embed="rId5" cstate="email">
            <a:lum bright="100000"/>
            <a:extLst>
              <a:ext uri="{28A0092B-C50C-407E-A947-70E740481C1C}">
                <a14:useLocalDpi xmlns:a14="http://schemas.microsoft.com/office/drawing/2010/main" val="0"/>
              </a:ext>
            </a:extLst>
          </a:blip>
          <a:stretch>
            <a:fillRect/>
          </a:stretch>
        </p:blipFill>
        <p:spPr>
          <a:xfrm>
            <a:off x="129076" y="48202"/>
            <a:ext cx="457560" cy="552498"/>
          </a:xfrm>
          <a:prstGeom prst="rect">
            <a:avLst/>
          </a:prstGeom>
        </p:spPr>
      </p:pic>
    </p:spTree>
    <p:extLst>
      <p:ext uri="{BB962C8B-B14F-4D97-AF65-F5344CB8AC3E}">
        <p14:creationId xmlns:p14="http://schemas.microsoft.com/office/powerpoint/2010/main" val="343269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321EB-9CF5-8DE1-65C7-2CAA72B44E73}"/>
              </a:ext>
            </a:extLst>
          </p:cNvPr>
          <p:cNvSpPr>
            <a:spLocks noGrp="1"/>
          </p:cNvSpPr>
          <p:nvPr>
            <p:ph type="ctrTitle"/>
          </p:nvPr>
        </p:nvSpPr>
        <p:spPr>
          <a:xfrm>
            <a:off x="248445" y="2021336"/>
            <a:ext cx="8647112" cy="598320"/>
          </a:xfrm>
        </p:spPr>
        <p:txBody>
          <a:bodyPr/>
          <a:lstStyle/>
          <a:p>
            <a:r>
              <a:rPr lang="en-US" dirty="0"/>
              <a:t>The Team</a:t>
            </a:r>
          </a:p>
        </p:txBody>
      </p:sp>
      <p:sp>
        <p:nvSpPr>
          <p:cNvPr id="4" name="Espace réservé du numéro de diapositive 3">
            <a:extLst>
              <a:ext uri="{FF2B5EF4-FFF2-40B4-BE49-F238E27FC236}">
                <a16:creationId xmlns:a16="http://schemas.microsoft.com/office/drawing/2014/main" id="{400F546D-4934-2F42-1663-800E449DD76C}"/>
              </a:ext>
            </a:extLst>
          </p:cNvPr>
          <p:cNvSpPr>
            <a:spLocks noGrp="1"/>
          </p:cNvSpPr>
          <p:nvPr>
            <p:ph type="sldNum" sz="quarter" idx="4"/>
          </p:nvPr>
        </p:nvSpPr>
        <p:spPr/>
        <p:txBody>
          <a:bodyPr/>
          <a:lstStyle/>
          <a:p>
            <a:r>
              <a:rPr lang="en-US"/>
              <a:t>Page </a:t>
            </a:r>
            <a:fld id="{5A9C12DC-491F-9444-86A2-13AC5C62A2FC}" type="slidenum">
              <a:rPr lang="en-US" smtClean="0"/>
              <a:pPr/>
              <a:t>2</a:t>
            </a:fld>
            <a:endParaRPr lang="en-US"/>
          </a:p>
        </p:txBody>
      </p:sp>
      <p:sp>
        <p:nvSpPr>
          <p:cNvPr id="5" name="Espace réservé du pied de page 4">
            <a:extLst>
              <a:ext uri="{FF2B5EF4-FFF2-40B4-BE49-F238E27FC236}">
                <a16:creationId xmlns:a16="http://schemas.microsoft.com/office/drawing/2014/main" id="{D5540900-BF36-F805-76C8-EA4B0055BBD8}"/>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195465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F90628-FADC-4A05-A6B7-D8B14C53FCBB}"/>
              </a:ext>
            </a:extLst>
          </p:cNvPr>
          <p:cNvSpPr/>
          <p:nvPr/>
        </p:nvSpPr>
        <p:spPr>
          <a:xfrm>
            <a:off x="809039" y="4"/>
            <a:ext cx="8334963" cy="46492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defTabSz="457160"/>
            <a:r>
              <a:rPr lang="sr-Latn-RS" b="1" dirty="0">
                <a:latin typeface="Arial"/>
                <a:cs typeface="Arial"/>
              </a:rPr>
              <a:t>SA Cement Plant</a:t>
            </a:r>
            <a:endParaRPr lang="en-IN" b="1" dirty="0">
              <a:latin typeface="Arial"/>
              <a:cs typeface="Arial"/>
            </a:endParaRPr>
          </a:p>
        </p:txBody>
      </p:sp>
      <p:sp>
        <p:nvSpPr>
          <p:cNvPr id="19" name="Rectangle: Rounded Corners 18">
            <a:extLst>
              <a:ext uri="{FF2B5EF4-FFF2-40B4-BE49-F238E27FC236}">
                <a16:creationId xmlns:a16="http://schemas.microsoft.com/office/drawing/2014/main" id="{B7173E7F-55C4-458F-B89E-FAE90DA34EDA}"/>
              </a:ext>
            </a:extLst>
          </p:cNvPr>
          <p:cNvSpPr/>
          <p:nvPr/>
        </p:nvSpPr>
        <p:spPr>
          <a:xfrm>
            <a:off x="-77970" y="-70883"/>
            <a:ext cx="887009" cy="956931"/>
          </a:xfrm>
          <a:prstGeom prst="roundRect">
            <a:avLst>
              <a:gd name="adj" fmla="val 10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20" name="TextBox 19">
            <a:extLst>
              <a:ext uri="{FF2B5EF4-FFF2-40B4-BE49-F238E27FC236}">
                <a16:creationId xmlns:a16="http://schemas.microsoft.com/office/drawing/2014/main" id="{23903C5F-F0EC-45B9-9A28-2B46FD71A02D}"/>
              </a:ext>
            </a:extLst>
          </p:cNvPr>
          <p:cNvSpPr txBox="1"/>
          <p:nvPr/>
        </p:nvSpPr>
        <p:spPr>
          <a:xfrm>
            <a:off x="801361" y="484171"/>
            <a:ext cx="8342641" cy="276999"/>
          </a:xfrm>
          <a:prstGeom prst="rect">
            <a:avLst/>
          </a:prstGeom>
          <a:noFill/>
        </p:spPr>
        <p:txBody>
          <a:bodyPr wrap="square" lIns="68580" tIns="34290" rIns="68580" bIns="34290" rtlCol="0" anchor="t">
            <a:spAutoFit/>
          </a:bodyPr>
          <a:lstStyle/>
          <a:p>
            <a:pPr defTabSz="457160"/>
            <a:r>
              <a:rPr lang="sr-Latn-RS" sz="1350" dirty="0">
                <a:solidFill>
                  <a:srgbClr val="42B4E6"/>
                </a:solidFill>
                <a:latin typeface="Arial Rounded MT Bold"/>
                <a:cs typeface="Arial"/>
              </a:rPr>
              <a:t>Chain conveyer mechanical unbalance</a:t>
            </a:r>
            <a:endParaRPr lang="en-US" sz="1350" dirty="0"/>
          </a:p>
        </p:txBody>
      </p:sp>
      <p:sp>
        <p:nvSpPr>
          <p:cNvPr id="45" name="Slide Number Placeholder 2">
            <a:extLst>
              <a:ext uri="{FF2B5EF4-FFF2-40B4-BE49-F238E27FC236}">
                <a16:creationId xmlns:a16="http://schemas.microsoft.com/office/drawing/2014/main" id="{DB0FC177-4DEC-4821-915A-A46E060D1698}"/>
              </a:ext>
            </a:extLst>
          </p:cNvPr>
          <p:cNvSpPr>
            <a:spLocks noGrp="1"/>
          </p:cNvSpPr>
          <p:nvPr>
            <p:ph type="sldNum" sz="quarter" idx="4"/>
          </p:nvPr>
        </p:nvSpPr>
        <p:spPr>
          <a:xfrm>
            <a:off x="1747891" y="4857157"/>
            <a:ext cx="525690" cy="92333"/>
          </a:xfrm>
        </p:spPr>
        <p:txBody>
          <a:bodyPr/>
          <a:lstStyle/>
          <a:p>
            <a:pPr defTabSz="457160">
              <a:defRPr/>
            </a:pPr>
            <a:r>
              <a:rPr lang="en-US">
                <a:solidFill>
                  <a:srgbClr val="3DCD58"/>
                </a:solidFill>
              </a:rPr>
              <a:t>Page </a:t>
            </a:r>
            <a:fld id="{5A9C12DC-491F-9444-86A2-13AC5C62A2FC}" type="slidenum">
              <a:rPr lang="en-US">
                <a:solidFill>
                  <a:srgbClr val="3DCD58"/>
                </a:solidFill>
              </a:rPr>
              <a:pPr defTabSz="457160">
                <a:defRPr/>
              </a:pPr>
              <a:t>20</a:t>
            </a:fld>
            <a:endParaRPr lang="en-US">
              <a:solidFill>
                <a:srgbClr val="3DCD58"/>
              </a:solidFill>
            </a:endParaRPr>
          </a:p>
        </p:txBody>
      </p:sp>
      <p:sp>
        <p:nvSpPr>
          <p:cNvPr id="46" name="Footer Placeholder 3">
            <a:extLst>
              <a:ext uri="{FF2B5EF4-FFF2-40B4-BE49-F238E27FC236}">
                <a16:creationId xmlns:a16="http://schemas.microsoft.com/office/drawing/2014/main" id="{2158E2D4-DC1E-4C1E-9982-49959C4E52DC}"/>
              </a:ext>
            </a:extLst>
          </p:cNvPr>
          <p:cNvSpPr>
            <a:spLocks noGrp="1"/>
          </p:cNvSpPr>
          <p:nvPr>
            <p:ph type="ftr" sz="quarter" idx="3"/>
          </p:nvPr>
        </p:nvSpPr>
        <p:spPr>
          <a:xfrm>
            <a:off x="252415" y="4857158"/>
            <a:ext cx="1509767" cy="92333"/>
          </a:xfrm>
        </p:spPr>
        <p:txBody>
          <a:bodyPr/>
          <a:lstStyle/>
          <a:p>
            <a:pPr defTabSz="457160">
              <a:defRPr/>
            </a:pPr>
            <a:r>
              <a:rPr lang="en-US">
                <a:solidFill>
                  <a:srgbClr val="626469"/>
                </a:solidFill>
              </a:rPr>
              <a:t>Confidential Property of Schneider Electric |</a:t>
            </a:r>
          </a:p>
        </p:txBody>
      </p:sp>
      <p:sp>
        <p:nvSpPr>
          <p:cNvPr id="39" name="TextBox 38">
            <a:extLst>
              <a:ext uri="{FF2B5EF4-FFF2-40B4-BE49-F238E27FC236}">
                <a16:creationId xmlns:a16="http://schemas.microsoft.com/office/drawing/2014/main" id="{AF71F3EC-D419-481A-A1C4-6AA1CD297427}"/>
              </a:ext>
            </a:extLst>
          </p:cNvPr>
          <p:cNvSpPr txBox="1"/>
          <p:nvPr/>
        </p:nvSpPr>
        <p:spPr>
          <a:xfrm>
            <a:off x="809037" y="803622"/>
            <a:ext cx="5341636" cy="507831"/>
          </a:xfrm>
          <a:prstGeom prst="rect">
            <a:avLst/>
          </a:prstGeom>
          <a:noFill/>
        </p:spPr>
        <p:txBody>
          <a:bodyPr wrap="square" rtlCol="0">
            <a:spAutoFit/>
          </a:bodyPr>
          <a:lstStyle/>
          <a:p>
            <a:pPr marL="91436" defTabSz="457160">
              <a:defRPr/>
            </a:pPr>
            <a:r>
              <a:rPr lang="en-US" sz="900" i="1" dirty="0">
                <a:solidFill>
                  <a:srgbClr val="9FA0A4"/>
                </a:solidFill>
                <a:latin typeface="Arial"/>
                <a:cs typeface="Arial" panose="020B0604020202020204" pitchFamily="34" charset="0"/>
              </a:rPr>
              <a:t>Event managed by </a:t>
            </a:r>
            <a:r>
              <a:rPr lang="sr-Latn-RS" sz="900" i="1" dirty="0">
                <a:solidFill>
                  <a:srgbClr val="9FA0A4"/>
                </a:solidFill>
                <a:latin typeface="Arial"/>
                <a:cs typeface="Arial" panose="020B0604020202020204" pitchFamily="34" charset="0"/>
              </a:rPr>
              <a:t>Denis Ilić, EMEA</a:t>
            </a:r>
            <a:r>
              <a:rPr lang="en-US" sz="900" i="1" dirty="0">
                <a:solidFill>
                  <a:srgbClr val="9FA0A4"/>
                </a:solidFill>
                <a:latin typeface="Arial"/>
                <a:cs typeface="Arial" panose="020B0604020202020204" pitchFamily="34" charset="0"/>
              </a:rPr>
              <a:t> Hub</a:t>
            </a:r>
            <a:r>
              <a:rPr lang="sr-Latn-RS" sz="900" i="1" dirty="0">
                <a:solidFill>
                  <a:srgbClr val="9FA0A4"/>
                </a:solidFill>
                <a:latin typeface="Arial"/>
                <a:cs typeface="Arial" panose="020B0604020202020204" pitchFamily="34" charset="0"/>
              </a:rPr>
              <a:t>, Mohamed Sayed Abdel Khalek Afifi, SME for Industry, Bogdan George Paraschiv, Digital Service Sales Romania</a:t>
            </a:r>
          </a:p>
          <a:p>
            <a:pPr marL="91436" defTabSz="457160">
              <a:defRPr/>
            </a:pPr>
            <a:r>
              <a:rPr lang="sr-Latn-RS" sz="900" i="1" dirty="0">
                <a:solidFill>
                  <a:srgbClr val="9FA0A4"/>
                </a:solidFill>
                <a:latin typeface="Arial"/>
                <a:cs typeface="Arial" panose="020B0604020202020204" pitchFamily="34" charset="0"/>
              </a:rPr>
              <a:t> </a:t>
            </a:r>
            <a:endParaRPr lang="en-US" sz="900" i="1" dirty="0">
              <a:solidFill>
                <a:srgbClr val="9FA0A4"/>
              </a:solidFill>
              <a:latin typeface="Arial"/>
              <a:cs typeface="Arial" panose="020B0604020202020204" pitchFamily="34" charset="0"/>
            </a:endParaRPr>
          </a:p>
        </p:txBody>
      </p:sp>
      <p:sp>
        <p:nvSpPr>
          <p:cNvPr id="43" name="TextBox 42">
            <a:extLst>
              <a:ext uri="{FF2B5EF4-FFF2-40B4-BE49-F238E27FC236}">
                <a16:creationId xmlns:a16="http://schemas.microsoft.com/office/drawing/2014/main" id="{87BDAF20-33BE-4207-9228-05FECB2302E0}"/>
              </a:ext>
            </a:extLst>
          </p:cNvPr>
          <p:cNvSpPr txBox="1"/>
          <p:nvPr/>
        </p:nvSpPr>
        <p:spPr>
          <a:xfrm>
            <a:off x="1045137" y="1237756"/>
            <a:ext cx="3526864" cy="623248"/>
          </a:xfrm>
          <a:prstGeom prst="rect">
            <a:avLst/>
          </a:prstGeom>
          <a:noFill/>
        </p:spPr>
        <p:txBody>
          <a:bodyPr wrap="square" lIns="68580" tIns="34290" rIns="68580" bIns="34290" rtlCol="0" anchor="t">
            <a:spAutoFit/>
          </a:bodyPr>
          <a:lstStyle/>
          <a:p>
            <a:pPr marL="15716" defTabSz="457160"/>
            <a:r>
              <a:rPr lang="sr-Latn-RS" sz="900" dirty="0">
                <a:latin typeface="Arial"/>
              </a:rPr>
              <a:t>On the January 2024. mechanical unbalance indicators are detected on application side. Customer is directed to ispect motor shaft and bearings, shaft on the application side. Inspection of the asset ends without findings. </a:t>
            </a:r>
            <a:endParaRPr lang="en-US" sz="900" dirty="0">
              <a:latin typeface="Arial"/>
            </a:endParaRPr>
          </a:p>
        </p:txBody>
      </p:sp>
      <p:grpSp>
        <p:nvGrpSpPr>
          <p:cNvPr id="29" name="Group 28">
            <a:extLst>
              <a:ext uri="{FF2B5EF4-FFF2-40B4-BE49-F238E27FC236}">
                <a16:creationId xmlns:a16="http://schemas.microsoft.com/office/drawing/2014/main" id="{E3CA4C7F-F35B-4904-8A15-A2391BC93A38}"/>
              </a:ext>
            </a:extLst>
          </p:cNvPr>
          <p:cNvGrpSpPr/>
          <p:nvPr/>
        </p:nvGrpSpPr>
        <p:grpSpPr>
          <a:xfrm>
            <a:off x="69976" y="1263529"/>
            <a:ext cx="1055064" cy="2427224"/>
            <a:chOff x="69976" y="1263528"/>
            <a:chExt cx="1055064" cy="2427224"/>
          </a:xfrm>
        </p:grpSpPr>
        <p:cxnSp>
          <p:nvCxnSpPr>
            <p:cNvPr id="40" name="Straight Connector 39">
              <a:extLst>
                <a:ext uri="{FF2B5EF4-FFF2-40B4-BE49-F238E27FC236}">
                  <a16:creationId xmlns:a16="http://schemas.microsoft.com/office/drawing/2014/main" id="{7A40B604-15F1-4CE1-8DAE-0C3C73445B58}"/>
                </a:ext>
              </a:extLst>
            </p:cNvPr>
            <p:cNvCxnSpPr>
              <a:cxnSpLocks/>
              <a:stCxn id="41" idx="0"/>
            </p:cNvCxnSpPr>
            <p:nvPr/>
          </p:nvCxnSpPr>
          <p:spPr>
            <a:xfrm>
              <a:off x="627802" y="1278768"/>
              <a:ext cx="7620" cy="2082301"/>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96E854FF-D6A0-41F7-B6A0-EFF04909075F}"/>
                </a:ext>
              </a:extLst>
            </p:cNvPr>
            <p:cNvGrpSpPr/>
            <p:nvPr/>
          </p:nvGrpSpPr>
          <p:grpSpPr>
            <a:xfrm>
              <a:off x="198042" y="2144013"/>
              <a:ext cx="798932" cy="524540"/>
              <a:chOff x="198042" y="2279318"/>
              <a:chExt cx="798932" cy="524540"/>
            </a:xfrm>
          </p:grpSpPr>
          <p:sp>
            <p:nvSpPr>
              <p:cNvPr id="42" name="Oval 41">
                <a:extLst>
                  <a:ext uri="{FF2B5EF4-FFF2-40B4-BE49-F238E27FC236}">
                    <a16:creationId xmlns:a16="http://schemas.microsoft.com/office/drawing/2014/main" id="{4611C57D-BE07-4ABF-8820-7BE53081A405}"/>
                  </a:ext>
                </a:extLst>
              </p:cNvPr>
              <p:cNvSpPr/>
              <p:nvPr/>
            </p:nvSpPr>
            <p:spPr>
              <a:xfrm>
                <a:off x="368967" y="227931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7" name="TextBox 46">
                <a:extLst>
                  <a:ext uri="{FF2B5EF4-FFF2-40B4-BE49-F238E27FC236}">
                    <a16:creationId xmlns:a16="http://schemas.microsoft.com/office/drawing/2014/main" id="{BDF82825-2523-4BE6-970E-5DA9476C1C05}"/>
                  </a:ext>
                </a:extLst>
              </p:cNvPr>
              <p:cNvSpPr txBox="1"/>
              <p:nvPr/>
            </p:nvSpPr>
            <p:spPr>
              <a:xfrm>
                <a:off x="198042" y="2418610"/>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Cause</a:t>
                </a:r>
              </a:p>
            </p:txBody>
          </p:sp>
        </p:grpSp>
        <p:grpSp>
          <p:nvGrpSpPr>
            <p:cNvPr id="21" name="Group 20">
              <a:extLst>
                <a:ext uri="{FF2B5EF4-FFF2-40B4-BE49-F238E27FC236}">
                  <a16:creationId xmlns:a16="http://schemas.microsoft.com/office/drawing/2014/main" id="{EEE7136E-CB2D-4071-A6B2-737C3709727F}"/>
                </a:ext>
              </a:extLst>
            </p:cNvPr>
            <p:cNvGrpSpPr/>
            <p:nvPr/>
          </p:nvGrpSpPr>
          <p:grpSpPr>
            <a:xfrm>
              <a:off x="187911" y="1263528"/>
              <a:ext cx="798932" cy="524540"/>
              <a:chOff x="187911" y="1263528"/>
              <a:chExt cx="798932" cy="524540"/>
            </a:xfrm>
          </p:grpSpPr>
          <p:sp>
            <p:nvSpPr>
              <p:cNvPr id="41" name="Oval 40">
                <a:extLst>
                  <a:ext uri="{FF2B5EF4-FFF2-40B4-BE49-F238E27FC236}">
                    <a16:creationId xmlns:a16="http://schemas.microsoft.com/office/drawing/2014/main" id="{C54FCCEC-741D-4A5B-A2C4-5090C049418C}"/>
                  </a:ext>
                </a:extLst>
              </p:cNvPr>
              <p:cNvSpPr/>
              <p:nvPr/>
            </p:nvSpPr>
            <p:spPr>
              <a:xfrm>
                <a:off x="365532" y="126352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3D6F8D5C-9083-4103-867C-9FB220027513}"/>
                  </a:ext>
                </a:extLst>
              </p:cNvPr>
              <p:cNvSpPr txBox="1"/>
              <p:nvPr/>
            </p:nvSpPr>
            <p:spPr>
              <a:xfrm>
                <a:off x="187911" y="1408079"/>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Event</a:t>
                </a:r>
              </a:p>
            </p:txBody>
          </p:sp>
        </p:grpSp>
        <p:grpSp>
          <p:nvGrpSpPr>
            <p:cNvPr id="11" name="Group 10">
              <a:extLst>
                <a:ext uri="{FF2B5EF4-FFF2-40B4-BE49-F238E27FC236}">
                  <a16:creationId xmlns:a16="http://schemas.microsoft.com/office/drawing/2014/main" id="{9D591F86-5FCE-4457-A84F-552BC61D1803}"/>
                </a:ext>
              </a:extLst>
            </p:cNvPr>
            <p:cNvGrpSpPr/>
            <p:nvPr/>
          </p:nvGrpSpPr>
          <p:grpSpPr>
            <a:xfrm>
              <a:off x="69976" y="3337512"/>
              <a:ext cx="1055064" cy="353240"/>
              <a:chOff x="47231" y="3692691"/>
              <a:chExt cx="1055064" cy="353240"/>
            </a:xfrm>
          </p:grpSpPr>
          <p:sp>
            <p:nvSpPr>
              <p:cNvPr id="13" name="Rectangle: Rounded Corners 12">
                <a:extLst>
                  <a:ext uri="{FF2B5EF4-FFF2-40B4-BE49-F238E27FC236}">
                    <a16:creationId xmlns:a16="http://schemas.microsoft.com/office/drawing/2014/main" id="{F1E939AB-7090-47AB-A2CC-1675427DB6CA}"/>
                  </a:ext>
                </a:extLst>
              </p:cNvPr>
              <p:cNvSpPr/>
              <p:nvPr/>
            </p:nvSpPr>
            <p:spPr>
              <a:xfrm>
                <a:off x="228336" y="3692691"/>
                <a:ext cx="798932" cy="3532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4" name="TextBox 43">
                <a:extLst>
                  <a:ext uri="{FF2B5EF4-FFF2-40B4-BE49-F238E27FC236}">
                    <a16:creationId xmlns:a16="http://schemas.microsoft.com/office/drawing/2014/main" id="{5DE71949-C866-441E-8846-AD7D929977A3}"/>
                  </a:ext>
                </a:extLst>
              </p:cNvPr>
              <p:cNvSpPr txBox="1"/>
              <p:nvPr/>
            </p:nvSpPr>
            <p:spPr>
              <a:xfrm>
                <a:off x="47231" y="3764685"/>
                <a:ext cx="1055064" cy="196208"/>
              </a:xfrm>
              <a:prstGeom prst="rect">
                <a:avLst/>
              </a:prstGeom>
              <a:noFill/>
            </p:spPr>
            <p:txBody>
              <a:bodyPr wrap="square" lIns="68580" tIns="34290" rIns="68580" bIns="34290" rtlCol="0" anchor="t">
                <a:spAutoFit/>
              </a:bodyPr>
              <a:lstStyle/>
              <a:p>
                <a:pPr marL="90962" algn="ctr" defTabSz="457160">
                  <a:defRPr/>
                </a:pPr>
                <a:r>
                  <a:rPr lang="en-US" sz="825" b="1" dirty="0">
                    <a:solidFill>
                      <a:schemeClr val="bg1"/>
                    </a:solidFill>
                    <a:latin typeface="Arial Narrow"/>
                    <a:cs typeface="Arial"/>
                  </a:rPr>
                  <a:t>Recommendation</a:t>
                </a:r>
                <a:endParaRPr lang="en-US" sz="825" dirty="0">
                  <a:solidFill>
                    <a:schemeClr val="bg1"/>
                  </a:solidFill>
                  <a:cs typeface="Arial"/>
                </a:endParaRPr>
              </a:p>
            </p:txBody>
          </p:sp>
        </p:grpSp>
      </p:grpSp>
      <p:sp>
        <p:nvSpPr>
          <p:cNvPr id="33" name="TextBox 32">
            <a:extLst>
              <a:ext uri="{FF2B5EF4-FFF2-40B4-BE49-F238E27FC236}">
                <a16:creationId xmlns:a16="http://schemas.microsoft.com/office/drawing/2014/main" id="{C1783C1F-AF9B-421E-915E-BB8BE0D03AD2}"/>
              </a:ext>
            </a:extLst>
          </p:cNvPr>
          <p:cNvSpPr txBox="1"/>
          <p:nvPr/>
        </p:nvSpPr>
        <p:spPr>
          <a:xfrm>
            <a:off x="-143392" y="521635"/>
            <a:ext cx="1079848" cy="196208"/>
          </a:xfrm>
          <a:prstGeom prst="rect">
            <a:avLst/>
          </a:prstGeom>
          <a:noFill/>
        </p:spPr>
        <p:txBody>
          <a:bodyPr wrap="square" lIns="68580" tIns="34290" rIns="68580" bIns="34290" rtlCol="0" anchor="t">
            <a:spAutoFit/>
          </a:bodyPr>
          <a:lstStyle/>
          <a:p>
            <a:pPr algn="ctr" defTabSz="457160"/>
            <a:r>
              <a:rPr lang="en-US" sz="825" dirty="0">
                <a:solidFill>
                  <a:schemeClr val="bg1"/>
                </a:solidFill>
                <a:latin typeface="Arial Rounded MT Bold"/>
              </a:rPr>
              <a:t>Segment</a:t>
            </a:r>
          </a:p>
        </p:txBody>
      </p:sp>
      <p:sp>
        <p:nvSpPr>
          <p:cNvPr id="52" name="TextBox 51">
            <a:extLst>
              <a:ext uri="{FF2B5EF4-FFF2-40B4-BE49-F238E27FC236}">
                <a16:creationId xmlns:a16="http://schemas.microsoft.com/office/drawing/2014/main" id="{6A22AE50-B766-4D88-A68E-31A3B934EB16}"/>
              </a:ext>
            </a:extLst>
          </p:cNvPr>
          <p:cNvSpPr txBox="1"/>
          <p:nvPr/>
        </p:nvSpPr>
        <p:spPr>
          <a:xfrm>
            <a:off x="1064433" y="2110207"/>
            <a:ext cx="4326590" cy="484748"/>
          </a:xfrm>
          <a:prstGeom prst="rect">
            <a:avLst/>
          </a:prstGeom>
          <a:noFill/>
        </p:spPr>
        <p:txBody>
          <a:bodyPr wrap="square" lIns="68580" tIns="34290" rIns="68580" bIns="34290" rtlCol="0" anchor="t">
            <a:spAutoFit/>
          </a:bodyPr>
          <a:lstStyle/>
          <a:p>
            <a:pPr defTabSz="457139">
              <a:defRPr/>
            </a:pPr>
            <a:r>
              <a:rPr lang="sr-Latn-RS" sz="900" dirty="0">
                <a:latin typeface="Arial"/>
              </a:rPr>
              <a:t>Monitoring continues with strong accent on a need to perform a detail investigation on this event as detected issue is still present. At the end of July output shaft is found broken. After replacing the shaft condition returns to good! </a:t>
            </a:r>
            <a:endParaRPr lang="en-US" sz="900" dirty="0">
              <a:latin typeface="Arial"/>
            </a:endParaRPr>
          </a:p>
        </p:txBody>
      </p:sp>
      <p:sp>
        <p:nvSpPr>
          <p:cNvPr id="53" name="TextBox 52">
            <a:extLst>
              <a:ext uri="{FF2B5EF4-FFF2-40B4-BE49-F238E27FC236}">
                <a16:creationId xmlns:a16="http://schemas.microsoft.com/office/drawing/2014/main" id="{87F96270-9204-4315-AD7C-FD9C0E3CB631}"/>
              </a:ext>
            </a:extLst>
          </p:cNvPr>
          <p:cNvSpPr txBox="1"/>
          <p:nvPr/>
        </p:nvSpPr>
        <p:spPr>
          <a:xfrm>
            <a:off x="6039094" y="2283305"/>
            <a:ext cx="2662754" cy="207749"/>
          </a:xfrm>
          <a:prstGeom prst="rect">
            <a:avLst/>
          </a:prstGeom>
          <a:noFill/>
        </p:spPr>
        <p:txBody>
          <a:bodyPr wrap="square" lIns="68580" tIns="34290" rIns="68580" bIns="34290" rtlCol="0" anchor="t">
            <a:spAutoFit/>
          </a:bodyPr>
          <a:lstStyle/>
          <a:p>
            <a:pPr algn="ctr" defTabSz="457160"/>
            <a:r>
              <a:rPr lang="sr-Latn-RS" sz="900" dirty="0">
                <a:solidFill>
                  <a:schemeClr val="tx1">
                    <a:lumMod val="50000"/>
                    <a:lumOff val="50000"/>
                  </a:schemeClr>
                </a:solidFill>
                <a:ea typeface="+mn-lt"/>
                <a:cs typeface="+mn-lt"/>
              </a:rPr>
              <a:t>Spectral energy of the monitored asset</a:t>
            </a:r>
            <a:endParaRPr lang="en-IN" sz="900" dirty="0">
              <a:solidFill>
                <a:schemeClr val="tx1">
                  <a:lumMod val="50000"/>
                  <a:lumOff val="50000"/>
                </a:schemeClr>
              </a:solidFill>
              <a:ea typeface="+mn-lt"/>
              <a:cs typeface="+mn-lt"/>
            </a:endParaRPr>
          </a:p>
        </p:txBody>
      </p:sp>
      <p:cxnSp>
        <p:nvCxnSpPr>
          <p:cNvPr id="3" name="Straight Connector 2">
            <a:extLst>
              <a:ext uri="{FF2B5EF4-FFF2-40B4-BE49-F238E27FC236}">
                <a16:creationId xmlns:a16="http://schemas.microsoft.com/office/drawing/2014/main" id="{36A71983-D961-4FEA-B89A-48E8DA24F8A0}"/>
              </a:ext>
            </a:extLst>
          </p:cNvPr>
          <p:cNvCxnSpPr>
            <a:cxnSpLocks/>
          </p:cNvCxnSpPr>
          <p:nvPr/>
        </p:nvCxnSpPr>
        <p:spPr>
          <a:xfrm flipH="1">
            <a:off x="7242571" y="1604077"/>
            <a:ext cx="255801" cy="344047"/>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88F7D79-1FE3-CE5D-985F-CA915C4F145D}"/>
              </a:ext>
            </a:extLst>
          </p:cNvPr>
          <p:cNvSpPr/>
          <p:nvPr/>
        </p:nvSpPr>
        <p:spPr>
          <a:xfrm>
            <a:off x="361852" y="4001402"/>
            <a:ext cx="5126900" cy="650897"/>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sr-Latn-RS" sz="1500" b="1" dirty="0">
                <a:cs typeface="Arial"/>
              </a:rPr>
              <a:t>Customer focus and trust. Emp</a:t>
            </a:r>
            <a:r>
              <a:rPr lang="en-US" sz="1500" b="1" dirty="0">
                <a:cs typeface="Arial"/>
              </a:rPr>
              <a:t>h</a:t>
            </a:r>
            <a:r>
              <a:rPr lang="sr-Latn-RS" sz="1500" b="1" dirty="0">
                <a:cs typeface="Arial"/>
              </a:rPr>
              <a:t>asizing possibilities of the monitoiring solution.</a:t>
            </a:r>
            <a:endParaRPr lang="en-IN" sz="1500" b="1" dirty="0">
              <a:cs typeface="Arial"/>
            </a:endParaRPr>
          </a:p>
        </p:txBody>
      </p:sp>
      <p:sp>
        <p:nvSpPr>
          <p:cNvPr id="10" name="TextBox 9">
            <a:extLst>
              <a:ext uri="{FF2B5EF4-FFF2-40B4-BE49-F238E27FC236}">
                <a16:creationId xmlns:a16="http://schemas.microsoft.com/office/drawing/2014/main" id="{3D6CC45A-33F9-996A-227D-B2ABE1BDE799}"/>
              </a:ext>
            </a:extLst>
          </p:cNvPr>
          <p:cNvSpPr txBox="1"/>
          <p:nvPr/>
        </p:nvSpPr>
        <p:spPr>
          <a:xfrm>
            <a:off x="1067211" y="3180311"/>
            <a:ext cx="4282440"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r-Latn-RS" sz="900" dirty="0">
                <a:latin typeface="Arial"/>
              </a:rPr>
              <a:t>Customer was assured that monitoring solution did a good job detecting issue 6 months in advance. Even though shaft fatique is a challenge to be found by visual inspection, customer was assured that if next time monitoring solution indicates an issue detail investigation is needed, as monitoiring solution has been proofing its reliability.</a:t>
            </a:r>
            <a:endParaRPr lang="en-US" sz="900" dirty="0">
              <a:latin typeface="Arial"/>
            </a:endParaRPr>
          </a:p>
        </p:txBody>
      </p:sp>
      <p:sp>
        <p:nvSpPr>
          <p:cNvPr id="34" name="Rectangle: Rounded Corners 33">
            <a:extLst>
              <a:ext uri="{FF2B5EF4-FFF2-40B4-BE49-F238E27FC236}">
                <a16:creationId xmlns:a16="http://schemas.microsoft.com/office/drawing/2014/main" id="{AC5EE14F-2881-410F-80CE-9E3CCAE8D7A3}"/>
              </a:ext>
            </a:extLst>
          </p:cNvPr>
          <p:cNvSpPr/>
          <p:nvPr/>
        </p:nvSpPr>
        <p:spPr>
          <a:xfrm>
            <a:off x="149998" y="151658"/>
            <a:ext cx="447511" cy="313273"/>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3D5C8A65-2058-AA6A-1919-AD7754EC5A3C}"/>
              </a:ext>
            </a:extLst>
          </p:cNvPr>
          <p:cNvPicPr>
            <a:picLocks noChangeAspect="1"/>
          </p:cNvPicPr>
          <p:nvPr/>
        </p:nvPicPr>
        <p:blipFill rotWithShape="1">
          <a:blip r:embed="rId3"/>
          <a:srcRect t="1" b="-8070"/>
          <a:stretch/>
        </p:blipFill>
        <p:spPr>
          <a:xfrm>
            <a:off x="149998" y="49027"/>
            <a:ext cx="500876" cy="535499"/>
          </a:xfrm>
          <a:prstGeom prst="rect">
            <a:avLst/>
          </a:prstGeom>
        </p:spPr>
      </p:pic>
      <p:pic>
        <p:nvPicPr>
          <p:cNvPr id="22" name="Picture 21">
            <a:extLst>
              <a:ext uri="{FF2B5EF4-FFF2-40B4-BE49-F238E27FC236}">
                <a16:creationId xmlns:a16="http://schemas.microsoft.com/office/drawing/2014/main" id="{B25EF1D4-A8D8-0F6B-8A1D-035DBD2F9CCB}"/>
              </a:ext>
            </a:extLst>
          </p:cNvPr>
          <p:cNvPicPr>
            <a:picLocks noChangeAspect="1"/>
          </p:cNvPicPr>
          <p:nvPr/>
        </p:nvPicPr>
        <p:blipFill>
          <a:blip r:embed="rId4"/>
          <a:stretch>
            <a:fillRect/>
          </a:stretch>
        </p:blipFill>
        <p:spPr>
          <a:xfrm>
            <a:off x="5888672" y="1198337"/>
            <a:ext cx="2964753" cy="1023459"/>
          </a:xfrm>
          <a:prstGeom prst="rect">
            <a:avLst/>
          </a:prstGeom>
        </p:spPr>
      </p:pic>
      <mc:AlternateContent xmlns:mc="http://schemas.openxmlformats.org/markup-compatibility/2006">
        <mc:Choice xmlns:am3d="http://schemas.microsoft.com/office/drawing/2017/model3d" Requires="am3d">
          <p:graphicFrame>
            <p:nvGraphicFramePr>
              <p:cNvPr id="23" name="3D Model 22" descr="Bullseye">
                <a:extLst>
                  <a:ext uri="{FF2B5EF4-FFF2-40B4-BE49-F238E27FC236}">
                    <a16:creationId xmlns:a16="http://schemas.microsoft.com/office/drawing/2014/main" id="{1A4A9BEA-C6A8-1F28-AC6E-C29BF11F09D6}"/>
                  </a:ext>
                </a:extLst>
              </p:cNvPr>
              <p:cNvGraphicFramePr>
                <a:graphicFrameLocks noChangeAspect="1"/>
              </p:cNvGraphicFramePr>
              <p:nvPr/>
            </p:nvGraphicFramePr>
            <p:xfrm rot="20838709">
              <a:off x="5818668" y="2482918"/>
              <a:ext cx="2145196" cy="1618118"/>
            </p:xfrm>
            <a:graphic>
              <a:graphicData uri="http://schemas.microsoft.com/office/drawing/2017/model3d">
                <am3d:model3d r:embed="rId5">
                  <am3d:spPr>
                    <a:xfrm rot="20838709">
                      <a:off x="0" y="0"/>
                      <a:ext cx="2145196" cy="1618118"/>
                    </a:xfrm>
                    <a:prstGeom prst="rect">
                      <a:avLst/>
                    </a:prstGeom>
                  </am3d:spPr>
                  <am3d:camera>
                    <am3d:pos x="0" y="0" z="60296466"/>
                    <am3d:up dx="0" dy="36000000" dz="0"/>
                    <am3d:lookAt x="0" y="0" z="0"/>
                    <am3d:perspective fov="2700000"/>
                  </am3d:camera>
                  <am3d:trans>
                    <am3d:meterPerModelUnit n="72309" d="1000000"/>
                    <am3d:preTrans dx="-1" dy="-10762396" dz="-4674376"/>
                    <am3d:scale>
                      <am3d:sx n="1000000" d="1000000"/>
                      <am3d:sy n="1000000" d="1000000"/>
                      <am3d:sz n="1000000" d="1000000"/>
                    </am3d:scale>
                    <am3d:rot ax="610612" ay="2752877" az="440595"/>
                    <am3d:postTrans dx="0" dy="0" dz="0"/>
                  </am3d:trans>
                  <am3d:raster rName="Office3DRenderer" rVer="16.0.8326">
                    <am3d:blip r:embed="rId6"/>
                  </am3d:raster>
                  <am3d:objViewport viewportSz="32435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Bullseye">
                <a:extLst>
                  <a:ext uri="{FF2B5EF4-FFF2-40B4-BE49-F238E27FC236}">
                    <a16:creationId xmlns:a16="http://schemas.microsoft.com/office/drawing/2014/main" id="{1A4A9BEA-C6A8-1F28-AC6E-C29BF11F09D6}"/>
                  </a:ext>
                </a:extLst>
              </p:cNvPr>
              <p:cNvPicPr>
                <a:picLocks noGrp="1" noRot="1" noChangeAspect="1" noMove="1" noResize="1" noEditPoints="1" noAdjustHandles="1" noChangeArrowheads="1" noChangeShapeType="1" noCrop="1"/>
              </p:cNvPicPr>
              <p:nvPr/>
            </p:nvPicPr>
            <p:blipFill>
              <a:blip r:embed="rId6"/>
              <a:stretch>
                <a:fillRect/>
              </a:stretch>
            </p:blipFill>
            <p:spPr>
              <a:xfrm rot="20838709">
                <a:off x="5818668" y="2482918"/>
                <a:ext cx="2145196" cy="1618118"/>
              </a:xfrm>
              <a:prstGeom prst="rect">
                <a:avLst/>
              </a:prstGeom>
            </p:spPr>
          </p:pic>
        </mc:Fallback>
      </mc:AlternateContent>
      <p:sp>
        <p:nvSpPr>
          <p:cNvPr id="24" name="TextBox 23">
            <a:extLst>
              <a:ext uri="{FF2B5EF4-FFF2-40B4-BE49-F238E27FC236}">
                <a16:creationId xmlns:a16="http://schemas.microsoft.com/office/drawing/2014/main" id="{97E89046-ABE2-8709-47B0-A0FB236B2ACA}"/>
              </a:ext>
            </a:extLst>
          </p:cNvPr>
          <p:cNvSpPr txBox="1"/>
          <p:nvPr/>
        </p:nvSpPr>
        <p:spPr>
          <a:xfrm>
            <a:off x="6228832" y="4266338"/>
            <a:ext cx="2662754" cy="600164"/>
          </a:xfrm>
          <a:prstGeom prst="rect">
            <a:avLst/>
          </a:prstGeom>
          <a:noFill/>
        </p:spPr>
        <p:txBody>
          <a:bodyPr wrap="square" rtlCol="0">
            <a:spAutoFit/>
          </a:bodyPr>
          <a:lstStyle/>
          <a:p>
            <a:r>
              <a:rPr lang="sr-Latn-RS" sz="1100" dirty="0"/>
              <a:t>After several good findings customer chooses to continue colaboration and renewed contract for 3 years. </a:t>
            </a:r>
            <a:endParaRPr lang="en-US" sz="1100" dirty="0"/>
          </a:p>
        </p:txBody>
      </p:sp>
    </p:spTree>
    <p:extLst>
      <p:ext uri="{BB962C8B-B14F-4D97-AF65-F5344CB8AC3E}">
        <p14:creationId xmlns:p14="http://schemas.microsoft.com/office/powerpoint/2010/main" val="3922560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F90628-FADC-4A05-A6B7-D8B14C53FCBB}"/>
              </a:ext>
            </a:extLst>
          </p:cNvPr>
          <p:cNvSpPr/>
          <p:nvPr/>
        </p:nvSpPr>
        <p:spPr>
          <a:xfrm>
            <a:off x="809039" y="4"/>
            <a:ext cx="8334963" cy="46492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defTabSz="457160"/>
            <a:r>
              <a:rPr lang="sr-Latn-RS" b="1" dirty="0">
                <a:latin typeface="Arial"/>
                <a:cs typeface="Arial"/>
              </a:rPr>
              <a:t>SA Cement Plant</a:t>
            </a:r>
            <a:endParaRPr lang="en-IN" b="1" dirty="0">
              <a:latin typeface="Arial"/>
              <a:cs typeface="Arial"/>
            </a:endParaRPr>
          </a:p>
        </p:txBody>
      </p:sp>
      <p:sp>
        <p:nvSpPr>
          <p:cNvPr id="19" name="Rectangle: Rounded Corners 18">
            <a:extLst>
              <a:ext uri="{FF2B5EF4-FFF2-40B4-BE49-F238E27FC236}">
                <a16:creationId xmlns:a16="http://schemas.microsoft.com/office/drawing/2014/main" id="{B7173E7F-55C4-458F-B89E-FAE90DA34EDA}"/>
              </a:ext>
            </a:extLst>
          </p:cNvPr>
          <p:cNvSpPr/>
          <p:nvPr/>
        </p:nvSpPr>
        <p:spPr>
          <a:xfrm>
            <a:off x="-77970" y="-70883"/>
            <a:ext cx="887009" cy="956931"/>
          </a:xfrm>
          <a:prstGeom prst="roundRect">
            <a:avLst>
              <a:gd name="adj" fmla="val 10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20" name="TextBox 19">
            <a:extLst>
              <a:ext uri="{FF2B5EF4-FFF2-40B4-BE49-F238E27FC236}">
                <a16:creationId xmlns:a16="http://schemas.microsoft.com/office/drawing/2014/main" id="{23903C5F-F0EC-45B9-9A28-2B46FD71A02D}"/>
              </a:ext>
            </a:extLst>
          </p:cNvPr>
          <p:cNvSpPr txBox="1"/>
          <p:nvPr/>
        </p:nvSpPr>
        <p:spPr>
          <a:xfrm>
            <a:off x="801361" y="484171"/>
            <a:ext cx="8342641" cy="276999"/>
          </a:xfrm>
          <a:prstGeom prst="rect">
            <a:avLst/>
          </a:prstGeom>
          <a:noFill/>
        </p:spPr>
        <p:txBody>
          <a:bodyPr wrap="square" lIns="68580" tIns="34290" rIns="68580" bIns="34290" rtlCol="0" anchor="t">
            <a:spAutoFit/>
          </a:bodyPr>
          <a:lstStyle/>
          <a:p>
            <a:pPr defTabSz="457160"/>
            <a:r>
              <a:rPr lang="sr-Latn-RS" sz="1350" dirty="0">
                <a:solidFill>
                  <a:srgbClr val="42B4E6"/>
                </a:solidFill>
                <a:latin typeface="Arial Rounded MT Bold"/>
                <a:cs typeface="Arial"/>
              </a:rPr>
              <a:t>Hummer crusher mechanical unbalance</a:t>
            </a:r>
            <a:endParaRPr lang="en-US" sz="1350" dirty="0"/>
          </a:p>
        </p:txBody>
      </p:sp>
      <p:sp>
        <p:nvSpPr>
          <p:cNvPr id="45" name="Slide Number Placeholder 2">
            <a:extLst>
              <a:ext uri="{FF2B5EF4-FFF2-40B4-BE49-F238E27FC236}">
                <a16:creationId xmlns:a16="http://schemas.microsoft.com/office/drawing/2014/main" id="{DB0FC177-4DEC-4821-915A-A46E060D1698}"/>
              </a:ext>
            </a:extLst>
          </p:cNvPr>
          <p:cNvSpPr>
            <a:spLocks noGrp="1"/>
          </p:cNvSpPr>
          <p:nvPr>
            <p:ph type="sldNum" sz="quarter" idx="4"/>
          </p:nvPr>
        </p:nvSpPr>
        <p:spPr>
          <a:xfrm>
            <a:off x="1747891" y="4857157"/>
            <a:ext cx="525690" cy="92333"/>
          </a:xfrm>
        </p:spPr>
        <p:txBody>
          <a:bodyPr/>
          <a:lstStyle/>
          <a:p>
            <a:pPr defTabSz="457160">
              <a:defRPr/>
            </a:pPr>
            <a:r>
              <a:rPr lang="en-US">
                <a:solidFill>
                  <a:srgbClr val="3DCD58"/>
                </a:solidFill>
              </a:rPr>
              <a:t>Page </a:t>
            </a:r>
            <a:fld id="{5A9C12DC-491F-9444-86A2-13AC5C62A2FC}" type="slidenum">
              <a:rPr lang="en-US">
                <a:solidFill>
                  <a:srgbClr val="3DCD58"/>
                </a:solidFill>
              </a:rPr>
              <a:pPr defTabSz="457160">
                <a:defRPr/>
              </a:pPr>
              <a:t>21</a:t>
            </a:fld>
            <a:endParaRPr lang="en-US">
              <a:solidFill>
                <a:srgbClr val="3DCD58"/>
              </a:solidFill>
            </a:endParaRPr>
          </a:p>
        </p:txBody>
      </p:sp>
      <p:sp>
        <p:nvSpPr>
          <p:cNvPr id="46" name="Footer Placeholder 3">
            <a:extLst>
              <a:ext uri="{FF2B5EF4-FFF2-40B4-BE49-F238E27FC236}">
                <a16:creationId xmlns:a16="http://schemas.microsoft.com/office/drawing/2014/main" id="{2158E2D4-DC1E-4C1E-9982-49959C4E52DC}"/>
              </a:ext>
            </a:extLst>
          </p:cNvPr>
          <p:cNvSpPr>
            <a:spLocks noGrp="1"/>
          </p:cNvSpPr>
          <p:nvPr>
            <p:ph type="ftr" sz="quarter" idx="3"/>
          </p:nvPr>
        </p:nvSpPr>
        <p:spPr>
          <a:xfrm>
            <a:off x="252415" y="4857158"/>
            <a:ext cx="1509767" cy="92333"/>
          </a:xfrm>
        </p:spPr>
        <p:txBody>
          <a:bodyPr/>
          <a:lstStyle/>
          <a:p>
            <a:pPr defTabSz="457160">
              <a:defRPr/>
            </a:pPr>
            <a:r>
              <a:rPr lang="en-US">
                <a:solidFill>
                  <a:srgbClr val="626469"/>
                </a:solidFill>
              </a:rPr>
              <a:t>Confidential Property of Schneider Electric |</a:t>
            </a:r>
          </a:p>
        </p:txBody>
      </p:sp>
      <p:sp>
        <p:nvSpPr>
          <p:cNvPr id="43" name="TextBox 42">
            <a:extLst>
              <a:ext uri="{FF2B5EF4-FFF2-40B4-BE49-F238E27FC236}">
                <a16:creationId xmlns:a16="http://schemas.microsoft.com/office/drawing/2014/main" id="{87BDAF20-33BE-4207-9228-05FECB2302E0}"/>
              </a:ext>
            </a:extLst>
          </p:cNvPr>
          <p:cNvSpPr txBox="1"/>
          <p:nvPr/>
        </p:nvSpPr>
        <p:spPr>
          <a:xfrm>
            <a:off x="1045137" y="1322029"/>
            <a:ext cx="3526864" cy="761747"/>
          </a:xfrm>
          <a:prstGeom prst="rect">
            <a:avLst/>
          </a:prstGeom>
          <a:noFill/>
        </p:spPr>
        <p:txBody>
          <a:bodyPr wrap="square" lIns="68580" tIns="34290" rIns="68580" bIns="34290" rtlCol="0" anchor="t">
            <a:spAutoFit/>
          </a:bodyPr>
          <a:lstStyle/>
          <a:p>
            <a:pPr marL="15716" defTabSz="457160"/>
            <a:r>
              <a:rPr lang="sr-Latn-RS" sz="900" dirty="0">
                <a:latin typeface="Arial"/>
              </a:rPr>
              <a:t>On the March 2023. mechanical unbalance indicators are detected followed with small escalation during the summer months of 2023. Customer is directed to ispect motor bearings, coupling and application side as a possible causes detected. Inspection of the asset ends without findings. </a:t>
            </a:r>
            <a:endParaRPr lang="en-US" sz="900" dirty="0">
              <a:latin typeface="Arial"/>
            </a:endParaRPr>
          </a:p>
        </p:txBody>
      </p:sp>
      <p:grpSp>
        <p:nvGrpSpPr>
          <p:cNvPr id="29" name="Group 28">
            <a:extLst>
              <a:ext uri="{FF2B5EF4-FFF2-40B4-BE49-F238E27FC236}">
                <a16:creationId xmlns:a16="http://schemas.microsoft.com/office/drawing/2014/main" id="{E3CA4C7F-F35B-4904-8A15-A2391BC93A38}"/>
              </a:ext>
            </a:extLst>
          </p:cNvPr>
          <p:cNvGrpSpPr/>
          <p:nvPr/>
        </p:nvGrpSpPr>
        <p:grpSpPr>
          <a:xfrm>
            <a:off x="69976" y="1263529"/>
            <a:ext cx="1055064" cy="2427224"/>
            <a:chOff x="69976" y="1263528"/>
            <a:chExt cx="1055064" cy="2427224"/>
          </a:xfrm>
        </p:grpSpPr>
        <p:cxnSp>
          <p:nvCxnSpPr>
            <p:cNvPr id="40" name="Straight Connector 39">
              <a:extLst>
                <a:ext uri="{FF2B5EF4-FFF2-40B4-BE49-F238E27FC236}">
                  <a16:creationId xmlns:a16="http://schemas.microsoft.com/office/drawing/2014/main" id="{7A40B604-15F1-4CE1-8DAE-0C3C73445B58}"/>
                </a:ext>
              </a:extLst>
            </p:cNvPr>
            <p:cNvCxnSpPr>
              <a:cxnSpLocks/>
              <a:stCxn id="41" idx="0"/>
            </p:cNvCxnSpPr>
            <p:nvPr/>
          </p:nvCxnSpPr>
          <p:spPr>
            <a:xfrm>
              <a:off x="627802" y="1278768"/>
              <a:ext cx="7620" cy="2082301"/>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96E854FF-D6A0-41F7-B6A0-EFF04909075F}"/>
                </a:ext>
              </a:extLst>
            </p:cNvPr>
            <p:cNvGrpSpPr/>
            <p:nvPr/>
          </p:nvGrpSpPr>
          <p:grpSpPr>
            <a:xfrm>
              <a:off x="198042" y="2144013"/>
              <a:ext cx="798932" cy="524540"/>
              <a:chOff x="198042" y="2279318"/>
              <a:chExt cx="798932" cy="524540"/>
            </a:xfrm>
          </p:grpSpPr>
          <p:sp>
            <p:nvSpPr>
              <p:cNvPr id="42" name="Oval 41">
                <a:extLst>
                  <a:ext uri="{FF2B5EF4-FFF2-40B4-BE49-F238E27FC236}">
                    <a16:creationId xmlns:a16="http://schemas.microsoft.com/office/drawing/2014/main" id="{4611C57D-BE07-4ABF-8820-7BE53081A405}"/>
                  </a:ext>
                </a:extLst>
              </p:cNvPr>
              <p:cNvSpPr/>
              <p:nvPr/>
            </p:nvSpPr>
            <p:spPr>
              <a:xfrm>
                <a:off x="368967" y="227931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7" name="TextBox 46">
                <a:extLst>
                  <a:ext uri="{FF2B5EF4-FFF2-40B4-BE49-F238E27FC236}">
                    <a16:creationId xmlns:a16="http://schemas.microsoft.com/office/drawing/2014/main" id="{BDF82825-2523-4BE6-970E-5DA9476C1C05}"/>
                  </a:ext>
                </a:extLst>
              </p:cNvPr>
              <p:cNvSpPr txBox="1"/>
              <p:nvPr/>
            </p:nvSpPr>
            <p:spPr>
              <a:xfrm>
                <a:off x="198042" y="2418610"/>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Cause</a:t>
                </a:r>
              </a:p>
            </p:txBody>
          </p:sp>
        </p:grpSp>
        <p:grpSp>
          <p:nvGrpSpPr>
            <p:cNvPr id="21" name="Group 20">
              <a:extLst>
                <a:ext uri="{FF2B5EF4-FFF2-40B4-BE49-F238E27FC236}">
                  <a16:creationId xmlns:a16="http://schemas.microsoft.com/office/drawing/2014/main" id="{EEE7136E-CB2D-4071-A6B2-737C3709727F}"/>
                </a:ext>
              </a:extLst>
            </p:cNvPr>
            <p:cNvGrpSpPr/>
            <p:nvPr/>
          </p:nvGrpSpPr>
          <p:grpSpPr>
            <a:xfrm>
              <a:off x="187911" y="1263528"/>
              <a:ext cx="798932" cy="524540"/>
              <a:chOff x="187911" y="1263528"/>
              <a:chExt cx="798932" cy="524540"/>
            </a:xfrm>
          </p:grpSpPr>
          <p:sp>
            <p:nvSpPr>
              <p:cNvPr id="41" name="Oval 40">
                <a:extLst>
                  <a:ext uri="{FF2B5EF4-FFF2-40B4-BE49-F238E27FC236}">
                    <a16:creationId xmlns:a16="http://schemas.microsoft.com/office/drawing/2014/main" id="{C54FCCEC-741D-4A5B-A2C4-5090C049418C}"/>
                  </a:ext>
                </a:extLst>
              </p:cNvPr>
              <p:cNvSpPr/>
              <p:nvPr/>
            </p:nvSpPr>
            <p:spPr>
              <a:xfrm>
                <a:off x="365532" y="126352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3D6F8D5C-9083-4103-867C-9FB220027513}"/>
                  </a:ext>
                </a:extLst>
              </p:cNvPr>
              <p:cNvSpPr txBox="1"/>
              <p:nvPr/>
            </p:nvSpPr>
            <p:spPr>
              <a:xfrm>
                <a:off x="187911" y="1408079"/>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Event</a:t>
                </a:r>
              </a:p>
            </p:txBody>
          </p:sp>
        </p:grpSp>
        <p:grpSp>
          <p:nvGrpSpPr>
            <p:cNvPr id="11" name="Group 10">
              <a:extLst>
                <a:ext uri="{FF2B5EF4-FFF2-40B4-BE49-F238E27FC236}">
                  <a16:creationId xmlns:a16="http://schemas.microsoft.com/office/drawing/2014/main" id="{9D591F86-5FCE-4457-A84F-552BC61D1803}"/>
                </a:ext>
              </a:extLst>
            </p:cNvPr>
            <p:cNvGrpSpPr/>
            <p:nvPr/>
          </p:nvGrpSpPr>
          <p:grpSpPr>
            <a:xfrm>
              <a:off x="69976" y="3337512"/>
              <a:ext cx="1055064" cy="353240"/>
              <a:chOff x="47231" y="3692691"/>
              <a:chExt cx="1055064" cy="353240"/>
            </a:xfrm>
          </p:grpSpPr>
          <p:sp>
            <p:nvSpPr>
              <p:cNvPr id="13" name="Rectangle: Rounded Corners 12">
                <a:extLst>
                  <a:ext uri="{FF2B5EF4-FFF2-40B4-BE49-F238E27FC236}">
                    <a16:creationId xmlns:a16="http://schemas.microsoft.com/office/drawing/2014/main" id="{F1E939AB-7090-47AB-A2CC-1675427DB6CA}"/>
                  </a:ext>
                </a:extLst>
              </p:cNvPr>
              <p:cNvSpPr/>
              <p:nvPr/>
            </p:nvSpPr>
            <p:spPr>
              <a:xfrm>
                <a:off x="228336" y="3692691"/>
                <a:ext cx="798932" cy="3532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4" name="TextBox 43">
                <a:extLst>
                  <a:ext uri="{FF2B5EF4-FFF2-40B4-BE49-F238E27FC236}">
                    <a16:creationId xmlns:a16="http://schemas.microsoft.com/office/drawing/2014/main" id="{5DE71949-C866-441E-8846-AD7D929977A3}"/>
                  </a:ext>
                </a:extLst>
              </p:cNvPr>
              <p:cNvSpPr txBox="1"/>
              <p:nvPr/>
            </p:nvSpPr>
            <p:spPr>
              <a:xfrm>
                <a:off x="47231" y="3764685"/>
                <a:ext cx="1055064" cy="196208"/>
              </a:xfrm>
              <a:prstGeom prst="rect">
                <a:avLst/>
              </a:prstGeom>
              <a:noFill/>
            </p:spPr>
            <p:txBody>
              <a:bodyPr wrap="square" lIns="68580" tIns="34290" rIns="68580" bIns="34290" rtlCol="0" anchor="t">
                <a:spAutoFit/>
              </a:bodyPr>
              <a:lstStyle/>
              <a:p>
                <a:pPr marL="90962" algn="ctr" defTabSz="457160">
                  <a:defRPr/>
                </a:pPr>
                <a:r>
                  <a:rPr lang="en-US" sz="825" b="1" dirty="0">
                    <a:solidFill>
                      <a:schemeClr val="bg1"/>
                    </a:solidFill>
                    <a:latin typeface="Arial Narrow"/>
                    <a:cs typeface="Arial"/>
                  </a:rPr>
                  <a:t>Recommendation</a:t>
                </a:r>
                <a:endParaRPr lang="en-US" sz="825" dirty="0">
                  <a:solidFill>
                    <a:schemeClr val="bg1"/>
                  </a:solidFill>
                  <a:cs typeface="Arial"/>
                </a:endParaRPr>
              </a:p>
            </p:txBody>
          </p:sp>
        </p:grpSp>
      </p:grpSp>
      <p:sp>
        <p:nvSpPr>
          <p:cNvPr id="33" name="TextBox 32">
            <a:extLst>
              <a:ext uri="{FF2B5EF4-FFF2-40B4-BE49-F238E27FC236}">
                <a16:creationId xmlns:a16="http://schemas.microsoft.com/office/drawing/2014/main" id="{C1783C1F-AF9B-421E-915E-BB8BE0D03AD2}"/>
              </a:ext>
            </a:extLst>
          </p:cNvPr>
          <p:cNvSpPr txBox="1"/>
          <p:nvPr/>
        </p:nvSpPr>
        <p:spPr>
          <a:xfrm>
            <a:off x="-143392" y="521635"/>
            <a:ext cx="1079848" cy="196208"/>
          </a:xfrm>
          <a:prstGeom prst="rect">
            <a:avLst/>
          </a:prstGeom>
          <a:noFill/>
        </p:spPr>
        <p:txBody>
          <a:bodyPr wrap="square" lIns="68580" tIns="34290" rIns="68580" bIns="34290" rtlCol="0" anchor="t">
            <a:spAutoFit/>
          </a:bodyPr>
          <a:lstStyle/>
          <a:p>
            <a:pPr algn="ctr" defTabSz="457160"/>
            <a:r>
              <a:rPr lang="en-US" sz="825" dirty="0">
                <a:solidFill>
                  <a:schemeClr val="bg1"/>
                </a:solidFill>
                <a:latin typeface="Arial Rounded MT Bold"/>
              </a:rPr>
              <a:t>Segment</a:t>
            </a:r>
          </a:p>
        </p:txBody>
      </p:sp>
      <p:sp>
        <p:nvSpPr>
          <p:cNvPr id="52" name="TextBox 51">
            <a:extLst>
              <a:ext uri="{FF2B5EF4-FFF2-40B4-BE49-F238E27FC236}">
                <a16:creationId xmlns:a16="http://schemas.microsoft.com/office/drawing/2014/main" id="{6A22AE50-B766-4D88-A68E-31A3B934EB16}"/>
              </a:ext>
            </a:extLst>
          </p:cNvPr>
          <p:cNvSpPr txBox="1"/>
          <p:nvPr/>
        </p:nvSpPr>
        <p:spPr>
          <a:xfrm>
            <a:off x="1045137" y="2157911"/>
            <a:ext cx="4326590" cy="623248"/>
          </a:xfrm>
          <a:prstGeom prst="rect">
            <a:avLst/>
          </a:prstGeom>
          <a:noFill/>
        </p:spPr>
        <p:txBody>
          <a:bodyPr wrap="square" lIns="68580" tIns="34290" rIns="68580" bIns="34290" rtlCol="0" anchor="t">
            <a:spAutoFit/>
          </a:bodyPr>
          <a:lstStyle/>
          <a:p>
            <a:pPr defTabSz="457139">
              <a:defRPr/>
            </a:pPr>
            <a:r>
              <a:rPr lang="sr-Latn-RS" sz="900" dirty="0">
                <a:latin typeface="Arial"/>
              </a:rPr>
              <a:t>Monitoring continues with strong accent on a need to perform a detail investigation on this event as detected issue is still present, On maintenance done in the begining of 2024. hummers of the crusher are found as needed for replacement, after condition of the drivetrain returned to good!</a:t>
            </a:r>
            <a:endParaRPr lang="en-US" sz="900" dirty="0">
              <a:latin typeface="Arial"/>
            </a:endParaRPr>
          </a:p>
        </p:txBody>
      </p:sp>
      <p:sp>
        <p:nvSpPr>
          <p:cNvPr id="53" name="TextBox 52">
            <a:extLst>
              <a:ext uri="{FF2B5EF4-FFF2-40B4-BE49-F238E27FC236}">
                <a16:creationId xmlns:a16="http://schemas.microsoft.com/office/drawing/2014/main" id="{87F96270-9204-4315-AD7C-FD9C0E3CB631}"/>
              </a:ext>
            </a:extLst>
          </p:cNvPr>
          <p:cNvSpPr txBox="1"/>
          <p:nvPr/>
        </p:nvSpPr>
        <p:spPr>
          <a:xfrm>
            <a:off x="6039094" y="2283305"/>
            <a:ext cx="2662754" cy="207749"/>
          </a:xfrm>
          <a:prstGeom prst="rect">
            <a:avLst/>
          </a:prstGeom>
          <a:noFill/>
        </p:spPr>
        <p:txBody>
          <a:bodyPr wrap="square" lIns="68580" tIns="34290" rIns="68580" bIns="34290" rtlCol="0" anchor="t">
            <a:spAutoFit/>
          </a:bodyPr>
          <a:lstStyle/>
          <a:p>
            <a:pPr algn="ctr" defTabSz="457160"/>
            <a:r>
              <a:rPr lang="sr-Latn-RS" sz="900" dirty="0">
                <a:solidFill>
                  <a:schemeClr val="tx1">
                    <a:lumMod val="50000"/>
                    <a:lumOff val="50000"/>
                  </a:schemeClr>
                </a:solidFill>
                <a:ea typeface="+mn-lt"/>
                <a:cs typeface="+mn-lt"/>
              </a:rPr>
              <a:t>Spectral energy of the monitored asset</a:t>
            </a:r>
            <a:endParaRPr lang="en-IN" sz="900" dirty="0">
              <a:solidFill>
                <a:schemeClr val="tx1">
                  <a:lumMod val="50000"/>
                  <a:lumOff val="50000"/>
                </a:schemeClr>
              </a:solidFill>
              <a:ea typeface="+mn-lt"/>
              <a:cs typeface="+mn-lt"/>
            </a:endParaRPr>
          </a:p>
        </p:txBody>
      </p:sp>
      <p:cxnSp>
        <p:nvCxnSpPr>
          <p:cNvPr id="3" name="Straight Connector 2">
            <a:extLst>
              <a:ext uri="{FF2B5EF4-FFF2-40B4-BE49-F238E27FC236}">
                <a16:creationId xmlns:a16="http://schemas.microsoft.com/office/drawing/2014/main" id="{36A71983-D961-4FEA-B89A-48E8DA24F8A0}"/>
              </a:ext>
            </a:extLst>
          </p:cNvPr>
          <p:cNvCxnSpPr>
            <a:cxnSpLocks/>
          </p:cNvCxnSpPr>
          <p:nvPr/>
        </p:nvCxnSpPr>
        <p:spPr>
          <a:xfrm flipH="1">
            <a:off x="7242571" y="1604077"/>
            <a:ext cx="255801" cy="344047"/>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88F7D79-1FE3-CE5D-985F-CA915C4F145D}"/>
              </a:ext>
            </a:extLst>
          </p:cNvPr>
          <p:cNvSpPr/>
          <p:nvPr/>
        </p:nvSpPr>
        <p:spPr>
          <a:xfrm>
            <a:off x="361852" y="4001402"/>
            <a:ext cx="5126900" cy="650897"/>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sr-Latn-RS" sz="1500" b="1" dirty="0">
                <a:cs typeface="Arial"/>
              </a:rPr>
              <a:t>Customer focus and trust. Prevention possibilities of the monitoiring solution.</a:t>
            </a:r>
            <a:endParaRPr lang="en-IN" sz="1500" b="1" dirty="0">
              <a:cs typeface="Arial"/>
            </a:endParaRPr>
          </a:p>
        </p:txBody>
      </p:sp>
      <p:sp>
        <p:nvSpPr>
          <p:cNvPr id="10" name="TextBox 9">
            <a:extLst>
              <a:ext uri="{FF2B5EF4-FFF2-40B4-BE49-F238E27FC236}">
                <a16:creationId xmlns:a16="http://schemas.microsoft.com/office/drawing/2014/main" id="{3D6CC45A-33F9-996A-227D-B2ABE1BDE799}"/>
              </a:ext>
            </a:extLst>
          </p:cNvPr>
          <p:cNvSpPr txBox="1"/>
          <p:nvPr/>
        </p:nvSpPr>
        <p:spPr>
          <a:xfrm>
            <a:off x="1067211" y="3180311"/>
            <a:ext cx="4282440"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sr-Latn-RS" sz="900" dirty="0">
                <a:latin typeface="Arial"/>
              </a:rPr>
              <a:t>Customer was assured that monitoring solution did a good job detecting issue well in advance. It helped in preventing further degradation and possible damage to the shooter and crusher itself. Also, customer maintenance plan could be upgraded with more focus on a hummers in the future. </a:t>
            </a:r>
            <a:endParaRPr lang="en-US" sz="900" dirty="0">
              <a:latin typeface="Arial"/>
            </a:endParaRPr>
          </a:p>
        </p:txBody>
      </p:sp>
      <p:sp>
        <p:nvSpPr>
          <p:cNvPr id="34" name="Rectangle: Rounded Corners 33">
            <a:extLst>
              <a:ext uri="{FF2B5EF4-FFF2-40B4-BE49-F238E27FC236}">
                <a16:creationId xmlns:a16="http://schemas.microsoft.com/office/drawing/2014/main" id="{AC5EE14F-2881-410F-80CE-9E3CCAE8D7A3}"/>
              </a:ext>
            </a:extLst>
          </p:cNvPr>
          <p:cNvSpPr/>
          <p:nvPr/>
        </p:nvSpPr>
        <p:spPr>
          <a:xfrm>
            <a:off x="149998" y="151658"/>
            <a:ext cx="447511" cy="313273"/>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3D5C8A65-2058-AA6A-1919-AD7754EC5A3C}"/>
              </a:ext>
            </a:extLst>
          </p:cNvPr>
          <p:cNvPicPr>
            <a:picLocks noChangeAspect="1"/>
          </p:cNvPicPr>
          <p:nvPr/>
        </p:nvPicPr>
        <p:blipFill rotWithShape="1">
          <a:blip r:embed="rId3"/>
          <a:srcRect t="1" b="-8070"/>
          <a:stretch/>
        </p:blipFill>
        <p:spPr>
          <a:xfrm>
            <a:off x="149998" y="49027"/>
            <a:ext cx="500876" cy="535499"/>
          </a:xfrm>
          <a:prstGeom prst="rect">
            <a:avLst/>
          </a:prstGeom>
        </p:spPr>
      </p:pic>
      <p:pic>
        <p:nvPicPr>
          <p:cNvPr id="9" name="Picture 8">
            <a:extLst>
              <a:ext uri="{FF2B5EF4-FFF2-40B4-BE49-F238E27FC236}">
                <a16:creationId xmlns:a16="http://schemas.microsoft.com/office/drawing/2014/main" id="{7E6CC540-9057-8990-F6F3-B4E7D1231C66}"/>
              </a:ext>
            </a:extLst>
          </p:cNvPr>
          <p:cNvPicPr>
            <a:picLocks noChangeAspect="1"/>
          </p:cNvPicPr>
          <p:nvPr/>
        </p:nvPicPr>
        <p:blipFill>
          <a:blip r:embed="rId4"/>
          <a:stretch>
            <a:fillRect/>
          </a:stretch>
        </p:blipFill>
        <p:spPr>
          <a:xfrm>
            <a:off x="4972680" y="1229807"/>
            <a:ext cx="4093000" cy="827184"/>
          </a:xfrm>
          <a:prstGeom prst="rect">
            <a:avLst/>
          </a:prstGeom>
        </p:spPr>
      </p:pic>
      <mc:AlternateContent xmlns:mc="http://schemas.openxmlformats.org/markup-compatibility/2006">
        <mc:Choice xmlns:am3d="http://schemas.microsoft.com/office/drawing/2017/model3d" Requires="am3d">
          <p:graphicFrame>
            <p:nvGraphicFramePr>
              <p:cNvPr id="2" name="3D Model 1" descr="Bullseye">
                <a:extLst>
                  <a:ext uri="{FF2B5EF4-FFF2-40B4-BE49-F238E27FC236}">
                    <a16:creationId xmlns:a16="http://schemas.microsoft.com/office/drawing/2014/main" id="{2542BD99-9EA5-8036-0CD8-033FD5727D96}"/>
                  </a:ext>
                </a:extLst>
              </p:cNvPr>
              <p:cNvGraphicFramePr>
                <a:graphicFrameLocks noChangeAspect="1"/>
              </p:cNvGraphicFramePr>
              <p:nvPr/>
            </p:nvGraphicFramePr>
            <p:xfrm rot="20838709">
              <a:off x="5818668" y="2482918"/>
              <a:ext cx="2145196" cy="1618118"/>
            </p:xfrm>
            <a:graphic>
              <a:graphicData uri="http://schemas.microsoft.com/office/drawing/2017/model3d">
                <am3d:model3d r:embed="rId5">
                  <am3d:spPr>
                    <a:xfrm rot="20838709">
                      <a:off x="0" y="0"/>
                      <a:ext cx="2145196" cy="1618118"/>
                    </a:xfrm>
                    <a:prstGeom prst="rect">
                      <a:avLst/>
                    </a:prstGeom>
                  </am3d:spPr>
                  <am3d:camera>
                    <am3d:pos x="0" y="0" z="60296466"/>
                    <am3d:up dx="0" dy="36000000" dz="0"/>
                    <am3d:lookAt x="0" y="0" z="0"/>
                    <am3d:perspective fov="2700000"/>
                  </am3d:camera>
                  <am3d:trans>
                    <am3d:meterPerModelUnit n="72309" d="1000000"/>
                    <am3d:preTrans dx="-1" dy="-10762396" dz="-4674376"/>
                    <am3d:scale>
                      <am3d:sx n="1000000" d="1000000"/>
                      <am3d:sy n="1000000" d="1000000"/>
                      <am3d:sz n="1000000" d="1000000"/>
                    </am3d:scale>
                    <am3d:rot ax="610612" ay="2752877" az="440595"/>
                    <am3d:postTrans dx="0" dy="0" dz="0"/>
                  </am3d:trans>
                  <am3d:raster rName="Office3DRenderer" rVer="16.0.8326">
                    <am3d:blip r:embed="rId6"/>
                  </am3d:raster>
                  <am3d:objViewport viewportSz="32435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Bullseye">
                <a:extLst>
                  <a:ext uri="{FF2B5EF4-FFF2-40B4-BE49-F238E27FC236}">
                    <a16:creationId xmlns:a16="http://schemas.microsoft.com/office/drawing/2014/main" id="{2542BD99-9EA5-8036-0CD8-033FD5727D96}"/>
                  </a:ext>
                </a:extLst>
              </p:cNvPr>
              <p:cNvPicPr>
                <a:picLocks noGrp="1" noRot="1" noChangeAspect="1" noMove="1" noResize="1" noEditPoints="1" noAdjustHandles="1" noChangeArrowheads="1" noChangeShapeType="1" noCrop="1"/>
              </p:cNvPicPr>
              <p:nvPr/>
            </p:nvPicPr>
            <p:blipFill>
              <a:blip r:embed="rId6"/>
              <a:stretch>
                <a:fillRect/>
              </a:stretch>
            </p:blipFill>
            <p:spPr>
              <a:xfrm rot="20838709">
                <a:off x="5818668" y="2482918"/>
                <a:ext cx="2145196" cy="1618118"/>
              </a:xfrm>
              <a:prstGeom prst="rect">
                <a:avLst/>
              </a:prstGeom>
            </p:spPr>
          </p:pic>
        </mc:Fallback>
      </mc:AlternateContent>
      <p:sp>
        <p:nvSpPr>
          <p:cNvPr id="6" name="TextBox 5">
            <a:extLst>
              <a:ext uri="{FF2B5EF4-FFF2-40B4-BE49-F238E27FC236}">
                <a16:creationId xmlns:a16="http://schemas.microsoft.com/office/drawing/2014/main" id="{1ADDE3B6-6C77-E095-72F4-660D6560C574}"/>
              </a:ext>
            </a:extLst>
          </p:cNvPr>
          <p:cNvSpPr txBox="1"/>
          <p:nvPr/>
        </p:nvSpPr>
        <p:spPr>
          <a:xfrm>
            <a:off x="6228832" y="4266338"/>
            <a:ext cx="2662754" cy="600164"/>
          </a:xfrm>
          <a:prstGeom prst="rect">
            <a:avLst/>
          </a:prstGeom>
          <a:noFill/>
        </p:spPr>
        <p:txBody>
          <a:bodyPr wrap="square" rtlCol="0">
            <a:spAutoFit/>
          </a:bodyPr>
          <a:lstStyle/>
          <a:p>
            <a:r>
              <a:rPr lang="sr-Latn-RS" sz="1100" dirty="0"/>
              <a:t>After several good findings customer chooses to continue colaboration and renewed contract for 3 years. </a:t>
            </a:r>
            <a:endParaRPr lang="en-US" sz="1100" dirty="0"/>
          </a:p>
        </p:txBody>
      </p:sp>
    </p:spTree>
    <p:extLst>
      <p:ext uri="{BB962C8B-B14F-4D97-AF65-F5344CB8AC3E}">
        <p14:creationId xmlns:p14="http://schemas.microsoft.com/office/powerpoint/2010/main" val="280900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F90628-FADC-4A05-A6B7-D8B14C53FCBB}"/>
              </a:ext>
            </a:extLst>
          </p:cNvPr>
          <p:cNvSpPr/>
          <p:nvPr/>
        </p:nvSpPr>
        <p:spPr>
          <a:xfrm>
            <a:off x="809039" y="4"/>
            <a:ext cx="8334963" cy="46492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defTabSz="457160"/>
            <a:r>
              <a:rPr lang="en-IN" b="1" dirty="0">
                <a:latin typeface="Arial"/>
                <a:cs typeface="Arial"/>
              </a:rPr>
              <a:t>Food and beverage production facility</a:t>
            </a:r>
          </a:p>
        </p:txBody>
      </p:sp>
      <p:sp>
        <p:nvSpPr>
          <p:cNvPr id="19" name="Rectangle: Rounded Corners 18">
            <a:extLst>
              <a:ext uri="{FF2B5EF4-FFF2-40B4-BE49-F238E27FC236}">
                <a16:creationId xmlns:a16="http://schemas.microsoft.com/office/drawing/2014/main" id="{B7173E7F-55C4-458F-B89E-FAE90DA34EDA}"/>
              </a:ext>
            </a:extLst>
          </p:cNvPr>
          <p:cNvSpPr/>
          <p:nvPr/>
        </p:nvSpPr>
        <p:spPr>
          <a:xfrm>
            <a:off x="-77970" y="-70883"/>
            <a:ext cx="887009" cy="956931"/>
          </a:xfrm>
          <a:prstGeom prst="roundRect">
            <a:avLst>
              <a:gd name="adj" fmla="val 10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20" name="TextBox 19">
            <a:extLst>
              <a:ext uri="{FF2B5EF4-FFF2-40B4-BE49-F238E27FC236}">
                <a16:creationId xmlns:a16="http://schemas.microsoft.com/office/drawing/2014/main" id="{23903C5F-F0EC-45B9-9A28-2B46FD71A02D}"/>
              </a:ext>
            </a:extLst>
          </p:cNvPr>
          <p:cNvSpPr txBox="1"/>
          <p:nvPr/>
        </p:nvSpPr>
        <p:spPr>
          <a:xfrm>
            <a:off x="801361" y="484172"/>
            <a:ext cx="8342641" cy="284693"/>
          </a:xfrm>
          <a:prstGeom prst="rect">
            <a:avLst/>
          </a:prstGeom>
          <a:noFill/>
        </p:spPr>
        <p:txBody>
          <a:bodyPr wrap="square" lIns="68580" tIns="34290" rIns="68580" bIns="34290" rtlCol="0" anchor="t">
            <a:spAutoFit/>
          </a:bodyPr>
          <a:lstStyle/>
          <a:p>
            <a:pPr marL="91438"/>
            <a:r>
              <a:rPr lang="en-US" sz="1400" dirty="0">
                <a:solidFill>
                  <a:schemeClr val="accent6"/>
                </a:solidFill>
                <a:latin typeface="Arial Rounded MT Bold" panose="020F0704030504030204" pitchFamily="34" charset="0"/>
                <a:cs typeface="Arial" panose="020B0604020202020204" pitchFamily="34" charset="0"/>
              </a:rPr>
              <a:t>Signs of Bearing Fluting</a:t>
            </a:r>
          </a:p>
        </p:txBody>
      </p:sp>
      <p:sp>
        <p:nvSpPr>
          <p:cNvPr id="45" name="Slide Number Placeholder 2">
            <a:extLst>
              <a:ext uri="{FF2B5EF4-FFF2-40B4-BE49-F238E27FC236}">
                <a16:creationId xmlns:a16="http://schemas.microsoft.com/office/drawing/2014/main" id="{DB0FC177-4DEC-4821-915A-A46E060D1698}"/>
              </a:ext>
            </a:extLst>
          </p:cNvPr>
          <p:cNvSpPr>
            <a:spLocks noGrp="1"/>
          </p:cNvSpPr>
          <p:nvPr>
            <p:ph type="sldNum" sz="quarter" idx="4"/>
          </p:nvPr>
        </p:nvSpPr>
        <p:spPr>
          <a:xfrm>
            <a:off x="1747891" y="4857157"/>
            <a:ext cx="525690" cy="92333"/>
          </a:xfrm>
        </p:spPr>
        <p:txBody>
          <a:bodyPr/>
          <a:lstStyle/>
          <a:p>
            <a:pPr defTabSz="457160">
              <a:defRPr/>
            </a:pPr>
            <a:r>
              <a:rPr lang="en-US">
                <a:solidFill>
                  <a:srgbClr val="3DCD58"/>
                </a:solidFill>
              </a:rPr>
              <a:t>Page </a:t>
            </a:r>
            <a:fld id="{5A9C12DC-491F-9444-86A2-13AC5C62A2FC}" type="slidenum">
              <a:rPr lang="en-US">
                <a:solidFill>
                  <a:srgbClr val="3DCD58"/>
                </a:solidFill>
              </a:rPr>
              <a:pPr defTabSz="457160">
                <a:defRPr/>
              </a:pPr>
              <a:t>22</a:t>
            </a:fld>
            <a:endParaRPr lang="en-US">
              <a:solidFill>
                <a:srgbClr val="3DCD58"/>
              </a:solidFill>
            </a:endParaRPr>
          </a:p>
        </p:txBody>
      </p:sp>
      <p:sp>
        <p:nvSpPr>
          <p:cNvPr id="46" name="Footer Placeholder 3">
            <a:extLst>
              <a:ext uri="{FF2B5EF4-FFF2-40B4-BE49-F238E27FC236}">
                <a16:creationId xmlns:a16="http://schemas.microsoft.com/office/drawing/2014/main" id="{2158E2D4-DC1E-4C1E-9982-49959C4E52DC}"/>
              </a:ext>
            </a:extLst>
          </p:cNvPr>
          <p:cNvSpPr>
            <a:spLocks noGrp="1"/>
          </p:cNvSpPr>
          <p:nvPr>
            <p:ph type="ftr" sz="quarter" idx="3"/>
          </p:nvPr>
        </p:nvSpPr>
        <p:spPr>
          <a:xfrm>
            <a:off x="252415" y="4857158"/>
            <a:ext cx="1509767" cy="92333"/>
          </a:xfrm>
        </p:spPr>
        <p:txBody>
          <a:bodyPr/>
          <a:lstStyle/>
          <a:p>
            <a:pPr defTabSz="457160">
              <a:defRPr/>
            </a:pPr>
            <a:r>
              <a:rPr lang="en-US">
                <a:solidFill>
                  <a:srgbClr val="626469"/>
                </a:solidFill>
              </a:rPr>
              <a:t>Confidential Property of Schneider Electric |</a:t>
            </a:r>
          </a:p>
        </p:txBody>
      </p:sp>
      <p:sp>
        <p:nvSpPr>
          <p:cNvPr id="43" name="TextBox 42">
            <a:extLst>
              <a:ext uri="{FF2B5EF4-FFF2-40B4-BE49-F238E27FC236}">
                <a16:creationId xmlns:a16="http://schemas.microsoft.com/office/drawing/2014/main" id="{87BDAF20-33BE-4207-9228-05FECB2302E0}"/>
              </a:ext>
            </a:extLst>
          </p:cNvPr>
          <p:cNvSpPr txBox="1"/>
          <p:nvPr/>
        </p:nvSpPr>
        <p:spPr>
          <a:xfrm>
            <a:off x="1019907" y="1263530"/>
            <a:ext cx="4332898" cy="623248"/>
          </a:xfrm>
          <a:prstGeom prst="rect">
            <a:avLst/>
          </a:prstGeom>
          <a:noFill/>
        </p:spPr>
        <p:txBody>
          <a:bodyPr wrap="square" lIns="68580" tIns="34290" rIns="68580" bIns="34290" rtlCol="0" anchor="t">
            <a:spAutoFit/>
          </a:bodyPr>
          <a:lstStyle/>
          <a:p>
            <a:pPr marL="15716" algn="just" defTabSz="457160"/>
            <a:r>
              <a:rPr lang="en-US" sz="900" dirty="0">
                <a:latin typeface="Arial"/>
              </a:rPr>
              <a:t>Customer acquired EAA MCSA (Motor Current Signature Analysis) solution to monitor three AC motors 75kW, 200kW and 500kW operating in food and beverage production facility in Europe. Customer was experiencing issues related to 200kW motor bearings in terms of bearing </a:t>
            </a:r>
            <a:r>
              <a:rPr lang="en-US" sz="900">
                <a:latin typeface="Arial"/>
              </a:rPr>
              <a:t>fluting damage.</a:t>
            </a:r>
            <a:endParaRPr lang="en-US" sz="900" dirty="0">
              <a:latin typeface="Arial"/>
            </a:endParaRPr>
          </a:p>
        </p:txBody>
      </p:sp>
      <p:grpSp>
        <p:nvGrpSpPr>
          <p:cNvPr id="29" name="Group 28">
            <a:extLst>
              <a:ext uri="{FF2B5EF4-FFF2-40B4-BE49-F238E27FC236}">
                <a16:creationId xmlns:a16="http://schemas.microsoft.com/office/drawing/2014/main" id="{E3CA4C7F-F35B-4904-8A15-A2391BC93A38}"/>
              </a:ext>
            </a:extLst>
          </p:cNvPr>
          <p:cNvGrpSpPr/>
          <p:nvPr/>
        </p:nvGrpSpPr>
        <p:grpSpPr>
          <a:xfrm>
            <a:off x="69976" y="1263529"/>
            <a:ext cx="1055064" cy="2427224"/>
            <a:chOff x="69976" y="1263528"/>
            <a:chExt cx="1055064" cy="2427224"/>
          </a:xfrm>
        </p:grpSpPr>
        <p:cxnSp>
          <p:nvCxnSpPr>
            <p:cNvPr id="40" name="Straight Connector 39">
              <a:extLst>
                <a:ext uri="{FF2B5EF4-FFF2-40B4-BE49-F238E27FC236}">
                  <a16:creationId xmlns:a16="http://schemas.microsoft.com/office/drawing/2014/main" id="{7A40B604-15F1-4CE1-8DAE-0C3C73445B58}"/>
                </a:ext>
              </a:extLst>
            </p:cNvPr>
            <p:cNvCxnSpPr>
              <a:cxnSpLocks/>
              <a:stCxn id="41" idx="0"/>
            </p:cNvCxnSpPr>
            <p:nvPr/>
          </p:nvCxnSpPr>
          <p:spPr>
            <a:xfrm>
              <a:off x="627802" y="1278768"/>
              <a:ext cx="7620" cy="2082301"/>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96E854FF-D6A0-41F7-B6A0-EFF04909075F}"/>
                </a:ext>
              </a:extLst>
            </p:cNvPr>
            <p:cNvGrpSpPr/>
            <p:nvPr/>
          </p:nvGrpSpPr>
          <p:grpSpPr>
            <a:xfrm>
              <a:off x="198042" y="2144013"/>
              <a:ext cx="798932" cy="524540"/>
              <a:chOff x="198042" y="2279318"/>
              <a:chExt cx="798932" cy="524540"/>
            </a:xfrm>
          </p:grpSpPr>
          <p:sp>
            <p:nvSpPr>
              <p:cNvPr id="42" name="Oval 41">
                <a:extLst>
                  <a:ext uri="{FF2B5EF4-FFF2-40B4-BE49-F238E27FC236}">
                    <a16:creationId xmlns:a16="http://schemas.microsoft.com/office/drawing/2014/main" id="{4611C57D-BE07-4ABF-8820-7BE53081A405}"/>
                  </a:ext>
                </a:extLst>
              </p:cNvPr>
              <p:cNvSpPr/>
              <p:nvPr/>
            </p:nvSpPr>
            <p:spPr>
              <a:xfrm>
                <a:off x="368967" y="227931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7" name="TextBox 46">
                <a:extLst>
                  <a:ext uri="{FF2B5EF4-FFF2-40B4-BE49-F238E27FC236}">
                    <a16:creationId xmlns:a16="http://schemas.microsoft.com/office/drawing/2014/main" id="{BDF82825-2523-4BE6-970E-5DA9476C1C05}"/>
                  </a:ext>
                </a:extLst>
              </p:cNvPr>
              <p:cNvSpPr txBox="1"/>
              <p:nvPr/>
            </p:nvSpPr>
            <p:spPr>
              <a:xfrm>
                <a:off x="198042" y="2418610"/>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Cause</a:t>
                </a:r>
              </a:p>
            </p:txBody>
          </p:sp>
        </p:grpSp>
        <p:grpSp>
          <p:nvGrpSpPr>
            <p:cNvPr id="21" name="Group 20">
              <a:extLst>
                <a:ext uri="{FF2B5EF4-FFF2-40B4-BE49-F238E27FC236}">
                  <a16:creationId xmlns:a16="http://schemas.microsoft.com/office/drawing/2014/main" id="{EEE7136E-CB2D-4071-A6B2-737C3709727F}"/>
                </a:ext>
              </a:extLst>
            </p:cNvPr>
            <p:cNvGrpSpPr/>
            <p:nvPr/>
          </p:nvGrpSpPr>
          <p:grpSpPr>
            <a:xfrm>
              <a:off x="187911" y="1263528"/>
              <a:ext cx="798932" cy="524540"/>
              <a:chOff x="187911" y="1263528"/>
              <a:chExt cx="798932" cy="524540"/>
            </a:xfrm>
          </p:grpSpPr>
          <p:sp>
            <p:nvSpPr>
              <p:cNvPr id="41" name="Oval 40">
                <a:extLst>
                  <a:ext uri="{FF2B5EF4-FFF2-40B4-BE49-F238E27FC236}">
                    <a16:creationId xmlns:a16="http://schemas.microsoft.com/office/drawing/2014/main" id="{C54FCCEC-741D-4A5B-A2C4-5090C049418C}"/>
                  </a:ext>
                </a:extLst>
              </p:cNvPr>
              <p:cNvSpPr/>
              <p:nvPr/>
            </p:nvSpPr>
            <p:spPr>
              <a:xfrm>
                <a:off x="365532" y="126352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3D6F8D5C-9083-4103-867C-9FB220027513}"/>
                  </a:ext>
                </a:extLst>
              </p:cNvPr>
              <p:cNvSpPr txBox="1"/>
              <p:nvPr/>
            </p:nvSpPr>
            <p:spPr>
              <a:xfrm>
                <a:off x="187911" y="1408079"/>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Event</a:t>
                </a:r>
              </a:p>
            </p:txBody>
          </p:sp>
        </p:grpSp>
        <p:grpSp>
          <p:nvGrpSpPr>
            <p:cNvPr id="11" name="Group 10">
              <a:extLst>
                <a:ext uri="{FF2B5EF4-FFF2-40B4-BE49-F238E27FC236}">
                  <a16:creationId xmlns:a16="http://schemas.microsoft.com/office/drawing/2014/main" id="{9D591F86-5FCE-4457-A84F-552BC61D1803}"/>
                </a:ext>
              </a:extLst>
            </p:cNvPr>
            <p:cNvGrpSpPr/>
            <p:nvPr/>
          </p:nvGrpSpPr>
          <p:grpSpPr>
            <a:xfrm>
              <a:off x="69976" y="3337512"/>
              <a:ext cx="1055064" cy="353240"/>
              <a:chOff x="47231" y="3692691"/>
              <a:chExt cx="1055064" cy="353240"/>
            </a:xfrm>
          </p:grpSpPr>
          <p:sp>
            <p:nvSpPr>
              <p:cNvPr id="13" name="Rectangle: Rounded Corners 12">
                <a:extLst>
                  <a:ext uri="{FF2B5EF4-FFF2-40B4-BE49-F238E27FC236}">
                    <a16:creationId xmlns:a16="http://schemas.microsoft.com/office/drawing/2014/main" id="{F1E939AB-7090-47AB-A2CC-1675427DB6CA}"/>
                  </a:ext>
                </a:extLst>
              </p:cNvPr>
              <p:cNvSpPr/>
              <p:nvPr/>
            </p:nvSpPr>
            <p:spPr>
              <a:xfrm>
                <a:off x="228336" y="3692691"/>
                <a:ext cx="798932" cy="3532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4" name="TextBox 43">
                <a:extLst>
                  <a:ext uri="{FF2B5EF4-FFF2-40B4-BE49-F238E27FC236}">
                    <a16:creationId xmlns:a16="http://schemas.microsoft.com/office/drawing/2014/main" id="{5DE71949-C866-441E-8846-AD7D929977A3}"/>
                  </a:ext>
                </a:extLst>
              </p:cNvPr>
              <p:cNvSpPr txBox="1"/>
              <p:nvPr/>
            </p:nvSpPr>
            <p:spPr>
              <a:xfrm>
                <a:off x="47231" y="3764685"/>
                <a:ext cx="1055064" cy="196208"/>
              </a:xfrm>
              <a:prstGeom prst="rect">
                <a:avLst/>
              </a:prstGeom>
              <a:noFill/>
            </p:spPr>
            <p:txBody>
              <a:bodyPr wrap="square" lIns="68580" tIns="34290" rIns="68580" bIns="34290" rtlCol="0" anchor="t">
                <a:spAutoFit/>
              </a:bodyPr>
              <a:lstStyle/>
              <a:p>
                <a:pPr marL="90962" algn="ctr" defTabSz="457160">
                  <a:defRPr/>
                </a:pPr>
                <a:r>
                  <a:rPr lang="en-US" sz="825" b="1" dirty="0">
                    <a:solidFill>
                      <a:schemeClr val="bg1"/>
                    </a:solidFill>
                    <a:latin typeface="Arial Narrow"/>
                    <a:cs typeface="Arial"/>
                  </a:rPr>
                  <a:t>Recommendation</a:t>
                </a:r>
                <a:endParaRPr lang="en-US" sz="825" dirty="0">
                  <a:solidFill>
                    <a:schemeClr val="bg1"/>
                  </a:solidFill>
                  <a:cs typeface="Arial"/>
                </a:endParaRPr>
              </a:p>
            </p:txBody>
          </p:sp>
        </p:grpSp>
      </p:grpSp>
      <p:sp>
        <p:nvSpPr>
          <p:cNvPr id="52" name="TextBox 51">
            <a:extLst>
              <a:ext uri="{FF2B5EF4-FFF2-40B4-BE49-F238E27FC236}">
                <a16:creationId xmlns:a16="http://schemas.microsoft.com/office/drawing/2014/main" id="{6A22AE50-B766-4D88-A68E-31A3B934EB16}"/>
              </a:ext>
            </a:extLst>
          </p:cNvPr>
          <p:cNvSpPr txBox="1"/>
          <p:nvPr/>
        </p:nvSpPr>
        <p:spPr>
          <a:xfrm>
            <a:off x="1050013" y="2222536"/>
            <a:ext cx="4326590" cy="484748"/>
          </a:xfrm>
          <a:prstGeom prst="rect">
            <a:avLst/>
          </a:prstGeom>
          <a:noFill/>
        </p:spPr>
        <p:txBody>
          <a:bodyPr wrap="square" lIns="68580" tIns="34290" rIns="68580" bIns="34290" rtlCol="0" anchor="t">
            <a:spAutoFit/>
          </a:bodyPr>
          <a:lstStyle/>
          <a:p>
            <a:pPr defTabSz="457139">
              <a:defRPr/>
            </a:pPr>
            <a:r>
              <a:rPr lang="en-US" sz="900" dirty="0">
                <a:latin typeface="Arial"/>
              </a:rPr>
              <a:t>PWM (Pulse Wave Modulated) generated sine waves, produced by VFD’s, c</a:t>
            </a:r>
            <a:r>
              <a:rPr lang="en-US" sz="900" dirty="0">
                <a:solidFill>
                  <a:srgbClr val="333333"/>
                </a:solidFill>
                <a:latin typeface="Lato" panose="020F0502020204030203" pitchFamily="34" charset="0"/>
              </a:rPr>
              <a:t>an cause voltage potential in the motor structure, leading to voltage passing between the rotor and stator to ground through the motor bearings causing damage.</a:t>
            </a:r>
            <a:endParaRPr lang="en-US" sz="900" dirty="0">
              <a:latin typeface="Arial"/>
            </a:endParaRPr>
          </a:p>
        </p:txBody>
      </p:sp>
      <p:cxnSp>
        <p:nvCxnSpPr>
          <p:cNvPr id="3" name="Straight Connector 2">
            <a:extLst>
              <a:ext uri="{FF2B5EF4-FFF2-40B4-BE49-F238E27FC236}">
                <a16:creationId xmlns:a16="http://schemas.microsoft.com/office/drawing/2014/main" id="{36A71983-D961-4FEA-B89A-48E8DA24F8A0}"/>
              </a:ext>
            </a:extLst>
          </p:cNvPr>
          <p:cNvCxnSpPr>
            <a:cxnSpLocks/>
          </p:cNvCxnSpPr>
          <p:nvPr/>
        </p:nvCxnSpPr>
        <p:spPr>
          <a:xfrm flipH="1">
            <a:off x="7242571" y="1604077"/>
            <a:ext cx="255801" cy="344047"/>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88F7D79-1FE3-CE5D-985F-CA915C4F145D}"/>
              </a:ext>
            </a:extLst>
          </p:cNvPr>
          <p:cNvSpPr/>
          <p:nvPr/>
        </p:nvSpPr>
        <p:spPr>
          <a:xfrm>
            <a:off x="361852" y="4001402"/>
            <a:ext cx="5126900" cy="840099"/>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just"/>
            <a:r>
              <a:rPr lang="en-IN" sz="1000" b="1" dirty="0">
                <a:cs typeface="Arial"/>
              </a:rPr>
              <a:t>Customer informed that bearings are changed very often and bearing signs of degradation starts with loud noises, followed by increasing vibration. By analysing MCSA waveforms and  close collaboration with customer, proposed solution is to instal SGR, thus avoiding frequent bearing changes and costly downtimes.</a:t>
            </a:r>
          </a:p>
        </p:txBody>
      </p:sp>
      <p:sp>
        <p:nvSpPr>
          <p:cNvPr id="14" name="TextBox 13">
            <a:extLst>
              <a:ext uri="{FF2B5EF4-FFF2-40B4-BE49-F238E27FC236}">
                <a16:creationId xmlns:a16="http://schemas.microsoft.com/office/drawing/2014/main" id="{92220E06-BFC7-97DA-1F90-68A3B6AB8B50}"/>
              </a:ext>
            </a:extLst>
          </p:cNvPr>
          <p:cNvSpPr txBox="1"/>
          <p:nvPr/>
        </p:nvSpPr>
        <p:spPr>
          <a:xfrm>
            <a:off x="6004370" y="3501973"/>
            <a:ext cx="2842260"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IN" sz="900" dirty="0">
                <a:latin typeface="Arial"/>
              </a:rPr>
              <a:t>Key success factor: </a:t>
            </a:r>
          </a:p>
          <a:p>
            <a:pPr algn="ctr"/>
            <a:r>
              <a:rPr lang="en-IN" sz="900" dirty="0">
                <a:latin typeface="Arial"/>
              </a:rPr>
              <a:t>EAA ED continuous monitoring and advance analysing of motor parameters through MCSA resulted in proposed solution to customer</a:t>
            </a:r>
          </a:p>
        </p:txBody>
      </p:sp>
      <p:pic>
        <p:nvPicPr>
          <p:cNvPr id="17" name="Graphic 21" descr="Key with solid fill">
            <a:extLst>
              <a:ext uri="{FF2B5EF4-FFF2-40B4-BE49-F238E27FC236}">
                <a16:creationId xmlns:a16="http://schemas.microsoft.com/office/drawing/2014/main" id="{64AE1E41-971D-BE3C-C277-B1D02D365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20000">
            <a:off x="7130440" y="3053216"/>
            <a:ext cx="480060" cy="480060"/>
          </a:xfrm>
          <a:prstGeom prst="rect">
            <a:avLst/>
          </a:prstGeom>
        </p:spPr>
      </p:pic>
      <p:sp>
        <p:nvSpPr>
          <p:cNvPr id="10" name="TextBox 9">
            <a:extLst>
              <a:ext uri="{FF2B5EF4-FFF2-40B4-BE49-F238E27FC236}">
                <a16:creationId xmlns:a16="http://schemas.microsoft.com/office/drawing/2014/main" id="{3D6CC45A-33F9-996A-227D-B2ABE1BDE799}"/>
              </a:ext>
            </a:extLst>
          </p:cNvPr>
          <p:cNvSpPr txBox="1"/>
          <p:nvPr/>
        </p:nvSpPr>
        <p:spPr>
          <a:xfrm>
            <a:off x="1070365" y="3328848"/>
            <a:ext cx="428244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US" sz="900" dirty="0">
                <a:latin typeface="Arial"/>
              </a:rPr>
              <a:t>Customer was advised to take steps towards considering installing SGR (Shaft Grounding Ring) to avoid earthing the motor shaft through motor bearings.</a:t>
            </a:r>
          </a:p>
        </p:txBody>
      </p:sp>
      <p:sp>
        <p:nvSpPr>
          <p:cNvPr id="5" name="TextBox 51">
            <a:extLst>
              <a:ext uri="{FF2B5EF4-FFF2-40B4-BE49-F238E27FC236}">
                <a16:creationId xmlns:a16="http://schemas.microsoft.com/office/drawing/2014/main" id="{2C4DF9BE-68B4-A935-29A0-FDD916F4B629}"/>
              </a:ext>
            </a:extLst>
          </p:cNvPr>
          <p:cNvSpPr txBox="1"/>
          <p:nvPr/>
        </p:nvSpPr>
        <p:spPr>
          <a:xfrm>
            <a:off x="-170552" y="597971"/>
            <a:ext cx="1079848" cy="307777"/>
          </a:xfrm>
          <a:prstGeom prst="rect">
            <a:avLst/>
          </a:prstGeom>
          <a:noFill/>
        </p:spPr>
        <p:txBody>
          <a:bodyPr wrap="square" rtlCol="0">
            <a:spAutoFit/>
          </a:bodyPr>
          <a:ls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pPr algn="ctr"/>
            <a:r>
              <a:rPr lang="en-US" sz="700" dirty="0">
                <a:solidFill>
                  <a:schemeClr val="bg1"/>
                </a:solidFill>
                <a:latin typeface="Arial Rounded MT Bold" panose="020F0704030504030204" pitchFamily="34" charset="0"/>
              </a:rPr>
              <a:t>Food and </a:t>
            </a:r>
          </a:p>
          <a:p>
            <a:pPr algn="ctr"/>
            <a:r>
              <a:rPr lang="en-US" sz="700" dirty="0">
                <a:solidFill>
                  <a:schemeClr val="bg1"/>
                </a:solidFill>
                <a:latin typeface="Arial Rounded MT Bold" panose="020F0704030504030204" pitchFamily="34" charset="0"/>
              </a:rPr>
              <a:t>beverage</a:t>
            </a:r>
            <a:endParaRPr lang="en-US" sz="600" dirty="0">
              <a:solidFill>
                <a:schemeClr val="bg1"/>
              </a:solidFill>
              <a:latin typeface="Arial Rounded MT Bold" panose="020F0704030504030204" pitchFamily="34" charset="0"/>
            </a:endParaRPr>
          </a:p>
        </p:txBody>
      </p:sp>
      <p:pic>
        <p:nvPicPr>
          <p:cNvPr id="2" name="Picture 1">
            <a:extLst>
              <a:ext uri="{FF2B5EF4-FFF2-40B4-BE49-F238E27FC236}">
                <a16:creationId xmlns:a16="http://schemas.microsoft.com/office/drawing/2014/main" id="{1195FDAE-B8BD-3DE6-9C4F-1BD3817D3C47}"/>
              </a:ext>
            </a:extLst>
          </p:cNvPr>
          <p:cNvPicPr>
            <a:picLocks noChangeAspect="1"/>
          </p:cNvPicPr>
          <p:nvPr/>
        </p:nvPicPr>
        <p:blipFill>
          <a:blip r:embed="rId5" cstate="email">
            <a:lum bright="100000"/>
            <a:extLst>
              <a:ext uri="{28A0092B-C50C-407E-A947-70E740481C1C}">
                <a14:useLocalDpi xmlns:a14="http://schemas.microsoft.com/office/drawing/2010/main" val="0"/>
              </a:ext>
            </a:extLst>
          </a:blip>
          <a:stretch>
            <a:fillRect/>
          </a:stretch>
        </p:blipFill>
        <p:spPr>
          <a:xfrm>
            <a:off x="129076" y="10102"/>
            <a:ext cx="457560" cy="552498"/>
          </a:xfrm>
          <a:prstGeom prst="rect">
            <a:avLst/>
          </a:prstGeom>
        </p:spPr>
      </p:pic>
      <p:pic>
        <p:nvPicPr>
          <p:cNvPr id="6" name="Picture 5" descr="A close up of a metal object">
            <a:extLst>
              <a:ext uri="{FF2B5EF4-FFF2-40B4-BE49-F238E27FC236}">
                <a16:creationId xmlns:a16="http://schemas.microsoft.com/office/drawing/2014/main" id="{C7A51601-ED93-3FB1-0F68-10B8465EB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5153" y="1290060"/>
            <a:ext cx="3564323" cy="1955932"/>
          </a:xfrm>
          <a:prstGeom prst="rect">
            <a:avLst/>
          </a:prstGeom>
        </p:spPr>
      </p:pic>
    </p:spTree>
    <p:extLst>
      <p:ext uri="{BB962C8B-B14F-4D97-AF65-F5344CB8AC3E}">
        <p14:creationId xmlns:p14="http://schemas.microsoft.com/office/powerpoint/2010/main" val="36026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6966DB-0BE1-3150-9697-01AF7D5CF351}"/>
              </a:ext>
            </a:extLst>
          </p:cNvPr>
          <p:cNvSpPr>
            <a:spLocks noGrp="1"/>
          </p:cNvSpPr>
          <p:nvPr>
            <p:ph type="sldNum" sz="quarter" idx="4"/>
          </p:nvPr>
        </p:nvSpPr>
        <p:spPr/>
        <p:txBody>
          <a:bodyPr/>
          <a:lstStyle/>
          <a:p>
            <a:r>
              <a:rPr lang="en-US"/>
              <a:t>Page </a:t>
            </a:r>
            <a:fld id="{5A9C12DC-491F-9444-86A2-13AC5C62A2FC}" type="slidenum">
              <a:rPr lang="en-US" smtClean="0"/>
              <a:pPr/>
              <a:t>23</a:t>
            </a:fld>
            <a:endParaRPr lang="en-US" dirty="0"/>
          </a:p>
        </p:txBody>
      </p:sp>
      <p:sp>
        <p:nvSpPr>
          <p:cNvPr id="3" name="Footer Placeholder 2">
            <a:extLst>
              <a:ext uri="{FF2B5EF4-FFF2-40B4-BE49-F238E27FC236}">
                <a16:creationId xmlns:a16="http://schemas.microsoft.com/office/drawing/2014/main" id="{1F4333FA-8330-ED6D-F0C6-9A42B3665145}"/>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4E878421-9F15-5C20-95AC-AD61B47B0DD4}"/>
              </a:ext>
            </a:extLst>
          </p:cNvPr>
          <p:cNvSpPr>
            <a:spLocks noGrp="1"/>
          </p:cNvSpPr>
          <p:nvPr>
            <p:ph type="body" sz="quarter" idx="32"/>
          </p:nvPr>
        </p:nvSpPr>
        <p:spPr/>
        <p:txBody>
          <a:bodyPr/>
          <a:lstStyle/>
          <a:p>
            <a:r>
              <a:rPr lang="en-US" dirty="0"/>
              <a:t>Pictures of detected issue</a:t>
            </a:r>
            <a:endParaRPr lang="sr-RS" dirty="0"/>
          </a:p>
        </p:txBody>
      </p:sp>
      <p:pic>
        <p:nvPicPr>
          <p:cNvPr id="7" name="Picture 6">
            <a:extLst>
              <a:ext uri="{FF2B5EF4-FFF2-40B4-BE49-F238E27FC236}">
                <a16:creationId xmlns:a16="http://schemas.microsoft.com/office/drawing/2014/main" id="{0B52CA1E-7A6E-F233-D814-2F89618E3D89}"/>
              </a:ext>
            </a:extLst>
          </p:cNvPr>
          <p:cNvPicPr>
            <a:picLocks noChangeAspect="1"/>
          </p:cNvPicPr>
          <p:nvPr/>
        </p:nvPicPr>
        <p:blipFill>
          <a:blip r:embed="rId3"/>
          <a:stretch>
            <a:fillRect/>
          </a:stretch>
        </p:blipFill>
        <p:spPr>
          <a:xfrm>
            <a:off x="0" y="683054"/>
            <a:ext cx="8108950" cy="4330099"/>
          </a:xfrm>
          <a:prstGeom prst="rect">
            <a:avLst/>
          </a:prstGeom>
        </p:spPr>
      </p:pic>
    </p:spTree>
    <p:extLst>
      <p:ext uri="{BB962C8B-B14F-4D97-AF65-F5344CB8AC3E}">
        <p14:creationId xmlns:p14="http://schemas.microsoft.com/office/powerpoint/2010/main" val="106958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F90628-FADC-4A05-A6B7-D8B14C53FCBB}"/>
              </a:ext>
            </a:extLst>
          </p:cNvPr>
          <p:cNvSpPr/>
          <p:nvPr/>
        </p:nvSpPr>
        <p:spPr>
          <a:xfrm>
            <a:off x="809039" y="4"/>
            <a:ext cx="8334963" cy="46492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defTabSz="457160"/>
            <a:r>
              <a:rPr lang="en-IN" b="1" dirty="0">
                <a:latin typeface="Arial"/>
                <a:cs typeface="Arial"/>
              </a:rPr>
              <a:t>Egypt</a:t>
            </a:r>
          </a:p>
        </p:txBody>
      </p:sp>
      <p:sp>
        <p:nvSpPr>
          <p:cNvPr id="19" name="Rectangle: Rounded Corners 18">
            <a:extLst>
              <a:ext uri="{FF2B5EF4-FFF2-40B4-BE49-F238E27FC236}">
                <a16:creationId xmlns:a16="http://schemas.microsoft.com/office/drawing/2014/main" id="{B7173E7F-55C4-458F-B89E-FAE90DA34EDA}"/>
              </a:ext>
            </a:extLst>
          </p:cNvPr>
          <p:cNvSpPr/>
          <p:nvPr/>
        </p:nvSpPr>
        <p:spPr>
          <a:xfrm>
            <a:off x="-77970" y="-70883"/>
            <a:ext cx="887009" cy="956931"/>
          </a:xfrm>
          <a:prstGeom prst="roundRect">
            <a:avLst>
              <a:gd name="adj" fmla="val 10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20" name="TextBox 19">
            <a:extLst>
              <a:ext uri="{FF2B5EF4-FFF2-40B4-BE49-F238E27FC236}">
                <a16:creationId xmlns:a16="http://schemas.microsoft.com/office/drawing/2014/main" id="{23903C5F-F0EC-45B9-9A28-2B46FD71A02D}"/>
              </a:ext>
            </a:extLst>
          </p:cNvPr>
          <p:cNvSpPr txBox="1"/>
          <p:nvPr/>
        </p:nvSpPr>
        <p:spPr>
          <a:xfrm>
            <a:off x="801361" y="484172"/>
            <a:ext cx="8342641" cy="284693"/>
          </a:xfrm>
          <a:prstGeom prst="rect">
            <a:avLst/>
          </a:prstGeom>
          <a:noFill/>
        </p:spPr>
        <p:txBody>
          <a:bodyPr wrap="square" lIns="68580" tIns="34290" rIns="68580" bIns="34290" rtlCol="0" anchor="t">
            <a:spAutoFit/>
          </a:bodyPr>
          <a:lstStyle/>
          <a:p>
            <a:pPr marL="91438"/>
            <a:r>
              <a:rPr lang="en-US" sz="1400" dirty="0">
                <a:solidFill>
                  <a:schemeClr val="accent6"/>
                </a:solidFill>
                <a:latin typeface="Arial Rounded MT Bold" panose="020F0704030504030204" pitchFamily="34" charset="0"/>
                <a:cs typeface="Arial" panose="020B0604020202020204" pitchFamily="34" charset="0"/>
              </a:rPr>
              <a:t>Loss of one phase voltage measurement on MV Circuit Breaker</a:t>
            </a:r>
          </a:p>
        </p:txBody>
      </p:sp>
      <p:sp>
        <p:nvSpPr>
          <p:cNvPr id="45" name="Slide Number Placeholder 2">
            <a:extLst>
              <a:ext uri="{FF2B5EF4-FFF2-40B4-BE49-F238E27FC236}">
                <a16:creationId xmlns:a16="http://schemas.microsoft.com/office/drawing/2014/main" id="{DB0FC177-4DEC-4821-915A-A46E060D1698}"/>
              </a:ext>
            </a:extLst>
          </p:cNvPr>
          <p:cNvSpPr>
            <a:spLocks noGrp="1"/>
          </p:cNvSpPr>
          <p:nvPr>
            <p:ph type="sldNum" sz="quarter" idx="4"/>
          </p:nvPr>
        </p:nvSpPr>
        <p:spPr>
          <a:xfrm>
            <a:off x="1747891" y="4857157"/>
            <a:ext cx="525690" cy="92333"/>
          </a:xfrm>
        </p:spPr>
        <p:txBody>
          <a:bodyPr/>
          <a:lstStyle/>
          <a:p>
            <a:pPr defTabSz="457160">
              <a:defRPr/>
            </a:pPr>
            <a:r>
              <a:rPr lang="en-US">
                <a:solidFill>
                  <a:srgbClr val="3DCD58"/>
                </a:solidFill>
              </a:rPr>
              <a:t>Page </a:t>
            </a:r>
            <a:fld id="{5A9C12DC-491F-9444-86A2-13AC5C62A2FC}" type="slidenum">
              <a:rPr lang="en-US">
                <a:solidFill>
                  <a:srgbClr val="3DCD58"/>
                </a:solidFill>
              </a:rPr>
              <a:pPr defTabSz="457160">
                <a:defRPr/>
              </a:pPr>
              <a:t>24</a:t>
            </a:fld>
            <a:endParaRPr lang="en-US">
              <a:solidFill>
                <a:srgbClr val="3DCD58"/>
              </a:solidFill>
            </a:endParaRPr>
          </a:p>
        </p:txBody>
      </p:sp>
      <p:sp>
        <p:nvSpPr>
          <p:cNvPr id="46" name="Footer Placeholder 3">
            <a:extLst>
              <a:ext uri="{FF2B5EF4-FFF2-40B4-BE49-F238E27FC236}">
                <a16:creationId xmlns:a16="http://schemas.microsoft.com/office/drawing/2014/main" id="{2158E2D4-DC1E-4C1E-9982-49959C4E52DC}"/>
              </a:ext>
            </a:extLst>
          </p:cNvPr>
          <p:cNvSpPr>
            <a:spLocks noGrp="1"/>
          </p:cNvSpPr>
          <p:nvPr>
            <p:ph type="ftr" sz="quarter" idx="3"/>
          </p:nvPr>
        </p:nvSpPr>
        <p:spPr>
          <a:xfrm>
            <a:off x="252415" y="4857158"/>
            <a:ext cx="1509767" cy="92333"/>
          </a:xfrm>
        </p:spPr>
        <p:txBody>
          <a:bodyPr/>
          <a:lstStyle/>
          <a:p>
            <a:pPr defTabSz="457160">
              <a:defRPr/>
            </a:pPr>
            <a:r>
              <a:rPr lang="en-US">
                <a:solidFill>
                  <a:srgbClr val="626469"/>
                </a:solidFill>
              </a:rPr>
              <a:t>Confidential Property of Schneider Electric |</a:t>
            </a:r>
          </a:p>
        </p:txBody>
      </p:sp>
      <p:sp>
        <p:nvSpPr>
          <p:cNvPr id="43" name="TextBox 42">
            <a:extLst>
              <a:ext uri="{FF2B5EF4-FFF2-40B4-BE49-F238E27FC236}">
                <a16:creationId xmlns:a16="http://schemas.microsoft.com/office/drawing/2014/main" id="{87BDAF20-33BE-4207-9228-05FECB2302E0}"/>
              </a:ext>
            </a:extLst>
          </p:cNvPr>
          <p:cNvSpPr txBox="1"/>
          <p:nvPr/>
        </p:nvSpPr>
        <p:spPr>
          <a:xfrm>
            <a:off x="1045137" y="1322028"/>
            <a:ext cx="4332898" cy="484748"/>
          </a:xfrm>
          <a:prstGeom prst="rect">
            <a:avLst/>
          </a:prstGeom>
          <a:noFill/>
        </p:spPr>
        <p:txBody>
          <a:bodyPr wrap="square" lIns="68580" tIns="34290" rIns="68580" bIns="34290" rtlCol="0" anchor="t">
            <a:spAutoFit/>
          </a:bodyPr>
          <a:lstStyle/>
          <a:p>
            <a:pPr marL="15716" algn="just" defTabSz="457160"/>
            <a:r>
              <a:rPr lang="en-US" sz="900" dirty="0">
                <a:latin typeface="Arial"/>
              </a:rPr>
              <a:t>EAA detected opening of site second incomer MV Circuit Breaker. During event analyzing, it was detected that voltage phase A measurements are missing, and customer was informed.</a:t>
            </a:r>
          </a:p>
        </p:txBody>
      </p:sp>
      <p:grpSp>
        <p:nvGrpSpPr>
          <p:cNvPr id="29" name="Group 28">
            <a:extLst>
              <a:ext uri="{FF2B5EF4-FFF2-40B4-BE49-F238E27FC236}">
                <a16:creationId xmlns:a16="http://schemas.microsoft.com/office/drawing/2014/main" id="{E3CA4C7F-F35B-4904-8A15-A2391BC93A38}"/>
              </a:ext>
            </a:extLst>
          </p:cNvPr>
          <p:cNvGrpSpPr/>
          <p:nvPr/>
        </p:nvGrpSpPr>
        <p:grpSpPr>
          <a:xfrm>
            <a:off x="69976" y="1263529"/>
            <a:ext cx="1055064" cy="2427224"/>
            <a:chOff x="69976" y="1263528"/>
            <a:chExt cx="1055064" cy="2427224"/>
          </a:xfrm>
        </p:grpSpPr>
        <p:cxnSp>
          <p:nvCxnSpPr>
            <p:cNvPr id="40" name="Straight Connector 39">
              <a:extLst>
                <a:ext uri="{FF2B5EF4-FFF2-40B4-BE49-F238E27FC236}">
                  <a16:creationId xmlns:a16="http://schemas.microsoft.com/office/drawing/2014/main" id="{7A40B604-15F1-4CE1-8DAE-0C3C73445B58}"/>
                </a:ext>
              </a:extLst>
            </p:cNvPr>
            <p:cNvCxnSpPr>
              <a:cxnSpLocks/>
              <a:stCxn id="41" idx="0"/>
            </p:cNvCxnSpPr>
            <p:nvPr/>
          </p:nvCxnSpPr>
          <p:spPr>
            <a:xfrm>
              <a:off x="627802" y="1278768"/>
              <a:ext cx="7620" cy="2082301"/>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96E854FF-D6A0-41F7-B6A0-EFF04909075F}"/>
                </a:ext>
              </a:extLst>
            </p:cNvPr>
            <p:cNvGrpSpPr/>
            <p:nvPr/>
          </p:nvGrpSpPr>
          <p:grpSpPr>
            <a:xfrm>
              <a:off x="198042" y="2144013"/>
              <a:ext cx="798932" cy="524540"/>
              <a:chOff x="198042" y="2279318"/>
              <a:chExt cx="798932" cy="524540"/>
            </a:xfrm>
          </p:grpSpPr>
          <p:sp>
            <p:nvSpPr>
              <p:cNvPr id="42" name="Oval 41">
                <a:extLst>
                  <a:ext uri="{FF2B5EF4-FFF2-40B4-BE49-F238E27FC236}">
                    <a16:creationId xmlns:a16="http://schemas.microsoft.com/office/drawing/2014/main" id="{4611C57D-BE07-4ABF-8820-7BE53081A405}"/>
                  </a:ext>
                </a:extLst>
              </p:cNvPr>
              <p:cNvSpPr/>
              <p:nvPr/>
            </p:nvSpPr>
            <p:spPr>
              <a:xfrm>
                <a:off x="368967" y="227931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7" name="TextBox 46">
                <a:extLst>
                  <a:ext uri="{FF2B5EF4-FFF2-40B4-BE49-F238E27FC236}">
                    <a16:creationId xmlns:a16="http://schemas.microsoft.com/office/drawing/2014/main" id="{BDF82825-2523-4BE6-970E-5DA9476C1C05}"/>
                  </a:ext>
                </a:extLst>
              </p:cNvPr>
              <p:cNvSpPr txBox="1"/>
              <p:nvPr/>
            </p:nvSpPr>
            <p:spPr>
              <a:xfrm>
                <a:off x="198042" y="2418610"/>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Cause</a:t>
                </a:r>
              </a:p>
            </p:txBody>
          </p:sp>
        </p:grpSp>
        <p:grpSp>
          <p:nvGrpSpPr>
            <p:cNvPr id="21" name="Group 20">
              <a:extLst>
                <a:ext uri="{FF2B5EF4-FFF2-40B4-BE49-F238E27FC236}">
                  <a16:creationId xmlns:a16="http://schemas.microsoft.com/office/drawing/2014/main" id="{EEE7136E-CB2D-4071-A6B2-737C3709727F}"/>
                </a:ext>
              </a:extLst>
            </p:cNvPr>
            <p:cNvGrpSpPr/>
            <p:nvPr/>
          </p:nvGrpSpPr>
          <p:grpSpPr>
            <a:xfrm>
              <a:off x="187911" y="1263528"/>
              <a:ext cx="798932" cy="524540"/>
              <a:chOff x="187911" y="1263528"/>
              <a:chExt cx="798932" cy="524540"/>
            </a:xfrm>
          </p:grpSpPr>
          <p:sp>
            <p:nvSpPr>
              <p:cNvPr id="41" name="Oval 40">
                <a:extLst>
                  <a:ext uri="{FF2B5EF4-FFF2-40B4-BE49-F238E27FC236}">
                    <a16:creationId xmlns:a16="http://schemas.microsoft.com/office/drawing/2014/main" id="{C54FCCEC-741D-4A5B-A2C4-5090C049418C}"/>
                  </a:ext>
                </a:extLst>
              </p:cNvPr>
              <p:cNvSpPr/>
              <p:nvPr/>
            </p:nvSpPr>
            <p:spPr>
              <a:xfrm>
                <a:off x="365532" y="126352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3D6F8D5C-9083-4103-867C-9FB220027513}"/>
                  </a:ext>
                </a:extLst>
              </p:cNvPr>
              <p:cNvSpPr txBox="1"/>
              <p:nvPr/>
            </p:nvSpPr>
            <p:spPr>
              <a:xfrm>
                <a:off x="187911" y="1408079"/>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Event</a:t>
                </a:r>
              </a:p>
            </p:txBody>
          </p:sp>
        </p:grpSp>
        <p:grpSp>
          <p:nvGrpSpPr>
            <p:cNvPr id="11" name="Group 10">
              <a:extLst>
                <a:ext uri="{FF2B5EF4-FFF2-40B4-BE49-F238E27FC236}">
                  <a16:creationId xmlns:a16="http://schemas.microsoft.com/office/drawing/2014/main" id="{9D591F86-5FCE-4457-A84F-552BC61D1803}"/>
                </a:ext>
              </a:extLst>
            </p:cNvPr>
            <p:cNvGrpSpPr/>
            <p:nvPr/>
          </p:nvGrpSpPr>
          <p:grpSpPr>
            <a:xfrm>
              <a:off x="69976" y="3337512"/>
              <a:ext cx="1055064" cy="353240"/>
              <a:chOff x="47231" y="3692691"/>
              <a:chExt cx="1055064" cy="353240"/>
            </a:xfrm>
          </p:grpSpPr>
          <p:sp>
            <p:nvSpPr>
              <p:cNvPr id="13" name="Rectangle: Rounded Corners 12">
                <a:extLst>
                  <a:ext uri="{FF2B5EF4-FFF2-40B4-BE49-F238E27FC236}">
                    <a16:creationId xmlns:a16="http://schemas.microsoft.com/office/drawing/2014/main" id="{F1E939AB-7090-47AB-A2CC-1675427DB6CA}"/>
                  </a:ext>
                </a:extLst>
              </p:cNvPr>
              <p:cNvSpPr/>
              <p:nvPr/>
            </p:nvSpPr>
            <p:spPr>
              <a:xfrm>
                <a:off x="228336" y="3692691"/>
                <a:ext cx="798932" cy="3532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4" name="TextBox 43">
                <a:extLst>
                  <a:ext uri="{FF2B5EF4-FFF2-40B4-BE49-F238E27FC236}">
                    <a16:creationId xmlns:a16="http://schemas.microsoft.com/office/drawing/2014/main" id="{5DE71949-C866-441E-8846-AD7D929977A3}"/>
                  </a:ext>
                </a:extLst>
              </p:cNvPr>
              <p:cNvSpPr txBox="1"/>
              <p:nvPr/>
            </p:nvSpPr>
            <p:spPr>
              <a:xfrm>
                <a:off x="47231" y="3764685"/>
                <a:ext cx="1055064" cy="196208"/>
              </a:xfrm>
              <a:prstGeom prst="rect">
                <a:avLst/>
              </a:prstGeom>
              <a:noFill/>
            </p:spPr>
            <p:txBody>
              <a:bodyPr wrap="square" lIns="68580" tIns="34290" rIns="68580" bIns="34290" rtlCol="0" anchor="t">
                <a:spAutoFit/>
              </a:bodyPr>
              <a:lstStyle/>
              <a:p>
                <a:pPr marL="90962" algn="ctr" defTabSz="457160">
                  <a:defRPr/>
                </a:pPr>
                <a:r>
                  <a:rPr lang="en-US" sz="825" b="1" dirty="0">
                    <a:solidFill>
                      <a:schemeClr val="bg1"/>
                    </a:solidFill>
                    <a:latin typeface="Arial Narrow"/>
                    <a:cs typeface="Arial"/>
                  </a:rPr>
                  <a:t>Recommendation</a:t>
                </a:r>
                <a:endParaRPr lang="en-US" sz="825" dirty="0">
                  <a:solidFill>
                    <a:schemeClr val="bg1"/>
                  </a:solidFill>
                  <a:cs typeface="Arial"/>
                </a:endParaRPr>
              </a:p>
            </p:txBody>
          </p:sp>
        </p:grpSp>
      </p:grpSp>
      <p:sp>
        <p:nvSpPr>
          <p:cNvPr id="52" name="TextBox 51">
            <a:extLst>
              <a:ext uri="{FF2B5EF4-FFF2-40B4-BE49-F238E27FC236}">
                <a16:creationId xmlns:a16="http://schemas.microsoft.com/office/drawing/2014/main" id="{6A22AE50-B766-4D88-A68E-31A3B934EB16}"/>
              </a:ext>
            </a:extLst>
          </p:cNvPr>
          <p:cNvSpPr txBox="1"/>
          <p:nvPr/>
        </p:nvSpPr>
        <p:spPr>
          <a:xfrm>
            <a:off x="1053237" y="2283306"/>
            <a:ext cx="4326590" cy="207749"/>
          </a:xfrm>
          <a:prstGeom prst="rect">
            <a:avLst/>
          </a:prstGeom>
          <a:noFill/>
        </p:spPr>
        <p:txBody>
          <a:bodyPr wrap="square" lIns="68580" tIns="34290" rIns="68580" bIns="34290" rtlCol="0" anchor="t">
            <a:spAutoFit/>
          </a:bodyPr>
          <a:lstStyle/>
          <a:p>
            <a:pPr defTabSz="457139">
              <a:defRPr/>
            </a:pPr>
            <a:r>
              <a:rPr lang="en-US" sz="900" dirty="0">
                <a:latin typeface="Arial"/>
              </a:rPr>
              <a:t>Potential issue with VT or its wiring to protection relay.</a:t>
            </a:r>
          </a:p>
        </p:txBody>
      </p:sp>
      <p:sp>
        <p:nvSpPr>
          <p:cNvPr id="53" name="TextBox 52">
            <a:extLst>
              <a:ext uri="{FF2B5EF4-FFF2-40B4-BE49-F238E27FC236}">
                <a16:creationId xmlns:a16="http://schemas.microsoft.com/office/drawing/2014/main" id="{87F96270-9204-4315-AD7C-FD9C0E3CB631}"/>
              </a:ext>
            </a:extLst>
          </p:cNvPr>
          <p:cNvSpPr txBox="1"/>
          <p:nvPr/>
        </p:nvSpPr>
        <p:spPr>
          <a:xfrm>
            <a:off x="6150673" y="3213480"/>
            <a:ext cx="2662754" cy="207749"/>
          </a:xfrm>
          <a:prstGeom prst="rect">
            <a:avLst/>
          </a:prstGeom>
          <a:noFill/>
        </p:spPr>
        <p:txBody>
          <a:bodyPr wrap="square" lIns="68580" tIns="34290" rIns="68580" bIns="34290" rtlCol="0" anchor="t">
            <a:spAutoFit/>
          </a:bodyPr>
          <a:lstStyle/>
          <a:p>
            <a:pPr algn="ctr" defTabSz="457160"/>
            <a:r>
              <a:rPr lang="en-IN" sz="900" dirty="0">
                <a:solidFill>
                  <a:schemeClr val="tx1">
                    <a:lumMod val="50000"/>
                    <a:lumOff val="50000"/>
                  </a:schemeClr>
                </a:solidFill>
                <a:ea typeface="+mn-lt"/>
                <a:cs typeface="+mn-lt"/>
              </a:rPr>
              <a:t>MV CB voltage measurement</a:t>
            </a:r>
          </a:p>
        </p:txBody>
      </p:sp>
      <p:cxnSp>
        <p:nvCxnSpPr>
          <p:cNvPr id="3" name="Straight Connector 2">
            <a:extLst>
              <a:ext uri="{FF2B5EF4-FFF2-40B4-BE49-F238E27FC236}">
                <a16:creationId xmlns:a16="http://schemas.microsoft.com/office/drawing/2014/main" id="{36A71983-D961-4FEA-B89A-48E8DA24F8A0}"/>
              </a:ext>
            </a:extLst>
          </p:cNvPr>
          <p:cNvCxnSpPr>
            <a:cxnSpLocks/>
          </p:cNvCxnSpPr>
          <p:nvPr/>
        </p:nvCxnSpPr>
        <p:spPr>
          <a:xfrm flipH="1">
            <a:off x="7242571" y="1604077"/>
            <a:ext cx="255801" cy="344047"/>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88F7D79-1FE3-CE5D-985F-CA915C4F145D}"/>
              </a:ext>
            </a:extLst>
          </p:cNvPr>
          <p:cNvSpPr/>
          <p:nvPr/>
        </p:nvSpPr>
        <p:spPr>
          <a:xfrm>
            <a:off x="361852" y="4001402"/>
            <a:ext cx="5126900" cy="650897"/>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just"/>
            <a:r>
              <a:rPr lang="en-IN" sz="1000" b="1" dirty="0">
                <a:cs typeface="Arial"/>
              </a:rPr>
              <a:t>Customer was timely informed about the issue on second incomer MV Circuit breaker to investigate the root cause, thus avoiding potential negative impact on facility production and costly downtime.</a:t>
            </a:r>
          </a:p>
        </p:txBody>
      </p:sp>
      <p:sp>
        <p:nvSpPr>
          <p:cNvPr id="14" name="TextBox 13">
            <a:extLst>
              <a:ext uri="{FF2B5EF4-FFF2-40B4-BE49-F238E27FC236}">
                <a16:creationId xmlns:a16="http://schemas.microsoft.com/office/drawing/2014/main" id="{92220E06-BFC7-97DA-1F90-68A3B6AB8B50}"/>
              </a:ext>
            </a:extLst>
          </p:cNvPr>
          <p:cNvSpPr txBox="1"/>
          <p:nvPr/>
        </p:nvSpPr>
        <p:spPr>
          <a:xfrm>
            <a:off x="6077241" y="4001402"/>
            <a:ext cx="284226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IN" sz="900" dirty="0">
                <a:latin typeface="Arial"/>
              </a:rPr>
              <a:t>Key success factor: </a:t>
            </a:r>
          </a:p>
          <a:p>
            <a:pPr algn="ctr"/>
            <a:r>
              <a:rPr lang="en-IN" sz="900" dirty="0">
                <a:latin typeface="Arial"/>
              </a:rPr>
              <a:t>EAA ED detected event on MV circuit breaker</a:t>
            </a:r>
          </a:p>
        </p:txBody>
      </p:sp>
      <p:pic>
        <p:nvPicPr>
          <p:cNvPr id="17" name="Graphic 21" descr="Key with solid fill">
            <a:extLst>
              <a:ext uri="{FF2B5EF4-FFF2-40B4-BE49-F238E27FC236}">
                <a16:creationId xmlns:a16="http://schemas.microsoft.com/office/drawing/2014/main" id="{64AE1E41-971D-BE3C-C277-B1D02D365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20000">
            <a:off x="7315010" y="3498202"/>
            <a:ext cx="480060" cy="480060"/>
          </a:xfrm>
          <a:prstGeom prst="rect">
            <a:avLst/>
          </a:prstGeom>
        </p:spPr>
      </p:pic>
      <p:sp>
        <p:nvSpPr>
          <p:cNvPr id="10" name="TextBox 9">
            <a:extLst>
              <a:ext uri="{FF2B5EF4-FFF2-40B4-BE49-F238E27FC236}">
                <a16:creationId xmlns:a16="http://schemas.microsoft.com/office/drawing/2014/main" id="{3D6CC45A-33F9-996A-227D-B2ABE1BDE799}"/>
              </a:ext>
            </a:extLst>
          </p:cNvPr>
          <p:cNvSpPr txBox="1"/>
          <p:nvPr/>
        </p:nvSpPr>
        <p:spPr>
          <a:xfrm>
            <a:off x="1070365" y="3253485"/>
            <a:ext cx="4282440"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US" sz="900" dirty="0">
                <a:latin typeface="Arial"/>
              </a:rPr>
              <a:t>Assessment of Customer’s MV Cubicle VT and its wiring. Customer maintenance team acknowledged the issue and scheduled the issue investigation as soon as process allows.</a:t>
            </a:r>
          </a:p>
        </p:txBody>
      </p:sp>
      <p:pic>
        <p:nvPicPr>
          <p:cNvPr id="4" name="Picture 4">
            <a:extLst>
              <a:ext uri="{FF2B5EF4-FFF2-40B4-BE49-F238E27FC236}">
                <a16:creationId xmlns:a16="http://schemas.microsoft.com/office/drawing/2014/main" id="{812CCB1E-52F0-EBAB-ABB4-270E7E4FC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9" y="14908"/>
            <a:ext cx="590550" cy="644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1">
            <a:extLst>
              <a:ext uri="{FF2B5EF4-FFF2-40B4-BE49-F238E27FC236}">
                <a16:creationId xmlns:a16="http://schemas.microsoft.com/office/drawing/2014/main" id="{2C4DF9BE-68B4-A935-29A0-FDD916F4B629}"/>
              </a:ext>
            </a:extLst>
          </p:cNvPr>
          <p:cNvSpPr txBox="1"/>
          <p:nvPr/>
        </p:nvSpPr>
        <p:spPr>
          <a:xfrm>
            <a:off x="-170552" y="658930"/>
            <a:ext cx="1079848" cy="200055"/>
          </a:xfrm>
          <a:prstGeom prst="rect">
            <a:avLst/>
          </a:prstGeom>
          <a:noFill/>
        </p:spPr>
        <p:txBody>
          <a:bodyPr wrap="square" rtlCol="0">
            <a:spAutoFit/>
          </a:bodyPr>
          <a:ls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pPr algn="ctr"/>
            <a:r>
              <a:rPr lang="en-US" sz="700" dirty="0">
                <a:solidFill>
                  <a:schemeClr val="bg1"/>
                </a:solidFill>
                <a:latin typeface="Arial Rounded MT Bold" panose="020F0704030504030204" pitchFamily="34" charset="0"/>
              </a:rPr>
              <a:t>HEALTHCARE</a:t>
            </a:r>
            <a:endParaRPr lang="en-US" sz="600" dirty="0">
              <a:solidFill>
                <a:schemeClr val="bg1"/>
              </a:solidFill>
              <a:latin typeface="Arial Rounded MT Bold" panose="020F0704030504030204" pitchFamily="34" charset="0"/>
            </a:endParaRPr>
          </a:p>
        </p:txBody>
      </p:sp>
      <p:pic>
        <p:nvPicPr>
          <p:cNvPr id="6" name="Picture 5">
            <a:extLst>
              <a:ext uri="{FF2B5EF4-FFF2-40B4-BE49-F238E27FC236}">
                <a16:creationId xmlns:a16="http://schemas.microsoft.com/office/drawing/2014/main" id="{4C62ABE4-8DC2-7352-8F63-E368328161D0}"/>
              </a:ext>
            </a:extLst>
          </p:cNvPr>
          <p:cNvPicPr>
            <a:picLocks noChangeAspect="1"/>
          </p:cNvPicPr>
          <p:nvPr/>
        </p:nvPicPr>
        <p:blipFill>
          <a:blip r:embed="rId6"/>
          <a:stretch>
            <a:fillRect/>
          </a:stretch>
        </p:blipFill>
        <p:spPr>
          <a:xfrm>
            <a:off x="6005013" y="924696"/>
            <a:ext cx="2986718" cy="2257219"/>
          </a:xfrm>
          <a:prstGeom prst="rect">
            <a:avLst/>
          </a:prstGeom>
        </p:spPr>
      </p:pic>
    </p:spTree>
    <p:extLst>
      <p:ext uri="{BB962C8B-B14F-4D97-AF65-F5344CB8AC3E}">
        <p14:creationId xmlns:p14="http://schemas.microsoft.com/office/powerpoint/2010/main" val="2506582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F90628-FADC-4A05-A6B7-D8B14C53FCBB}"/>
              </a:ext>
            </a:extLst>
          </p:cNvPr>
          <p:cNvSpPr/>
          <p:nvPr/>
        </p:nvSpPr>
        <p:spPr>
          <a:xfrm>
            <a:off x="809039" y="4"/>
            <a:ext cx="8334963" cy="46492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defTabSz="457160"/>
            <a:r>
              <a:rPr lang="sr-Latn-RS" b="1" dirty="0">
                <a:latin typeface="Arial"/>
                <a:cs typeface="Arial"/>
              </a:rPr>
              <a:t>Greece</a:t>
            </a:r>
            <a:endParaRPr lang="en-IN" b="1" dirty="0">
              <a:latin typeface="Arial"/>
              <a:cs typeface="Arial"/>
            </a:endParaRPr>
          </a:p>
        </p:txBody>
      </p:sp>
      <p:sp>
        <p:nvSpPr>
          <p:cNvPr id="19" name="Rectangle: Rounded Corners 18">
            <a:extLst>
              <a:ext uri="{FF2B5EF4-FFF2-40B4-BE49-F238E27FC236}">
                <a16:creationId xmlns:a16="http://schemas.microsoft.com/office/drawing/2014/main" id="{B7173E7F-55C4-458F-B89E-FAE90DA34EDA}"/>
              </a:ext>
            </a:extLst>
          </p:cNvPr>
          <p:cNvSpPr/>
          <p:nvPr/>
        </p:nvSpPr>
        <p:spPr>
          <a:xfrm>
            <a:off x="-77970" y="-70883"/>
            <a:ext cx="887009" cy="956931"/>
          </a:xfrm>
          <a:prstGeom prst="roundRect">
            <a:avLst>
              <a:gd name="adj" fmla="val 10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20" name="TextBox 19">
            <a:extLst>
              <a:ext uri="{FF2B5EF4-FFF2-40B4-BE49-F238E27FC236}">
                <a16:creationId xmlns:a16="http://schemas.microsoft.com/office/drawing/2014/main" id="{23903C5F-F0EC-45B9-9A28-2B46FD71A02D}"/>
              </a:ext>
            </a:extLst>
          </p:cNvPr>
          <p:cNvSpPr txBox="1"/>
          <p:nvPr/>
        </p:nvSpPr>
        <p:spPr>
          <a:xfrm>
            <a:off x="801361" y="484171"/>
            <a:ext cx="8342641" cy="276999"/>
          </a:xfrm>
          <a:prstGeom prst="rect">
            <a:avLst/>
          </a:prstGeom>
          <a:noFill/>
        </p:spPr>
        <p:txBody>
          <a:bodyPr wrap="square" lIns="68580" tIns="34290" rIns="68580" bIns="34290" rtlCol="0" anchor="t">
            <a:spAutoFit/>
          </a:bodyPr>
          <a:lstStyle/>
          <a:p>
            <a:pPr defTabSz="457160"/>
            <a:r>
              <a:rPr lang="sr-Latn-RS" sz="1350" dirty="0">
                <a:solidFill>
                  <a:srgbClr val="42B4E6"/>
                </a:solidFill>
                <a:latin typeface="Arial Rounded MT Bold"/>
                <a:cs typeface="Arial"/>
              </a:rPr>
              <a:t>Load balancing </a:t>
            </a:r>
            <a:endParaRPr lang="en-US" sz="1350" dirty="0"/>
          </a:p>
        </p:txBody>
      </p:sp>
      <p:sp>
        <p:nvSpPr>
          <p:cNvPr id="45" name="Slide Number Placeholder 2">
            <a:extLst>
              <a:ext uri="{FF2B5EF4-FFF2-40B4-BE49-F238E27FC236}">
                <a16:creationId xmlns:a16="http://schemas.microsoft.com/office/drawing/2014/main" id="{DB0FC177-4DEC-4821-915A-A46E060D1698}"/>
              </a:ext>
            </a:extLst>
          </p:cNvPr>
          <p:cNvSpPr>
            <a:spLocks noGrp="1"/>
          </p:cNvSpPr>
          <p:nvPr>
            <p:ph type="sldNum" sz="quarter" idx="4"/>
          </p:nvPr>
        </p:nvSpPr>
        <p:spPr>
          <a:xfrm>
            <a:off x="1747891" y="4857157"/>
            <a:ext cx="525690" cy="92333"/>
          </a:xfrm>
        </p:spPr>
        <p:txBody>
          <a:bodyPr/>
          <a:lstStyle/>
          <a:p>
            <a:pPr defTabSz="457160">
              <a:defRPr/>
            </a:pPr>
            <a:r>
              <a:rPr lang="en-US">
                <a:solidFill>
                  <a:srgbClr val="3DCD58"/>
                </a:solidFill>
              </a:rPr>
              <a:t>Page </a:t>
            </a:r>
            <a:fld id="{5A9C12DC-491F-9444-86A2-13AC5C62A2FC}" type="slidenum">
              <a:rPr lang="en-US">
                <a:solidFill>
                  <a:srgbClr val="3DCD58"/>
                </a:solidFill>
              </a:rPr>
              <a:pPr defTabSz="457160">
                <a:defRPr/>
              </a:pPr>
              <a:t>25</a:t>
            </a:fld>
            <a:endParaRPr lang="en-US">
              <a:solidFill>
                <a:srgbClr val="3DCD58"/>
              </a:solidFill>
            </a:endParaRPr>
          </a:p>
        </p:txBody>
      </p:sp>
      <p:sp>
        <p:nvSpPr>
          <p:cNvPr id="46" name="Footer Placeholder 3">
            <a:extLst>
              <a:ext uri="{FF2B5EF4-FFF2-40B4-BE49-F238E27FC236}">
                <a16:creationId xmlns:a16="http://schemas.microsoft.com/office/drawing/2014/main" id="{2158E2D4-DC1E-4C1E-9982-49959C4E52DC}"/>
              </a:ext>
            </a:extLst>
          </p:cNvPr>
          <p:cNvSpPr>
            <a:spLocks noGrp="1"/>
          </p:cNvSpPr>
          <p:nvPr>
            <p:ph type="ftr" sz="quarter" idx="3"/>
          </p:nvPr>
        </p:nvSpPr>
        <p:spPr>
          <a:xfrm>
            <a:off x="252415" y="4857158"/>
            <a:ext cx="1509767" cy="92333"/>
          </a:xfrm>
        </p:spPr>
        <p:txBody>
          <a:bodyPr/>
          <a:lstStyle/>
          <a:p>
            <a:pPr defTabSz="457160">
              <a:defRPr/>
            </a:pPr>
            <a:r>
              <a:rPr lang="en-US">
                <a:solidFill>
                  <a:srgbClr val="626469"/>
                </a:solidFill>
              </a:rPr>
              <a:t>Confidential Property of Schneider Electric |</a:t>
            </a:r>
          </a:p>
        </p:txBody>
      </p:sp>
      <p:sp>
        <p:nvSpPr>
          <p:cNvPr id="39" name="TextBox 38">
            <a:extLst>
              <a:ext uri="{FF2B5EF4-FFF2-40B4-BE49-F238E27FC236}">
                <a16:creationId xmlns:a16="http://schemas.microsoft.com/office/drawing/2014/main" id="{AF71F3EC-D419-481A-A1C4-6AA1CD297427}"/>
              </a:ext>
            </a:extLst>
          </p:cNvPr>
          <p:cNvSpPr txBox="1"/>
          <p:nvPr/>
        </p:nvSpPr>
        <p:spPr>
          <a:xfrm>
            <a:off x="809037" y="803622"/>
            <a:ext cx="5341636" cy="369332"/>
          </a:xfrm>
          <a:prstGeom prst="rect">
            <a:avLst/>
          </a:prstGeom>
          <a:noFill/>
        </p:spPr>
        <p:txBody>
          <a:bodyPr wrap="square" rtlCol="0">
            <a:spAutoFit/>
          </a:bodyPr>
          <a:lstStyle/>
          <a:p>
            <a:pPr marL="91436" defTabSz="457160">
              <a:defRPr/>
            </a:pPr>
            <a:r>
              <a:rPr lang="en-US" sz="900" i="1" dirty="0">
                <a:solidFill>
                  <a:srgbClr val="9FA0A4"/>
                </a:solidFill>
                <a:latin typeface="Arial"/>
                <a:cs typeface="Arial" panose="020B0604020202020204" pitchFamily="34" charset="0"/>
              </a:rPr>
              <a:t>Event managed by </a:t>
            </a:r>
            <a:r>
              <a:rPr lang="sr-Latn-RS" sz="900" i="1" dirty="0">
                <a:solidFill>
                  <a:srgbClr val="9FA0A4"/>
                </a:solidFill>
                <a:latin typeface="Arial"/>
                <a:cs typeface="Arial" panose="020B0604020202020204" pitchFamily="34" charset="0"/>
              </a:rPr>
              <a:t>Denis Ilić, EMEA</a:t>
            </a:r>
            <a:r>
              <a:rPr lang="en-US" sz="900" i="1" dirty="0">
                <a:solidFill>
                  <a:srgbClr val="9FA0A4"/>
                </a:solidFill>
                <a:latin typeface="Arial"/>
                <a:cs typeface="Arial" panose="020B0604020202020204" pitchFamily="34" charset="0"/>
              </a:rPr>
              <a:t> Hub</a:t>
            </a:r>
            <a:r>
              <a:rPr lang="sr-Latn-RS" sz="900" i="1" dirty="0">
                <a:solidFill>
                  <a:srgbClr val="9FA0A4"/>
                </a:solidFill>
                <a:latin typeface="Arial"/>
                <a:cs typeface="Arial" panose="020B0604020202020204" pitchFamily="34" charset="0"/>
              </a:rPr>
              <a:t>, Marios Michelopoulos, Service Sales Engineer SE Greece</a:t>
            </a:r>
            <a:endParaRPr lang="en-US" sz="900" i="1" dirty="0">
              <a:solidFill>
                <a:srgbClr val="9FA0A4"/>
              </a:solidFill>
              <a:latin typeface="Arial"/>
              <a:cs typeface="Arial" panose="020B0604020202020204" pitchFamily="34" charset="0"/>
            </a:endParaRPr>
          </a:p>
        </p:txBody>
      </p:sp>
      <p:sp>
        <p:nvSpPr>
          <p:cNvPr id="43" name="TextBox 42">
            <a:extLst>
              <a:ext uri="{FF2B5EF4-FFF2-40B4-BE49-F238E27FC236}">
                <a16:creationId xmlns:a16="http://schemas.microsoft.com/office/drawing/2014/main" id="{87BDAF20-33BE-4207-9228-05FECB2302E0}"/>
              </a:ext>
            </a:extLst>
          </p:cNvPr>
          <p:cNvSpPr txBox="1"/>
          <p:nvPr/>
        </p:nvSpPr>
        <p:spPr>
          <a:xfrm>
            <a:off x="1045136" y="1239312"/>
            <a:ext cx="4249494" cy="761747"/>
          </a:xfrm>
          <a:prstGeom prst="rect">
            <a:avLst/>
          </a:prstGeom>
          <a:noFill/>
        </p:spPr>
        <p:txBody>
          <a:bodyPr wrap="square" lIns="68580" tIns="34290" rIns="68580" bIns="34290" rtlCol="0" anchor="t">
            <a:spAutoFit/>
          </a:bodyPr>
          <a:lstStyle/>
          <a:p>
            <a:pPr marL="15716" algn="just" defTabSz="457160"/>
            <a:r>
              <a:rPr lang="sr-Latn-RS" sz="900" dirty="0">
                <a:latin typeface="Arial"/>
              </a:rPr>
              <a:t>Ambient, winding and connections temperatures are monitored on the site. Ambient conditions on one transformer were with temperatures near or even above 40°C, but winding temperatures were OK. On other transformer winding temperatures are reaching values near 120 °C even though ambient temperatures were lower. </a:t>
            </a:r>
            <a:endParaRPr lang="en-US" sz="900" dirty="0">
              <a:latin typeface="Arial"/>
            </a:endParaRPr>
          </a:p>
        </p:txBody>
      </p:sp>
      <p:grpSp>
        <p:nvGrpSpPr>
          <p:cNvPr id="29" name="Group 28">
            <a:extLst>
              <a:ext uri="{FF2B5EF4-FFF2-40B4-BE49-F238E27FC236}">
                <a16:creationId xmlns:a16="http://schemas.microsoft.com/office/drawing/2014/main" id="{E3CA4C7F-F35B-4904-8A15-A2391BC93A38}"/>
              </a:ext>
            </a:extLst>
          </p:cNvPr>
          <p:cNvGrpSpPr/>
          <p:nvPr/>
        </p:nvGrpSpPr>
        <p:grpSpPr>
          <a:xfrm>
            <a:off x="69976" y="1263529"/>
            <a:ext cx="1055064" cy="2427224"/>
            <a:chOff x="69976" y="1263528"/>
            <a:chExt cx="1055064" cy="2427224"/>
          </a:xfrm>
        </p:grpSpPr>
        <p:cxnSp>
          <p:nvCxnSpPr>
            <p:cNvPr id="40" name="Straight Connector 39">
              <a:extLst>
                <a:ext uri="{FF2B5EF4-FFF2-40B4-BE49-F238E27FC236}">
                  <a16:creationId xmlns:a16="http://schemas.microsoft.com/office/drawing/2014/main" id="{7A40B604-15F1-4CE1-8DAE-0C3C73445B58}"/>
                </a:ext>
              </a:extLst>
            </p:cNvPr>
            <p:cNvCxnSpPr>
              <a:cxnSpLocks/>
              <a:stCxn id="41" idx="0"/>
            </p:cNvCxnSpPr>
            <p:nvPr/>
          </p:nvCxnSpPr>
          <p:spPr>
            <a:xfrm>
              <a:off x="627802" y="1278768"/>
              <a:ext cx="7620" cy="2082301"/>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96E854FF-D6A0-41F7-B6A0-EFF04909075F}"/>
                </a:ext>
              </a:extLst>
            </p:cNvPr>
            <p:cNvGrpSpPr/>
            <p:nvPr/>
          </p:nvGrpSpPr>
          <p:grpSpPr>
            <a:xfrm>
              <a:off x="198042" y="2144013"/>
              <a:ext cx="798932" cy="524540"/>
              <a:chOff x="198042" y="2279318"/>
              <a:chExt cx="798932" cy="524540"/>
            </a:xfrm>
          </p:grpSpPr>
          <p:sp>
            <p:nvSpPr>
              <p:cNvPr id="42" name="Oval 41">
                <a:extLst>
                  <a:ext uri="{FF2B5EF4-FFF2-40B4-BE49-F238E27FC236}">
                    <a16:creationId xmlns:a16="http://schemas.microsoft.com/office/drawing/2014/main" id="{4611C57D-BE07-4ABF-8820-7BE53081A405}"/>
                  </a:ext>
                </a:extLst>
              </p:cNvPr>
              <p:cNvSpPr/>
              <p:nvPr/>
            </p:nvSpPr>
            <p:spPr>
              <a:xfrm>
                <a:off x="368967" y="227931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7" name="TextBox 46">
                <a:extLst>
                  <a:ext uri="{FF2B5EF4-FFF2-40B4-BE49-F238E27FC236}">
                    <a16:creationId xmlns:a16="http://schemas.microsoft.com/office/drawing/2014/main" id="{BDF82825-2523-4BE6-970E-5DA9476C1C05}"/>
                  </a:ext>
                </a:extLst>
              </p:cNvPr>
              <p:cNvSpPr txBox="1"/>
              <p:nvPr/>
            </p:nvSpPr>
            <p:spPr>
              <a:xfrm>
                <a:off x="198042" y="2418610"/>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Cause</a:t>
                </a:r>
              </a:p>
            </p:txBody>
          </p:sp>
        </p:grpSp>
        <p:grpSp>
          <p:nvGrpSpPr>
            <p:cNvPr id="21" name="Group 20">
              <a:extLst>
                <a:ext uri="{FF2B5EF4-FFF2-40B4-BE49-F238E27FC236}">
                  <a16:creationId xmlns:a16="http://schemas.microsoft.com/office/drawing/2014/main" id="{EEE7136E-CB2D-4071-A6B2-737C3709727F}"/>
                </a:ext>
              </a:extLst>
            </p:cNvPr>
            <p:cNvGrpSpPr/>
            <p:nvPr/>
          </p:nvGrpSpPr>
          <p:grpSpPr>
            <a:xfrm>
              <a:off x="187911" y="1263528"/>
              <a:ext cx="798932" cy="524540"/>
              <a:chOff x="187911" y="1263528"/>
              <a:chExt cx="798932" cy="524540"/>
            </a:xfrm>
          </p:grpSpPr>
          <p:sp>
            <p:nvSpPr>
              <p:cNvPr id="41" name="Oval 40">
                <a:extLst>
                  <a:ext uri="{FF2B5EF4-FFF2-40B4-BE49-F238E27FC236}">
                    <a16:creationId xmlns:a16="http://schemas.microsoft.com/office/drawing/2014/main" id="{C54FCCEC-741D-4A5B-A2C4-5090C049418C}"/>
                  </a:ext>
                </a:extLst>
              </p:cNvPr>
              <p:cNvSpPr/>
              <p:nvPr/>
            </p:nvSpPr>
            <p:spPr>
              <a:xfrm>
                <a:off x="365532" y="1263528"/>
                <a:ext cx="524540" cy="5245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3D6F8D5C-9083-4103-867C-9FB220027513}"/>
                  </a:ext>
                </a:extLst>
              </p:cNvPr>
              <p:cNvSpPr txBox="1"/>
              <p:nvPr/>
            </p:nvSpPr>
            <p:spPr>
              <a:xfrm>
                <a:off x="187911" y="1408079"/>
                <a:ext cx="798932" cy="207749"/>
              </a:xfrm>
              <a:prstGeom prst="rect">
                <a:avLst/>
              </a:prstGeom>
              <a:noFill/>
            </p:spPr>
            <p:txBody>
              <a:bodyPr wrap="square" lIns="68580" tIns="34290" rIns="68580" bIns="34290" rtlCol="0" anchor="t">
                <a:spAutoFit/>
              </a:bodyPr>
              <a:lstStyle/>
              <a:p>
                <a:pPr marL="90962" algn="ctr" defTabSz="457160">
                  <a:defRPr/>
                </a:pPr>
                <a:r>
                  <a:rPr lang="en-US" sz="900" b="1" dirty="0">
                    <a:solidFill>
                      <a:srgbClr val="FFFFFF"/>
                    </a:solidFill>
                    <a:latin typeface="Arial Narrow"/>
                    <a:cs typeface="Arial"/>
                  </a:rPr>
                  <a:t>Event</a:t>
                </a:r>
              </a:p>
            </p:txBody>
          </p:sp>
        </p:grpSp>
        <p:grpSp>
          <p:nvGrpSpPr>
            <p:cNvPr id="11" name="Group 10">
              <a:extLst>
                <a:ext uri="{FF2B5EF4-FFF2-40B4-BE49-F238E27FC236}">
                  <a16:creationId xmlns:a16="http://schemas.microsoft.com/office/drawing/2014/main" id="{9D591F86-5FCE-4457-A84F-552BC61D1803}"/>
                </a:ext>
              </a:extLst>
            </p:cNvPr>
            <p:cNvGrpSpPr/>
            <p:nvPr/>
          </p:nvGrpSpPr>
          <p:grpSpPr>
            <a:xfrm>
              <a:off x="69976" y="3337512"/>
              <a:ext cx="1055064" cy="353240"/>
              <a:chOff x="47231" y="3692691"/>
              <a:chExt cx="1055064" cy="353240"/>
            </a:xfrm>
          </p:grpSpPr>
          <p:sp>
            <p:nvSpPr>
              <p:cNvPr id="13" name="Rectangle: Rounded Corners 12">
                <a:extLst>
                  <a:ext uri="{FF2B5EF4-FFF2-40B4-BE49-F238E27FC236}">
                    <a16:creationId xmlns:a16="http://schemas.microsoft.com/office/drawing/2014/main" id="{F1E939AB-7090-47AB-A2CC-1675427DB6CA}"/>
                  </a:ext>
                </a:extLst>
              </p:cNvPr>
              <p:cNvSpPr/>
              <p:nvPr/>
            </p:nvSpPr>
            <p:spPr>
              <a:xfrm>
                <a:off x="228336" y="3692691"/>
                <a:ext cx="798932" cy="3532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0">
                  <a:defRPr/>
                </a:pPr>
                <a:endParaRPr lang="en-US">
                  <a:solidFill>
                    <a:prstClr val="white"/>
                  </a:solidFill>
                  <a:latin typeface="Arial"/>
                </a:endParaRPr>
              </a:p>
            </p:txBody>
          </p:sp>
          <p:sp>
            <p:nvSpPr>
              <p:cNvPr id="44" name="TextBox 43">
                <a:extLst>
                  <a:ext uri="{FF2B5EF4-FFF2-40B4-BE49-F238E27FC236}">
                    <a16:creationId xmlns:a16="http://schemas.microsoft.com/office/drawing/2014/main" id="{5DE71949-C866-441E-8846-AD7D929977A3}"/>
                  </a:ext>
                </a:extLst>
              </p:cNvPr>
              <p:cNvSpPr txBox="1"/>
              <p:nvPr/>
            </p:nvSpPr>
            <p:spPr>
              <a:xfrm>
                <a:off x="47231" y="3764685"/>
                <a:ext cx="1055064" cy="196208"/>
              </a:xfrm>
              <a:prstGeom prst="rect">
                <a:avLst/>
              </a:prstGeom>
              <a:noFill/>
            </p:spPr>
            <p:txBody>
              <a:bodyPr wrap="square" lIns="68580" tIns="34290" rIns="68580" bIns="34290" rtlCol="0" anchor="t">
                <a:spAutoFit/>
              </a:bodyPr>
              <a:lstStyle/>
              <a:p>
                <a:pPr marL="90962" algn="ctr" defTabSz="457160">
                  <a:defRPr/>
                </a:pPr>
                <a:r>
                  <a:rPr lang="en-US" sz="825" b="1" dirty="0">
                    <a:solidFill>
                      <a:schemeClr val="bg1"/>
                    </a:solidFill>
                    <a:latin typeface="Arial Narrow"/>
                    <a:cs typeface="Arial"/>
                  </a:rPr>
                  <a:t>Recommendation</a:t>
                </a:r>
                <a:endParaRPr lang="en-US" sz="825" dirty="0">
                  <a:solidFill>
                    <a:schemeClr val="bg1"/>
                  </a:solidFill>
                  <a:cs typeface="Arial"/>
                </a:endParaRPr>
              </a:p>
            </p:txBody>
          </p:sp>
        </p:grpSp>
      </p:grpSp>
      <p:sp>
        <p:nvSpPr>
          <p:cNvPr id="33" name="TextBox 32">
            <a:extLst>
              <a:ext uri="{FF2B5EF4-FFF2-40B4-BE49-F238E27FC236}">
                <a16:creationId xmlns:a16="http://schemas.microsoft.com/office/drawing/2014/main" id="{C1783C1F-AF9B-421E-915E-BB8BE0D03AD2}"/>
              </a:ext>
            </a:extLst>
          </p:cNvPr>
          <p:cNvSpPr txBox="1"/>
          <p:nvPr/>
        </p:nvSpPr>
        <p:spPr>
          <a:xfrm>
            <a:off x="-143392" y="521635"/>
            <a:ext cx="1079848" cy="196208"/>
          </a:xfrm>
          <a:prstGeom prst="rect">
            <a:avLst/>
          </a:prstGeom>
          <a:noFill/>
        </p:spPr>
        <p:txBody>
          <a:bodyPr wrap="square" lIns="68580" tIns="34290" rIns="68580" bIns="34290" rtlCol="0" anchor="t">
            <a:spAutoFit/>
          </a:bodyPr>
          <a:lstStyle/>
          <a:p>
            <a:pPr algn="ctr" defTabSz="457160"/>
            <a:r>
              <a:rPr lang="en-US" sz="825" dirty="0">
                <a:solidFill>
                  <a:schemeClr val="bg1"/>
                </a:solidFill>
                <a:latin typeface="Arial Rounded MT Bold"/>
              </a:rPr>
              <a:t>Segment</a:t>
            </a:r>
          </a:p>
        </p:txBody>
      </p:sp>
      <p:sp>
        <p:nvSpPr>
          <p:cNvPr id="52" name="TextBox 51">
            <a:extLst>
              <a:ext uri="{FF2B5EF4-FFF2-40B4-BE49-F238E27FC236}">
                <a16:creationId xmlns:a16="http://schemas.microsoft.com/office/drawing/2014/main" id="{6A22AE50-B766-4D88-A68E-31A3B934EB16}"/>
              </a:ext>
            </a:extLst>
          </p:cNvPr>
          <p:cNvSpPr txBox="1"/>
          <p:nvPr/>
        </p:nvSpPr>
        <p:spPr>
          <a:xfrm>
            <a:off x="1045137" y="2157911"/>
            <a:ext cx="4326590" cy="484748"/>
          </a:xfrm>
          <a:prstGeom prst="rect">
            <a:avLst/>
          </a:prstGeom>
          <a:noFill/>
        </p:spPr>
        <p:txBody>
          <a:bodyPr wrap="square" lIns="68580" tIns="34290" rIns="68580" bIns="34290" rtlCol="0" anchor="t">
            <a:spAutoFit/>
          </a:bodyPr>
          <a:lstStyle/>
          <a:p>
            <a:pPr algn="just" defTabSz="457139">
              <a:defRPr/>
            </a:pPr>
            <a:r>
              <a:rPr lang="sr-Latn-RS" sz="900" dirty="0">
                <a:latin typeface="Arial"/>
              </a:rPr>
              <a:t>Based on these temperatures, it was concluded that second transformer is probably more loaded, and that probably load rebalance can be done, avoiding the risk that transformer trips during the hot summer days.  </a:t>
            </a:r>
            <a:endParaRPr lang="en-US" sz="900" dirty="0">
              <a:latin typeface="Arial"/>
            </a:endParaRPr>
          </a:p>
        </p:txBody>
      </p:sp>
      <p:cxnSp>
        <p:nvCxnSpPr>
          <p:cNvPr id="3" name="Straight Connector 2">
            <a:extLst>
              <a:ext uri="{FF2B5EF4-FFF2-40B4-BE49-F238E27FC236}">
                <a16:creationId xmlns:a16="http://schemas.microsoft.com/office/drawing/2014/main" id="{36A71983-D961-4FEA-B89A-48E8DA24F8A0}"/>
              </a:ext>
            </a:extLst>
          </p:cNvPr>
          <p:cNvCxnSpPr>
            <a:cxnSpLocks/>
          </p:cNvCxnSpPr>
          <p:nvPr/>
        </p:nvCxnSpPr>
        <p:spPr>
          <a:xfrm flipH="1">
            <a:off x="7242571" y="1604077"/>
            <a:ext cx="255801" cy="344047"/>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88F7D79-1FE3-CE5D-985F-CA915C4F145D}"/>
              </a:ext>
            </a:extLst>
          </p:cNvPr>
          <p:cNvSpPr/>
          <p:nvPr/>
        </p:nvSpPr>
        <p:spPr>
          <a:xfrm>
            <a:off x="361852" y="4001402"/>
            <a:ext cx="5126900" cy="650897"/>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sr-Latn-RS" sz="1200" b="1" dirty="0">
                <a:cs typeface="Arial"/>
              </a:rPr>
              <a:t>After load rebalancing conditions were improved, and risk for sudden outage is prevented. Customer gained significant trust in the proposed solution.</a:t>
            </a:r>
            <a:endParaRPr lang="en-IN" sz="1200" b="1" dirty="0">
              <a:cs typeface="Arial"/>
            </a:endParaRPr>
          </a:p>
        </p:txBody>
      </p:sp>
      <p:sp>
        <p:nvSpPr>
          <p:cNvPr id="10" name="TextBox 9">
            <a:extLst>
              <a:ext uri="{FF2B5EF4-FFF2-40B4-BE49-F238E27FC236}">
                <a16:creationId xmlns:a16="http://schemas.microsoft.com/office/drawing/2014/main" id="{3D6CC45A-33F9-996A-227D-B2ABE1BDE799}"/>
              </a:ext>
            </a:extLst>
          </p:cNvPr>
          <p:cNvSpPr txBox="1"/>
          <p:nvPr/>
        </p:nvSpPr>
        <p:spPr>
          <a:xfrm>
            <a:off x="1027823" y="2994761"/>
            <a:ext cx="4282440"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sr-Latn-RS" sz="900" dirty="0">
                <a:latin typeface="Arial"/>
              </a:rPr>
              <a:t>It was recommended to check the load balance and search for possibility to better balance load between these two transformers. As they were of a different manufacturer and age, it was strongly adviced to check cooling ducts between windings for any clogs and dust that might prevent proper natural cooling. </a:t>
            </a:r>
            <a:r>
              <a:rPr lang="sr-Latn-RS" sz="900" dirty="0">
                <a:cs typeface="Arial"/>
              </a:rPr>
              <a:t>Customer checked and </a:t>
            </a:r>
            <a:r>
              <a:rPr lang="sr-Latn-RS" sz="900" b="1" dirty="0">
                <a:cs typeface="Arial"/>
              </a:rPr>
              <a:t>confirmed</a:t>
            </a:r>
            <a:r>
              <a:rPr lang="sr-Latn-RS" sz="900" dirty="0">
                <a:cs typeface="Arial"/>
              </a:rPr>
              <a:t> additional load on second transformer. Planned load rebalancing. </a:t>
            </a:r>
            <a:endParaRPr lang="en-US" sz="900" dirty="0">
              <a:latin typeface="Arial"/>
            </a:endParaRPr>
          </a:p>
        </p:txBody>
      </p:sp>
      <p:sp>
        <p:nvSpPr>
          <p:cNvPr id="34" name="Rectangle: Rounded Corners 33">
            <a:extLst>
              <a:ext uri="{FF2B5EF4-FFF2-40B4-BE49-F238E27FC236}">
                <a16:creationId xmlns:a16="http://schemas.microsoft.com/office/drawing/2014/main" id="{AC5EE14F-2881-410F-80CE-9E3CCAE8D7A3}"/>
              </a:ext>
            </a:extLst>
          </p:cNvPr>
          <p:cNvSpPr/>
          <p:nvPr/>
        </p:nvSpPr>
        <p:spPr>
          <a:xfrm>
            <a:off x="149998" y="151658"/>
            <a:ext cx="447511" cy="313273"/>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3D5C8A65-2058-AA6A-1919-AD7754EC5A3C}"/>
              </a:ext>
            </a:extLst>
          </p:cNvPr>
          <p:cNvPicPr>
            <a:picLocks noChangeAspect="1"/>
          </p:cNvPicPr>
          <p:nvPr/>
        </p:nvPicPr>
        <p:blipFill rotWithShape="1">
          <a:blip r:embed="rId3">
            <a:extLst>
              <a:ext uri="{28A0092B-C50C-407E-A947-70E740481C1C}">
                <a14:useLocalDpi xmlns:a14="http://schemas.microsoft.com/office/drawing/2010/main" val="0"/>
              </a:ext>
            </a:extLst>
          </a:blip>
          <a:srcRect l="29957" r="29957"/>
          <a:stretch/>
        </p:blipFill>
        <p:spPr>
          <a:xfrm>
            <a:off x="149998" y="49027"/>
            <a:ext cx="500876" cy="535499"/>
          </a:xfrm>
          <a:prstGeom prst="rect">
            <a:avLst/>
          </a:prstGeom>
        </p:spPr>
      </p:pic>
      <p:pic>
        <p:nvPicPr>
          <p:cNvPr id="6" name="Picture 5">
            <a:extLst>
              <a:ext uri="{FF2B5EF4-FFF2-40B4-BE49-F238E27FC236}">
                <a16:creationId xmlns:a16="http://schemas.microsoft.com/office/drawing/2014/main" id="{26F7ADD4-8D55-72FE-F5FF-D4403890B81D}"/>
              </a:ext>
            </a:extLst>
          </p:cNvPr>
          <p:cNvPicPr>
            <a:picLocks noChangeAspect="1"/>
          </p:cNvPicPr>
          <p:nvPr/>
        </p:nvPicPr>
        <p:blipFill>
          <a:blip r:embed="rId4"/>
          <a:stretch>
            <a:fillRect/>
          </a:stretch>
        </p:blipFill>
        <p:spPr>
          <a:xfrm>
            <a:off x="5905899" y="867251"/>
            <a:ext cx="3050191" cy="1679134"/>
          </a:xfrm>
          <a:prstGeom prst="rect">
            <a:avLst/>
          </a:prstGeom>
        </p:spPr>
      </p:pic>
      <p:sp>
        <p:nvSpPr>
          <p:cNvPr id="7" name="TextBox 6">
            <a:extLst>
              <a:ext uri="{FF2B5EF4-FFF2-40B4-BE49-F238E27FC236}">
                <a16:creationId xmlns:a16="http://schemas.microsoft.com/office/drawing/2014/main" id="{B5C04E65-6264-E396-BB40-046251F5E614}"/>
              </a:ext>
            </a:extLst>
          </p:cNvPr>
          <p:cNvSpPr txBox="1"/>
          <p:nvPr/>
        </p:nvSpPr>
        <p:spPr>
          <a:xfrm>
            <a:off x="5691626" y="2541597"/>
            <a:ext cx="3613490" cy="253916"/>
          </a:xfrm>
          <a:prstGeom prst="rect">
            <a:avLst/>
          </a:prstGeom>
          <a:noFill/>
        </p:spPr>
        <p:txBody>
          <a:bodyPr wrap="none" rtlCol="0">
            <a:spAutoFit/>
          </a:bodyPr>
          <a:lstStyle/>
          <a:p>
            <a:r>
              <a:rPr lang="sr-Latn-RS" sz="1050" dirty="0"/>
              <a:t>Only temperature is monitored, Dry transformers, ONAN. </a:t>
            </a:r>
            <a:endParaRPr lang="en-US" sz="1050" dirty="0"/>
          </a:p>
        </p:txBody>
      </p:sp>
      <mc:AlternateContent xmlns:mc="http://schemas.openxmlformats.org/markup-compatibility/2006">
        <mc:Choice xmlns:am3d="http://schemas.microsoft.com/office/drawing/2017/model3d" Requires="am3d">
          <p:graphicFrame>
            <p:nvGraphicFramePr>
              <p:cNvPr id="8" name="3D Model 7" descr="Bullseye">
                <a:extLst>
                  <a:ext uri="{FF2B5EF4-FFF2-40B4-BE49-F238E27FC236}">
                    <a16:creationId xmlns:a16="http://schemas.microsoft.com/office/drawing/2014/main" id="{3372D077-622B-4FE5-993B-8D1B5C5FAE38}"/>
                  </a:ext>
                </a:extLst>
              </p:cNvPr>
              <p:cNvGraphicFramePr>
                <a:graphicFrameLocks noChangeAspect="1"/>
              </p:cNvGraphicFramePr>
              <p:nvPr/>
            </p:nvGraphicFramePr>
            <p:xfrm rot="20838709">
              <a:off x="5791893" y="2635906"/>
              <a:ext cx="2145196" cy="1618118"/>
            </p:xfrm>
            <a:graphic>
              <a:graphicData uri="http://schemas.microsoft.com/office/drawing/2017/model3d">
                <am3d:model3d r:embed="rId5">
                  <am3d:spPr>
                    <a:xfrm rot="20838709">
                      <a:off x="0" y="0"/>
                      <a:ext cx="2145196" cy="1618118"/>
                    </a:xfrm>
                    <a:prstGeom prst="rect">
                      <a:avLst/>
                    </a:prstGeom>
                  </am3d:spPr>
                  <am3d:camera>
                    <am3d:pos x="0" y="0" z="60296466"/>
                    <am3d:up dx="0" dy="36000000" dz="0"/>
                    <am3d:lookAt x="0" y="0" z="0"/>
                    <am3d:perspective fov="2700000"/>
                  </am3d:camera>
                  <am3d:trans>
                    <am3d:meterPerModelUnit n="72309" d="1000000"/>
                    <am3d:preTrans dx="-1" dy="-10762396" dz="-4674376"/>
                    <am3d:scale>
                      <am3d:sx n="1000000" d="1000000"/>
                      <am3d:sy n="1000000" d="1000000"/>
                      <am3d:sz n="1000000" d="1000000"/>
                    </am3d:scale>
                    <am3d:rot ax="610612" ay="2752877" az="440595"/>
                    <am3d:postTrans dx="0" dy="0" dz="0"/>
                  </am3d:trans>
                  <am3d:raster rName="Office3DRenderer" rVer="16.0.8326">
                    <am3d:blip r:embed="rId6"/>
                  </am3d:raster>
                  <am3d:objViewport viewportSz="32435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Bullseye">
                <a:extLst>
                  <a:ext uri="{FF2B5EF4-FFF2-40B4-BE49-F238E27FC236}">
                    <a16:creationId xmlns:a16="http://schemas.microsoft.com/office/drawing/2014/main" id="{3372D077-622B-4FE5-993B-8D1B5C5FAE38}"/>
                  </a:ext>
                </a:extLst>
              </p:cNvPr>
              <p:cNvPicPr>
                <a:picLocks noGrp="1" noRot="1" noChangeAspect="1" noMove="1" noResize="1" noEditPoints="1" noAdjustHandles="1" noChangeArrowheads="1" noChangeShapeType="1" noCrop="1"/>
              </p:cNvPicPr>
              <p:nvPr/>
            </p:nvPicPr>
            <p:blipFill>
              <a:blip r:embed="rId6"/>
              <a:stretch>
                <a:fillRect/>
              </a:stretch>
            </p:blipFill>
            <p:spPr>
              <a:xfrm rot="20838709">
                <a:off x="5791893" y="2635906"/>
                <a:ext cx="2145196" cy="1618118"/>
              </a:xfrm>
              <a:prstGeom prst="rect">
                <a:avLst/>
              </a:prstGeom>
            </p:spPr>
          </p:pic>
        </mc:Fallback>
      </mc:AlternateContent>
      <p:sp>
        <p:nvSpPr>
          <p:cNvPr id="14" name="TextBox 13">
            <a:extLst>
              <a:ext uri="{FF2B5EF4-FFF2-40B4-BE49-F238E27FC236}">
                <a16:creationId xmlns:a16="http://schemas.microsoft.com/office/drawing/2014/main" id="{B7A3887B-E1DB-DC61-5FFA-5759BE849CAA}"/>
              </a:ext>
            </a:extLst>
          </p:cNvPr>
          <p:cNvSpPr txBox="1"/>
          <p:nvPr/>
        </p:nvSpPr>
        <p:spPr>
          <a:xfrm>
            <a:off x="6256099" y="4315459"/>
            <a:ext cx="2662754" cy="769441"/>
          </a:xfrm>
          <a:prstGeom prst="rect">
            <a:avLst/>
          </a:prstGeom>
          <a:noFill/>
        </p:spPr>
        <p:txBody>
          <a:bodyPr wrap="square" rtlCol="0">
            <a:spAutoFit/>
          </a:bodyPr>
          <a:lstStyle/>
          <a:p>
            <a:r>
              <a:rPr lang="sr-Latn-RS" sz="1100" dirty="0"/>
              <a:t>After great colaboration, customer was satisfied with solution. Planned to include electrical parameters and add more transformers in renewal. </a:t>
            </a:r>
            <a:endParaRPr lang="en-US" sz="1100" dirty="0"/>
          </a:p>
        </p:txBody>
      </p:sp>
    </p:spTree>
    <p:extLst>
      <p:ext uri="{BB962C8B-B14F-4D97-AF65-F5344CB8AC3E}">
        <p14:creationId xmlns:p14="http://schemas.microsoft.com/office/powerpoint/2010/main" val="367857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506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ext Placeholder 7">
            <a:extLst>
              <a:ext uri="{FF2B5EF4-FFF2-40B4-BE49-F238E27FC236}">
                <a16:creationId xmlns:a16="http://schemas.microsoft.com/office/drawing/2014/main" id="{026ADDED-37CA-4755-8406-27AD4E7A5E20}"/>
              </a:ext>
            </a:extLst>
          </p:cNvPr>
          <p:cNvSpPr txBox="1">
            <a:spLocks/>
          </p:cNvSpPr>
          <p:nvPr/>
        </p:nvSpPr>
        <p:spPr>
          <a:xfrm>
            <a:off x="133147" y="352540"/>
            <a:ext cx="8647112" cy="369332"/>
          </a:xfrm>
        </p:spPr>
        <p:txBody>
          <a:bodyPr/>
          <a:lst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72">
              <a:spcBef>
                <a:spcPts val="0"/>
              </a:spcBef>
              <a:buNone/>
              <a:defRPr/>
            </a:pPr>
            <a:r>
              <a:rPr lang="fr-FR" sz="2400" b="1" dirty="0">
                <a:solidFill>
                  <a:srgbClr val="3DCD58"/>
                </a:solidFill>
                <a:latin typeface="Arial"/>
              </a:rPr>
              <a:t>CSH EMEA Master hub</a:t>
            </a:r>
          </a:p>
        </p:txBody>
      </p:sp>
      <p:grpSp>
        <p:nvGrpSpPr>
          <p:cNvPr id="2" name="Group 1">
            <a:extLst>
              <a:ext uri="{FF2B5EF4-FFF2-40B4-BE49-F238E27FC236}">
                <a16:creationId xmlns:a16="http://schemas.microsoft.com/office/drawing/2014/main" id="{055D2861-084A-3EF5-5534-6461223BA9EB}"/>
              </a:ext>
            </a:extLst>
          </p:cNvPr>
          <p:cNvGrpSpPr/>
          <p:nvPr/>
        </p:nvGrpSpPr>
        <p:grpSpPr>
          <a:xfrm>
            <a:off x="1550672" y="1219085"/>
            <a:ext cx="5545887" cy="2942928"/>
            <a:chOff x="1710946" y="1451711"/>
            <a:chExt cx="7394516" cy="3923904"/>
          </a:xfrm>
        </p:grpSpPr>
        <p:sp>
          <p:nvSpPr>
            <p:cNvPr id="8" name="Freeform 608">
              <a:extLst>
                <a:ext uri="{FF2B5EF4-FFF2-40B4-BE49-F238E27FC236}">
                  <a16:creationId xmlns:a16="http://schemas.microsoft.com/office/drawing/2014/main" id="{697533A3-72D0-C565-7C35-C6D92AE07204}"/>
                </a:ext>
              </a:extLst>
            </p:cNvPr>
            <p:cNvSpPr>
              <a:spLocks/>
            </p:cNvSpPr>
            <p:nvPr/>
          </p:nvSpPr>
          <p:spPr bwMode="auto">
            <a:xfrm>
              <a:off x="4401660" y="2321977"/>
              <a:ext cx="215031" cy="114593"/>
            </a:xfrm>
            <a:custGeom>
              <a:avLst/>
              <a:gdLst>
                <a:gd name="T0" fmla="*/ 71 w 139"/>
                <a:gd name="T1" fmla="*/ 94 h 82"/>
                <a:gd name="T2" fmla="*/ 28 w 139"/>
                <a:gd name="T3" fmla="*/ 79 h 82"/>
                <a:gd name="T4" fmla="*/ 42 w 139"/>
                <a:gd name="T5" fmla="*/ 70 h 82"/>
                <a:gd name="T6" fmla="*/ 36 w 139"/>
                <a:gd name="T7" fmla="*/ 72 h 82"/>
                <a:gd name="T8" fmla="*/ 42 w 139"/>
                <a:gd name="T9" fmla="*/ 62 h 82"/>
                <a:gd name="T10" fmla="*/ 10 w 139"/>
                <a:gd name="T11" fmla="*/ 57 h 82"/>
                <a:gd name="T12" fmla="*/ 42 w 139"/>
                <a:gd name="T13" fmla="*/ 43 h 82"/>
                <a:gd name="T14" fmla="*/ 33 w 139"/>
                <a:gd name="T15" fmla="*/ 45 h 82"/>
                <a:gd name="T16" fmla="*/ 42 w 139"/>
                <a:gd name="T17" fmla="*/ 34 h 82"/>
                <a:gd name="T18" fmla="*/ 0 w 139"/>
                <a:gd name="T19" fmla="*/ 34 h 82"/>
                <a:gd name="T20" fmla="*/ 5 w 139"/>
                <a:gd name="T21" fmla="*/ 21 h 82"/>
                <a:gd name="T22" fmla="*/ 21 w 139"/>
                <a:gd name="T23" fmla="*/ 28 h 82"/>
                <a:gd name="T24" fmla="*/ 12 w 139"/>
                <a:gd name="T25" fmla="*/ 21 h 82"/>
                <a:gd name="T26" fmla="*/ 15 w 139"/>
                <a:gd name="T27" fmla="*/ 19 h 82"/>
                <a:gd name="T28" fmla="*/ 10 w 139"/>
                <a:gd name="T29" fmla="*/ 14 h 82"/>
                <a:gd name="T30" fmla="*/ 14 w 139"/>
                <a:gd name="T31" fmla="*/ 16 h 82"/>
                <a:gd name="T32" fmla="*/ 14 w 139"/>
                <a:gd name="T33" fmla="*/ 12 h 82"/>
                <a:gd name="T34" fmla="*/ 15 w 139"/>
                <a:gd name="T35" fmla="*/ 14 h 82"/>
                <a:gd name="T36" fmla="*/ 14 w 139"/>
                <a:gd name="T37" fmla="*/ 11 h 82"/>
                <a:gd name="T38" fmla="*/ 30 w 139"/>
                <a:gd name="T39" fmla="*/ 21 h 82"/>
                <a:gd name="T40" fmla="*/ 30 w 139"/>
                <a:gd name="T41" fmla="*/ 17 h 82"/>
                <a:gd name="T42" fmla="*/ 33 w 139"/>
                <a:gd name="T43" fmla="*/ 21 h 82"/>
                <a:gd name="T44" fmla="*/ 26 w 139"/>
                <a:gd name="T45" fmla="*/ 9 h 82"/>
                <a:gd name="T46" fmla="*/ 33 w 139"/>
                <a:gd name="T47" fmla="*/ 9 h 82"/>
                <a:gd name="T48" fmla="*/ 23 w 139"/>
                <a:gd name="T49" fmla="*/ 0 h 82"/>
                <a:gd name="T50" fmla="*/ 50 w 139"/>
                <a:gd name="T51" fmla="*/ 41 h 82"/>
                <a:gd name="T52" fmla="*/ 59 w 139"/>
                <a:gd name="T53" fmla="*/ 28 h 82"/>
                <a:gd name="T54" fmla="*/ 62 w 139"/>
                <a:gd name="T55" fmla="*/ 33 h 82"/>
                <a:gd name="T56" fmla="*/ 65 w 139"/>
                <a:gd name="T57" fmla="*/ 14 h 82"/>
                <a:gd name="T58" fmla="*/ 77 w 139"/>
                <a:gd name="T59" fmla="*/ 26 h 82"/>
                <a:gd name="T60" fmla="*/ 89 w 139"/>
                <a:gd name="T61" fmla="*/ 11 h 82"/>
                <a:gd name="T62" fmla="*/ 98 w 139"/>
                <a:gd name="T63" fmla="*/ 28 h 82"/>
                <a:gd name="T64" fmla="*/ 94 w 139"/>
                <a:gd name="T65" fmla="*/ 11 h 82"/>
                <a:gd name="T66" fmla="*/ 122 w 139"/>
                <a:gd name="T67" fmla="*/ 11 h 82"/>
                <a:gd name="T68" fmla="*/ 120 w 139"/>
                <a:gd name="T69" fmla="*/ 0 h 82"/>
                <a:gd name="T70" fmla="*/ 151 w 139"/>
                <a:gd name="T71" fmla="*/ 3 h 82"/>
                <a:gd name="T72" fmla="*/ 142 w 139"/>
                <a:gd name="T73" fmla="*/ 12 h 82"/>
                <a:gd name="T74" fmla="*/ 157 w 139"/>
                <a:gd name="T75" fmla="*/ 31 h 82"/>
                <a:gd name="T76" fmla="*/ 157 w 139"/>
                <a:gd name="T77" fmla="*/ 28 h 82"/>
                <a:gd name="T78" fmla="*/ 163 w 139"/>
                <a:gd name="T79" fmla="*/ 43 h 82"/>
                <a:gd name="T80" fmla="*/ 166 w 139"/>
                <a:gd name="T81" fmla="*/ 41 h 82"/>
                <a:gd name="T82" fmla="*/ 151 w 139"/>
                <a:gd name="T83" fmla="*/ 62 h 82"/>
                <a:gd name="T84" fmla="*/ 156 w 139"/>
                <a:gd name="T85" fmla="*/ 60 h 82"/>
                <a:gd name="T86" fmla="*/ 71 w 139"/>
                <a:gd name="T87" fmla="*/ 94 h 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9" h="82">
                  <a:moveTo>
                    <a:pt x="59" y="82"/>
                  </a:moveTo>
                  <a:lnTo>
                    <a:pt x="24" y="69"/>
                  </a:lnTo>
                  <a:lnTo>
                    <a:pt x="35" y="61"/>
                  </a:lnTo>
                  <a:lnTo>
                    <a:pt x="30" y="62"/>
                  </a:lnTo>
                  <a:lnTo>
                    <a:pt x="35" y="54"/>
                  </a:lnTo>
                  <a:lnTo>
                    <a:pt x="8" y="49"/>
                  </a:lnTo>
                  <a:lnTo>
                    <a:pt x="35" y="37"/>
                  </a:lnTo>
                  <a:lnTo>
                    <a:pt x="27" y="39"/>
                  </a:lnTo>
                  <a:lnTo>
                    <a:pt x="35" y="30"/>
                  </a:lnTo>
                  <a:lnTo>
                    <a:pt x="0" y="30"/>
                  </a:lnTo>
                  <a:lnTo>
                    <a:pt x="5" y="19"/>
                  </a:lnTo>
                  <a:lnTo>
                    <a:pt x="17" y="24"/>
                  </a:lnTo>
                  <a:lnTo>
                    <a:pt x="10" y="19"/>
                  </a:lnTo>
                  <a:lnTo>
                    <a:pt x="13" y="17"/>
                  </a:lnTo>
                  <a:lnTo>
                    <a:pt x="8" y="12"/>
                  </a:lnTo>
                  <a:lnTo>
                    <a:pt x="12" y="14"/>
                  </a:lnTo>
                  <a:lnTo>
                    <a:pt x="12" y="10"/>
                  </a:lnTo>
                  <a:lnTo>
                    <a:pt x="13" y="12"/>
                  </a:lnTo>
                  <a:lnTo>
                    <a:pt x="12" y="9"/>
                  </a:lnTo>
                  <a:lnTo>
                    <a:pt x="25" y="19"/>
                  </a:lnTo>
                  <a:lnTo>
                    <a:pt x="25" y="15"/>
                  </a:lnTo>
                  <a:lnTo>
                    <a:pt x="27" y="19"/>
                  </a:lnTo>
                  <a:lnTo>
                    <a:pt x="22" y="7"/>
                  </a:lnTo>
                  <a:lnTo>
                    <a:pt x="27" y="7"/>
                  </a:lnTo>
                  <a:lnTo>
                    <a:pt x="19" y="0"/>
                  </a:lnTo>
                  <a:lnTo>
                    <a:pt x="42" y="35"/>
                  </a:lnTo>
                  <a:lnTo>
                    <a:pt x="49" y="24"/>
                  </a:lnTo>
                  <a:lnTo>
                    <a:pt x="52" y="29"/>
                  </a:lnTo>
                  <a:lnTo>
                    <a:pt x="54" y="12"/>
                  </a:lnTo>
                  <a:lnTo>
                    <a:pt x="64" y="22"/>
                  </a:lnTo>
                  <a:lnTo>
                    <a:pt x="74" y="9"/>
                  </a:lnTo>
                  <a:lnTo>
                    <a:pt x="82" y="24"/>
                  </a:lnTo>
                  <a:lnTo>
                    <a:pt x="79" y="9"/>
                  </a:lnTo>
                  <a:lnTo>
                    <a:pt x="102" y="9"/>
                  </a:lnTo>
                  <a:lnTo>
                    <a:pt x="101" y="0"/>
                  </a:lnTo>
                  <a:lnTo>
                    <a:pt x="126" y="3"/>
                  </a:lnTo>
                  <a:lnTo>
                    <a:pt x="119" y="10"/>
                  </a:lnTo>
                  <a:lnTo>
                    <a:pt x="132" y="27"/>
                  </a:lnTo>
                  <a:lnTo>
                    <a:pt x="132" y="24"/>
                  </a:lnTo>
                  <a:lnTo>
                    <a:pt x="136" y="37"/>
                  </a:lnTo>
                  <a:lnTo>
                    <a:pt x="139" y="35"/>
                  </a:lnTo>
                  <a:lnTo>
                    <a:pt x="126" y="54"/>
                  </a:lnTo>
                  <a:lnTo>
                    <a:pt x="131" y="52"/>
                  </a:lnTo>
                  <a:lnTo>
                    <a:pt x="59" y="82"/>
                  </a:lnTo>
                </a:path>
              </a:pathLst>
            </a:custGeom>
            <a:solidFill>
              <a:schemeClr val="bg2"/>
            </a:solidFill>
            <a:ln w="9525">
              <a:noFill/>
              <a:miter lim="800000"/>
              <a:headEnd/>
              <a:tailEnd/>
            </a:ln>
          </p:spPr>
          <p:txBody>
            <a:bodyPr/>
            <a:lstStyle/>
            <a:p>
              <a:pPr defTabSz="457112">
                <a:defRPr/>
              </a:pPr>
              <a:endParaRPr lang="en-US">
                <a:solidFill>
                  <a:srgbClr val="626469"/>
                </a:solidFill>
                <a:latin typeface="Arial"/>
              </a:endParaRPr>
            </a:p>
          </p:txBody>
        </p:sp>
        <p:sp>
          <p:nvSpPr>
            <p:cNvPr id="10" name="Freeform 609">
              <a:extLst>
                <a:ext uri="{FF2B5EF4-FFF2-40B4-BE49-F238E27FC236}">
                  <a16:creationId xmlns:a16="http://schemas.microsoft.com/office/drawing/2014/main" id="{F4F97A1E-1694-F13A-6893-3C644A7F7E9A}"/>
                </a:ext>
              </a:extLst>
            </p:cNvPr>
            <p:cNvSpPr>
              <a:spLocks/>
            </p:cNvSpPr>
            <p:nvPr/>
          </p:nvSpPr>
          <p:spPr bwMode="auto">
            <a:xfrm>
              <a:off x="6334942" y="1694836"/>
              <a:ext cx="87711" cy="145845"/>
            </a:xfrm>
            <a:custGeom>
              <a:avLst/>
              <a:gdLst>
                <a:gd name="T0" fmla="*/ 15 w 57"/>
                <a:gd name="T1" fmla="*/ 0 h 104"/>
                <a:gd name="T2" fmla="*/ 67 w 57"/>
                <a:gd name="T3" fmla="*/ 121 h 104"/>
                <a:gd name="T4" fmla="*/ 53 w 57"/>
                <a:gd name="T5" fmla="*/ 115 h 104"/>
                <a:gd name="T6" fmla="*/ 57 w 57"/>
                <a:gd name="T7" fmla="*/ 120 h 104"/>
                <a:gd name="T8" fmla="*/ 15 w 57"/>
                <a:gd name="T9" fmla="*/ 102 h 104"/>
                <a:gd name="T10" fmla="*/ 26 w 57"/>
                <a:gd name="T11" fmla="*/ 97 h 104"/>
                <a:gd name="T12" fmla="*/ 20 w 57"/>
                <a:gd name="T13" fmla="*/ 82 h 104"/>
                <a:gd name="T14" fmla="*/ 0 w 57"/>
                <a:gd name="T15" fmla="*/ 76 h 104"/>
                <a:gd name="T16" fmla="*/ 15 w 57"/>
                <a:gd name="T17" fmla="*/ 0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104">
                  <a:moveTo>
                    <a:pt x="13" y="0"/>
                  </a:moveTo>
                  <a:lnTo>
                    <a:pt x="57" y="104"/>
                  </a:lnTo>
                  <a:lnTo>
                    <a:pt x="45" y="99"/>
                  </a:lnTo>
                  <a:lnTo>
                    <a:pt x="48" y="103"/>
                  </a:lnTo>
                  <a:lnTo>
                    <a:pt x="13" y="88"/>
                  </a:lnTo>
                  <a:lnTo>
                    <a:pt x="22" y="84"/>
                  </a:lnTo>
                  <a:lnTo>
                    <a:pt x="17" y="71"/>
                  </a:lnTo>
                  <a:lnTo>
                    <a:pt x="0" y="66"/>
                  </a:lnTo>
                  <a:lnTo>
                    <a:pt x="13" y="0"/>
                  </a:lnTo>
                </a:path>
              </a:pathLst>
            </a:custGeom>
            <a:solidFill>
              <a:schemeClr val="bg1">
                <a:lumMod val="95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2" name="Freeform 610">
              <a:extLst>
                <a:ext uri="{FF2B5EF4-FFF2-40B4-BE49-F238E27FC236}">
                  <a16:creationId xmlns:a16="http://schemas.microsoft.com/office/drawing/2014/main" id="{3C131B7D-1AA9-78A2-D2EB-00CCFCBE624B}"/>
                </a:ext>
              </a:extLst>
            </p:cNvPr>
            <p:cNvSpPr>
              <a:spLocks/>
            </p:cNvSpPr>
            <p:nvPr/>
          </p:nvSpPr>
          <p:spPr bwMode="auto">
            <a:xfrm>
              <a:off x="6354743" y="1454348"/>
              <a:ext cx="291424" cy="221373"/>
            </a:xfrm>
            <a:custGeom>
              <a:avLst/>
              <a:gdLst>
                <a:gd name="T0" fmla="*/ 0 w 190"/>
                <a:gd name="T1" fmla="*/ 168 h 157"/>
                <a:gd name="T2" fmla="*/ 102 w 190"/>
                <a:gd name="T3" fmla="*/ 49 h 157"/>
                <a:gd name="T4" fmla="*/ 223 w 190"/>
                <a:gd name="T5" fmla="*/ 0 h 157"/>
                <a:gd name="T6" fmla="*/ 197 w 190"/>
                <a:gd name="T7" fmla="*/ 38 h 157"/>
                <a:gd name="T8" fmla="*/ 79 w 190"/>
                <a:gd name="T9" fmla="*/ 117 h 157"/>
                <a:gd name="T10" fmla="*/ 67 w 190"/>
                <a:gd name="T11" fmla="*/ 121 h 157"/>
                <a:gd name="T12" fmla="*/ 69 w 190"/>
                <a:gd name="T13" fmla="*/ 144 h 157"/>
                <a:gd name="T14" fmla="*/ 53 w 190"/>
                <a:gd name="T15" fmla="*/ 155 h 157"/>
                <a:gd name="T16" fmla="*/ 53 w 190"/>
                <a:gd name="T17" fmla="*/ 180 h 157"/>
                <a:gd name="T18" fmla="*/ 47 w 190"/>
                <a:gd name="T19" fmla="*/ 173 h 157"/>
                <a:gd name="T20" fmla="*/ 9 w 190"/>
                <a:gd name="T21" fmla="*/ 184 h 157"/>
                <a:gd name="T22" fmla="*/ 20 w 190"/>
                <a:gd name="T23" fmla="*/ 172 h 157"/>
                <a:gd name="T24" fmla="*/ 0 w 190"/>
                <a:gd name="T25" fmla="*/ 168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0" h="157">
                  <a:moveTo>
                    <a:pt x="0" y="143"/>
                  </a:moveTo>
                  <a:lnTo>
                    <a:pt x="87" y="42"/>
                  </a:lnTo>
                  <a:lnTo>
                    <a:pt x="190" y="0"/>
                  </a:lnTo>
                  <a:lnTo>
                    <a:pt x="168" y="32"/>
                  </a:lnTo>
                  <a:lnTo>
                    <a:pt x="67" y="100"/>
                  </a:lnTo>
                  <a:lnTo>
                    <a:pt x="57" y="103"/>
                  </a:lnTo>
                  <a:lnTo>
                    <a:pt x="59" y="123"/>
                  </a:lnTo>
                  <a:lnTo>
                    <a:pt x="45" y="132"/>
                  </a:lnTo>
                  <a:lnTo>
                    <a:pt x="45" y="153"/>
                  </a:lnTo>
                  <a:lnTo>
                    <a:pt x="40" y="148"/>
                  </a:lnTo>
                  <a:lnTo>
                    <a:pt x="7" y="157"/>
                  </a:lnTo>
                  <a:lnTo>
                    <a:pt x="17" y="147"/>
                  </a:lnTo>
                  <a:lnTo>
                    <a:pt x="0" y="143"/>
                  </a:lnTo>
                </a:path>
              </a:pathLst>
            </a:custGeom>
            <a:solidFill>
              <a:schemeClr val="bg1">
                <a:lumMod val="95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3" name="Freeform 611">
              <a:extLst>
                <a:ext uri="{FF2B5EF4-FFF2-40B4-BE49-F238E27FC236}">
                  <a16:creationId xmlns:a16="http://schemas.microsoft.com/office/drawing/2014/main" id="{F5AE662D-30FA-8639-DC42-53958DFBD691}"/>
                </a:ext>
              </a:extLst>
            </p:cNvPr>
            <p:cNvSpPr>
              <a:spLocks/>
            </p:cNvSpPr>
            <p:nvPr/>
          </p:nvSpPr>
          <p:spPr bwMode="auto">
            <a:xfrm>
              <a:off x="8217039" y="4988864"/>
              <a:ext cx="60832" cy="62505"/>
            </a:xfrm>
            <a:custGeom>
              <a:avLst/>
              <a:gdLst>
                <a:gd name="T0" fmla="*/ 1 w 40"/>
                <a:gd name="T1" fmla="*/ 22 h 44"/>
                <a:gd name="T2" fmla="*/ 10 w 40"/>
                <a:gd name="T3" fmla="*/ 24 h 44"/>
                <a:gd name="T4" fmla="*/ 38 w 40"/>
                <a:gd name="T5" fmla="*/ 0 h 44"/>
                <a:gd name="T6" fmla="*/ 46 w 40"/>
                <a:gd name="T7" fmla="*/ 29 h 44"/>
                <a:gd name="T8" fmla="*/ 44 w 40"/>
                <a:gd name="T9" fmla="*/ 24 h 44"/>
                <a:gd name="T10" fmla="*/ 41 w 40"/>
                <a:gd name="T11" fmla="*/ 36 h 44"/>
                <a:gd name="T12" fmla="*/ 32 w 40"/>
                <a:gd name="T13" fmla="*/ 41 h 44"/>
                <a:gd name="T14" fmla="*/ 29 w 40"/>
                <a:gd name="T15" fmla="*/ 50 h 44"/>
                <a:gd name="T16" fmla="*/ 18 w 40"/>
                <a:gd name="T17" fmla="*/ 52 h 44"/>
                <a:gd name="T18" fmla="*/ 0 w 40"/>
                <a:gd name="T19" fmla="*/ 34 h 44"/>
                <a:gd name="T20" fmla="*/ 3 w 40"/>
                <a:gd name="T21" fmla="*/ 39 h 44"/>
                <a:gd name="T22" fmla="*/ 1 w 40"/>
                <a:gd name="T23" fmla="*/ 22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44">
                  <a:moveTo>
                    <a:pt x="1" y="18"/>
                  </a:moveTo>
                  <a:lnTo>
                    <a:pt x="8" y="20"/>
                  </a:lnTo>
                  <a:lnTo>
                    <a:pt x="33" y="0"/>
                  </a:lnTo>
                  <a:lnTo>
                    <a:pt x="40" y="25"/>
                  </a:lnTo>
                  <a:lnTo>
                    <a:pt x="38" y="20"/>
                  </a:lnTo>
                  <a:lnTo>
                    <a:pt x="35" y="30"/>
                  </a:lnTo>
                  <a:lnTo>
                    <a:pt x="28" y="35"/>
                  </a:lnTo>
                  <a:lnTo>
                    <a:pt x="25" y="42"/>
                  </a:lnTo>
                  <a:lnTo>
                    <a:pt x="16" y="44"/>
                  </a:lnTo>
                  <a:lnTo>
                    <a:pt x="0" y="28"/>
                  </a:lnTo>
                  <a:lnTo>
                    <a:pt x="3" y="33"/>
                  </a:lnTo>
                  <a:lnTo>
                    <a:pt x="1" y="18"/>
                  </a:lnTo>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4" name="Freeform 612">
              <a:extLst>
                <a:ext uri="{FF2B5EF4-FFF2-40B4-BE49-F238E27FC236}">
                  <a16:creationId xmlns:a16="http://schemas.microsoft.com/office/drawing/2014/main" id="{B22CB62F-C42C-32E4-92C7-96D3394A557B}"/>
                </a:ext>
              </a:extLst>
            </p:cNvPr>
            <p:cNvSpPr>
              <a:spLocks/>
            </p:cNvSpPr>
            <p:nvPr/>
          </p:nvSpPr>
          <p:spPr bwMode="auto">
            <a:xfrm>
              <a:off x="8557982" y="4899012"/>
              <a:ext cx="151371" cy="139335"/>
            </a:xfrm>
            <a:custGeom>
              <a:avLst/>
              <a:gdLst>
                <a:gd name="T0" fmla="*/ 85 w 98"/>
                <a:gd name="T1" fmla="*/ 10 h 99"/>
                <a:gd name="T2" fmla="*/ 93 w 98"/>
                <a:gd name="T3" fmla="*/ 0 h 99"/>
                <a:gd name="T4" fmla="*/ 96 w 98"/>
                <a:gd name="T5" fmla="*/ 9 h 99"/>
                <a:gd name="T6" fmla="*/ 99 w 98"/>
                <a:gd name="T7" fmla="*/ 12 h 99"/>
                <a:gd name="T8" fmla="*/ 111 w 98"/>
                <a:gd name="T9" fmla="*/ 9 h 99"/>
                <a:gd name="T10" fmla="*/ 111 w 98"/>
                <a:gd name="T11" fmla="*/ 14 h 99"/>
                <a:gd name="T12" fmla="*/ 112 w 98"/>
                <a:gd name="T13" fmla="*/ 10 h 99"/>
                <a:gd name="T14" fmla="*/ 117 w 98"/>
                <a:gd name="T15" fmla="*/ 15 h 99"/>
                <a:gd name="T16" fmla="*/ 111 w 98"/>
                <a:gd name="T17" fmla="*/ 31 h 99"/>
                <a:gd name="T18" fmla="*/ 94 w 98"/>
                <a:gd name="T19" fmla="*/ 52 h 99"/>
                <a:gd name="T20" fmla="*/ 99 w 98"/>
                <a:gd name="T21" fmla="*/ 63 h 99"/>
                <a:gd name="T22" fmla="*/ 76 w 98"/>
                <a:gd name="T23" fmla="*/ 64 h 99"/>
                <a:gd name="T24" fmla="*/ 61 w 98"/>
                <a:gd name="T25" fmla="*/ 106 h 99"/>
                <a:gd name="T26" fmla="*/ 43 w 98"/>
                <a:gd name="T27" fmla="*/ 116 h 99"/>
                <a:gd name="T28" fmla="*/ 31 w 98"/>
                <a:gd name="T29" fmla="*/ 116 h 99"/>
                <a:gd name="T30" fmla="*/ 28 w 98"/>
                <a:gd name="T31" fmla="*/ 113 h 99"/>
                <a:gd name="T32" fmla="*/ 21 w 98"/>
                <a:gd name="T33" fmla="*/ 112 h 99"/>
                <a:gd name="T34" fmla="*/ 14 w 98"/>
                <a:gd name="T35" fmla="*/ 107 h 99"/>
                <a:gd name="T36" fmla="*/ 2 w 98"/>
                <a:gd name="T37" fmla="*/ 107 h 99"/>
                <a:gd name="T38" fmla="*/ 8 w 98"/>
                <a:gd name="T39" fmla="*/ 102 h 99"/>
                <a:gd name="T40" fmla="*/ 2 w 98"/>
                <a:gd name="T41" fmla="*/ 106 h 99"/>
                <a:gd name="T42" fmla="*/ 4 w 98"/>
                <a:gd name="T43" fmla="*/ 102 h 99"/>
                <a:gd name="T44" fmla="*/ 0 w 98"/>
                <a:gd name="T45" fmla="*/ 104 h 99"/>
                <a:gd name="T46" fmla="*/ 31 w 98"/>
                <a:gd name="T47" fmla="*/ 64 h 99"/>
                <a:gd name="T48" fmla="*/ 61 w 98"/>
                <a:gd name="T49" fmla="*/ 43 h 99"/>
                <a:gd name="T50" fmla="*/ 85 w 98"/>
                <a:gd name="T51" fmla="*/ 10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 h="99">
                  <a:moveTo>
                    <a:pt x="71" y="8"/>
                  </a:moveTo>
                  <a:lnTo>
                    <a:pt x="78" y="0"/>
                  </a:lnTo>
                  <a:lnTo>
                    <a:pt x="81" y="7"/>
                  </a:lnTo>
                  <a:lnTo>
                    <a:pt x="83" y="10"/>
                  </a:lnTo>
                  <a:lnTo>
                    <a:pt x="93" y="7"/>
                  </a:lnTo>
                  <a:lnTo>
                    <a:pt x="93" y="12"/>
                  </a:lnTo>
                  <a:lnTo>
                    <a:pt x="94" y="8"/>
                  </a:lnTo>
                  <a:lnTo>
                    <a:pt x="98" y="13"/>
                  </a:lnTo>
                  <a:lnTo>
                    <a:pt x="93" y="27"/>
                  </a:lnTo>
                  <a:lnTo>
                    <a:pt x="79" y="44"/>
                  </a:lnTo>
                  <a:lnTo>
                    <a:pt x="83" y="54"/>
                  </a:lnTo>
                  <a:lnTo>
                    <a:pt x="64" y="55"/>
                  </a:lnTo>
                  <a:lnTo>
                    <a:pt x="51" y="91"/>
                  </a:lnTo>
                  <a:lnTo>
                    <a:pt x="36" y="99"/>
                  </a:lnTo>
                  <a:lnTo>
                    <a:pt x="26" y="99"/>
                  </a:lnTo>
                  <a:lnTo>
                    <a:pt x="24" y="97"/>
                  </a:lnTo>
                  <a:lnTo>
                    <a:pt x="17" y="96"/>
                  </a:lnTo>
                  <a:lnTo>
                    <a:pt x="12" y="92"/>
                  </a:lnTo>
                  <a:lnTo>
                    <a:pt x="2" y="92"/>
                  </a:lnTo>
                  <a:lnTo>
                    <a:pt x="6" y="87"/>
                  </a:lnTo>
                  <a:lnTo>
                    <a:pt x="2" y="91"/>
                  </a:lnTo>
                  <a:lnTo>
                    <a:pt x="4" y="87"/>
                  </a:lnTo>
                  <a:lnTo>
                    <a:pt x="0" y="89"/>
                  </a:lnTo>
                  <a:lnTo>
                    <a:pt x="26" y="55"/>
                  </a:lnTo>
                  <a:lnTo>
                    <a:pt x="51" y="37"/>
                  </a:lnTo>
                  <a:lnTo>
                    <a:pt x="71" y="8"/>
                  </a:lnTo>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5" name="Freeform 613">
              <a:extLst>
                <a:ext uri="{FF2B5EF4-FFF2-40B4-BE49-F238E27FC236}">
                  <a16:creationId xmlns:a16="http://schemas.microsoft.com/office/drawing/2014/main" id="{A703EE5E-E17E-1CB3-90FA-F8CC877192F3}"/>
                </a:ext>
              </a:extLst>
            </p:cNvPr>
            <p:cNvSpPr>
              <a:spLocks/>
            </p:cNvSpPr>
            <p:nvPr/>
          </p:nvSpPr>
          <p:spPr bwMode="auto">
            <a:xfrm>
              <a:off x="8678227" y="4771398"/>
              <a:ext cx="107516" cy="151055"/>
            </a:xfrm>
            <a:custGeom>
              <a:avLst/>
              <a:gdLst>
                <a:gd name="T0" fmla="*/ 1 w 70"/>
                <a:gd name="T1" fmla="*/ 0 h 108"/>
                <a:gd name="T2" fmla="*/ 8 w 70"/>
                <a:gd name="T3" fmla="*/ 9 h 108"/>
                <a:gd name="T4" fmla="*/ 18 w 70"/>
                <a:gd name="T5" fmla="*/ 12 h 108"/>
                <a:gd name="T6" fmla="*/ 22 w 70"/>
                <a:gd name="T7" fmla="*/ 17 h 108"/>
                <a:gd name="T8" fmla="*/ 27 w 70"/>
                <a:gd name="T9" fmla="*/ 23 h 108"/>
                <a:gd name="T10" fmla="*/ 24 w 70"/>
                <a:gd name="T11" fmla="*/ 21 h 108"/>
                <a:gd name="T12" fmla="*/ 29 w 70"/>
                <a:gd name="T13" fmla="*/ 40 h 108"/>
                <a:gd name="T14" fmla="*/ 33 w 70"/>
                <a:gd name="T15" fmla="*/ 41 h 108"/>
                <a:gd name="T16" fmla="*/ 39 w 70"/>
                <a:gd name="T17" fmla="*/ 47 h 108"/>
                <a:gd name="T18" fmla="*/ 39 w 70"/>
                <a:gd name="T19" fmla="*/ 34 h 108"/>
                <a:gd name="T20" fmla="*/ 53 w 70"/>
                <a:gd name="T21" fmla="*/ 54 h 108"/>
                <a:gd name="T22" fmla="*/ 71 w 70"/>
                <a:gd name="T23" fmla="*/ 59 h 108"/>
                <a:gd name="T24" fmla="*/ 80 w 70"/>
                <a:gd name="T25" fmla="*/ 53 h 108"/>
                <a:gd name="T26" fmla="*/ 83 w 70"/>
                <a:gd name="T27" fmla="*/ 62 h 108"/>
                <a:gd name="T28" fmla="*/ 79 w 70"/>
                <a:gd name="T29" fmla="*/ 77 h 108"/>
                <a:gd name="T30" fmla="*/ 63 w 70"/>
                <a:gd name="T31" fmla="*/ 88 h 108"/>
                <a:gd name="T32" fmla="*/ 56 w 70"/>
                <a:gd name="T33" fmla="*/ 103 h 108"/>
                <a:gd name="T34" fmla="*/ 39 w 70"/>
                <a:gd name="T35" fmla="*/ 125 h 108"/>
                <a:gd name="T36" fmla="*/ 37 w 70"/>
                <a:gd name="T37" fmla="*/ 120 h 108"/>
                <a:gd name="T38" fmla="*/ 30 w 70"/>
                <a:gd name="T39" fmla="*/ 120 h 108"/>
                <a:gd name="T40" fmla="*/ 33 w 70"/>
                <a:gd name="T41" fmla="*/ 111 h 108"/>
                <a:gd name="T42" fmla="*/ 30 w 70"/>
                <a:gd name="T43" fmla="*/ 97 h 108"/>
                <a:gd name="T44" fmla="*/ 18 w 70"/>
                <a:gd name="T45" fmla="*/ 79 h 108"/>
                <a:gd name="T46" fmla="*/ 27 w 70"/>
                <a:gd name="T47" fmla="*/ 74 h 108"/>
                <a:gd name="T48" fmla="*/ 29 w 70"/>
                <a:gd name="T49" fmla="*/ 41 h 108"/>
                <a:gd name="T50" fmla="*/ 22 w 70"/>
                <a:gd name="T51" fmla="*/ 34 h 108"/>
                <a:gd name="T52" fmla="*/ 24 w 70"/>
                <a:gd name="T53" fmla="*/ 37 h 108"/>
                <a:gd name="T54" fmla="*/ 24 w 70"/>
                <a:gd name="T55" fmla="*/ 29 h 108"/>
                <a:gd name="T56" fmla="*/ 18 w 70"/>
                <a:gd name="T57" fmla="*/ 33 h 108"/>
                <a:gd name="T58" fmla="*/ 13 w 70"/>
                <a:gd name="T59" fmla="*/ 23 h 108"/>
                <a:gd name="T60" fmla="*/ 12 w 70"/>
                <a:gd name="T61" fmla="*/ 14 h 108"/>
                <a:gd name="T62" fmla="*/ 0 w 70"/>
                <a:gd name="T63" fmla="*/ 0 h 108"/>
                <a:gd name="T64" fmla="*/ 1 w 70"/>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8">
                  <a:moveTo>
                    <a:pt x="1" y="0"/>
                  </a:moveTo>
                  <a:lnTo>
                    <a:pt x="6" y="7"/>
                  </a:lnTo>
                  <a:lnTo>
                    <a:pt x="16" y="10"/>
                  </a:lnTo>
                  <a:lnTo>
                    <a:pt x="18" y="15"/>
                  </a:lnTo>
                  <a:lnTo>
                    <a:pt x="23" y="20"/>
                  </a:lnTo>
                  <a:lnTo>
                    <a:pt x="20" y="19"/>
                  </a:lnTo>
                  <a:lnTo>
                    <a:pt x="25" y="34"/>
                  </a:lnTo>
                  <a:lnTo>
                    <a:pt x="28" y="35"/>
                  </a:lnTo>
                  <a:lnTo>
                    <a:pt x="33" y="41"/>
                  </a:lnTo>
                  <a:lnTo>
                    <a:pt x="33" y="30"/>
                  </a:lnTo>
                  <a:lnTo>
                    <a:pt x="45" y="47"/>
                  </a:lnTo>
                  <a:lnTo>
                    <a:pt x="60" y="51"/>
                  </a:lnTo>
                  <a:lnTo>
                    <a:pt x="68" y="46"/>
                  </a:lnTo>
                  <a:lnTo>
                    <a:pt x="70" y="54"/>
                  </a:lnTo>
                  <a:lnTo>
                    <a:pt x="67" y="67"/>
                  </a:lnTo>
                  <a:lnTo>
                    <a:pt x="53" y="76"/>
                  </a:lnTo>
                  <a:lnTo>
                    <a:pt x="48" y="89"/>
                  </a:lnTo>
                  <a:lnTo>
                    <a:pt x="33" y="108"/>
                  </a:lnTo>
                  <a:lnTo>
                    <a:pt x="31" y="104"/>
                  </a:lnTo>
                  <a:lnTo>
                    <a:pt x="26" y="104"/>
                  </a:lnTo>
                  <a:lnTo>
                    <a:pt x="28" y="96"/>
                  </a:lnTo>
                  <a:lnTo>
                    <a:pt x="26" y="84"/>
                  </a:lnTo>
                  <a:lnTo>
                    <a:pt x="16" y="69"/>
                  </a:lnTo>
                  <a:lnTo>
                    <a:pt x="23" y="64"/>
                  </a:lnTo>
                  <a:lnTo>
                    <a:pt x="25" y="35"/>
                  </a:lnTo>
                  <a:lnTo>
                    <a:pt x="18" y="30"/>
                  </a:lnTo>
                  <a:lnTo>
                    <a:pt x="20" y="32"/>
                  </a:lnTo>
                  <a:lnTo>
                    <a:pt x="20" y="25"/>
                  </a:lnTo>
                  <a:lnTo>
                    <a:pt x="16" y="29"/>
                  </a:lnTo>
                  <a:lnTo>
                    <a:pt x="11" y="20"/>
                  </a:lnTo>
                  <a:lnTo>
                    <a:pt x="10" y="12"/>
                  </a:lnTo>
                  <a:lnTo>
                    <a:pt x="0" y="0"/>
                  </a:lnTo>
                  <a:lnTo>
                    <a:pt x="1" y="0"/>
                  </a:lnTo>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6" name="Freeform 617">
              <a:extLst>
                <a:ext uri="{FF2B5EF4-FFF2-40B4-BE49-F238E27FC236}">
                  <a16:creationId xmlns:a16="http://schemas.microsoft.com/office/drawing/2014/main" id="{0635A5A5-6689-B9DD-FB0C-366875DB56B9}"/>
                </a:ext>
              </a:extLst>
            </p:cNvPr>
            <p:cNvSpPr>
              <a:spLocks/>
            </p:cNvSpPr>
            <p:nvPr/>
          </p:nvSpPr>
          <p:spPr bwMode="auto">
            <a:xfrm>
              <a:off x="2715364" y="1793285"/>
              <a:ext cx="383377" cy="326851"/>
            </a:xfrm>
            <a:custGeom>
              <a:avLst/>
              <a:gdLst>
                <a:gd name="T0" fmla="*/ 0 w 249"/>
                <a:gd name="T1" fmla="*/ 120 h 232"/>
                <a:gd name="T2" fmla="*/ 15 w 249"/>
                <a:gd name="T3" fmla="*/ 129 h 232"/>
                <a:gd name="T4" fmla="*/ 8 w 249"/>
                <a:gd name="T5" fmla="*/ 156 h 232"/>
                <a:gd name="T6" fmla="*/ 32 w 249"/>
                <a:gd name="T7" fmla="*/ 163 h 232"/>
                <a:gd name="T8" fmla="*/ 83 w 249"/>
                <a:gd name="T9" fmla="*/ 163 h 232"/>
                <a:gd name="T10" fmla="*/ 98 w 249"/>
                <a:gd name="T11" fmla="*/ 184 h 232"/>
                <a:gd name="T12" fmla="*/ 83 w 249"/>
                <a:gd name="T13" fmla="*/ 194 h 232"/>
                <a:gd name="T14" fmla="*/ 32 w 249"/>
                <a:gd name="T15" fmla="*/ 194 h 232"/>
                <a:gd name="T16" fmla="*/ 39 w 249"/>
                <a:gd name="T17" fmla="*/ 227 h 232"/>
                <a:gd name="T18" fmla="*/ 57 w 249"/>
                <a:gd name="T19" fmla="*/ 234 h 232"/>
                <a:gd name="T20" fmla="*/ 83 w 249"/>
                <a:gd name="T21" fmla="*/ 234 h 232"/>
                <a:gd name="T22" fmla="*/ 93 w 249"/>
                <a:gd name="T23" fmla="*/ 272 h 232"/>
                <a:gd name="T24" fmla="*/ 143 w 249"/>
                <a:gd name="T25" fmla="*/ 262 h 232"/>
                <a:gd name="T26" fmla="*/ 192 w 249"/>
                <a:gd name="T27" fmla="*/ 234 h 232"/>
                <a:gd name="T28" fmla="*/ 200 w 249"/>
                <a:gd name="T29" fmla="*/ 227 h 232"/>
                <a:gd name="T30" fmla="*/ 244 w 249"/>
                <a:gd name="T31" fmla="*/ 262 h 232"/>
                <a:gd name="T32" fmla="*/ 259 w 249"/>
                <a:gd name="T33" fmla="*/ 252 h 232"/>
                <a:gd name="T34" fmla="*/ 278 w 249"/>
                <a:gd name="T35" fmla="*/ 234 h 232"/>
                <a:gd name="T36" fmla="*/ 278 w 249"/>
                <a:gd name="T37" fmla="*/ 219 h 232"/>
                <a:gd name="T38" fmla="*/ 285 w 249"/>
                <a:gd name="T39" fmla="*/ 219 h 232"/>
                <a:gd name="T40" fmla="*/ 295 w 249"/>
                <a:gd name="T41" fmla="*/ 194 h 232"/>
                <a:gd name="T42" fmla="*/ 227 w 249"/>
                <a:gd name="T43" fmla="*/ 156 h 232"/>
                <a:gd name="T44" fmla="*/ 227 w 249"/>
                <a:gd name="T45" fmla="*/ 120 h 232"/>
                <a:gd name="T46" fmla="*/ 209 w 249"/>
                <a:gd name="T47" fmla="*/ 69 h 232"/>
                <a:gd name="T48" fmla="*/ 233 w 249"/>
                <a:gd name="T49" fmla="*/ 16 h 232"/>
                <a:gd name="T50" fmla="*/ 227 w 249"/>
                <a:gd name="T51" fmla="*/ 0 h 232"/>
                <a:gd name="T52" fmla="*/ 192 w 249"/>
                <a:gd name="T53" fmla="*/ 0 h 232"/>
                <a:gd name="T54" fmla="*/ 176 w 249"/>
                <a:gd name="T55" fmla="*/ 52 h 232"/>
                <a:gd name="T56" fmla="*/ 150 w 249"/>
                <a:gd name="T57" fmla="*/ 43 h 232"/>
                <a:gd name="T58" fmla="*/ 133 w 249"/>
                <a:gd name="T59" fmla="*/ 43 h 232"/>
                <a:gd name="T60" fmla="*/ 109 w 249"/>
                <a:gd name="T61" fmla="*/ 34 h 232"/>
                <a:gd name="T62" fmla="*/ 93 w 249"/>
                <a:gd name="T63" fmla="*/ 52 h 232"/>
                <a:gd name="T64" fmla="*/ 83 w 249"/>
                <a:gd name="T65" fmla="*/ 26 h 232"/>
                <a:gd name="T66" fmla="*/ 57 w 249"/>
                <a:gd name="T67" fmla="*/ 26 h 232"/>
                <a:gd name="T68" fmla="*/ 8 w 249"/>
                <a:gd name="T69" fmla="*/ 69 h 232"/>
                <a:gd name="T70" fmla="*/ 8 w 249"/>
                <a:gd name="T71" fmla="*/ 80 h 232"/>
                <a:gd name="T72" fmla="*/ 0 w 249"/>
                <a:gd name="T73" fmla="*/ 104 h 232"/>
                <a:gd name="T74" fmla="*/ 0 w 249"/>
                <a:gd name="T75" fmla="*/ 120 h 232"/>
                <a:gd name="T76" fmla="*/ 0 w 249"/>
                <a:gd name="T77" fmla="*/ 120 h 232"/>
                <a:gd name="T78" fmla="*/ 0 w 249"/>
                <a:gd name="T79" fmla="*/ 120 h 2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9" h="232">
                  <a:moveTo>
                    <a:pt x="0" y="103"/>
                  </a:moveTo>
                  <a:lnTo>
                    <a:pt x="13" y="110"/>
                  </a:lnTo>
                  <a:lnTo>
                    <a:pt x="6" y="133"/>
                  </a:lnTo>
                  <a:lnTo>
                    <a:pt x="27" y="140"/>
                  </a:lnTo>
                  <a:lnTo>
                    <a:pt x="70" y="140"/>
                  </a:lnTo>
                  <a:lnTo>
                    <a:pt x="83" y="157"/>
                  </a:lnTo>
                  <a:lnTo>
                    <a:pt x="70" y="165"/>
                  </a:lnTo>
                  <a:lnTo>
                    <a:pt x="27" y="165"/>
                  </a:lnTo>
                  <a:lnTo>
                    <a:pt x="33" y="194"/>
                  </a:lnTo>
                  <a:lnTo>
                    <a:pt x="48" y="200"/>
                  </a:lnTo>
                  <a:lnTo>
                    <a:pt x="70" y="200"/>
                  </a:lnTo>
                  <a:lnTo>
                    <a:pt x="78" y="232"/>
                  </a:lnTo>
                  <a:lnTo>
                    <a:pt x="120" y="224"/>
                  </a:lnTo>
                  <a:lnTo>
                    <a:pt x="162" y="200"/>
                  </a:lnTo>
                  <a:lnTo>
                    <a:pt x="169" y="194"/>
                  </a:lnTo>
                  <a:lnTo>
                    <a:pt x="206" y="224"/>
                  </a:lnTo>
                  <a:lnTo>
                    <a:pt x="219" y="215"/>
                  </a:lnTo>
                  <a:lnTo>
                    <a:pt x="234" y="200"/>
                  </a:lnTo>
                  <a:lnTo>
                    <a:pt x="234" y="187"/>
                  </a:lnTo>
                  <a:lnTo>
                    <a:pt x="241" y="187"/>
                  </a:lnTo>
                  <a:lnTo>
                    <a:pt x="249" y="165"/>
                  </a:lnTo>
                  <a:lnTo>
                    <a:pt x="192" y="133"/>
                  </a:lnTo>
                  <a:lnTo>
                    <a:pt x="192" y="103"/>
                  </a:lnTo>
                  <a:lnTo>
                    <a:pt x="176" y="59"/>
                  </a:lnTo>
                  <a:lnTo>
                    <a:pt x="197" y="14"/>
                  </a:lnTo>
                  <a:lnTo>
                    <a:pt x="192" y="0"/>
                  </a:lnTo>
                  <a:lnTo>
                    <a:pt x="162" y="0"/>
                  </a:lnTo>
                  <a:lnTo>
                    <a:pt x="149" y="44"/>
                  </a:lnTo>
                  <a:lnTo>
                    <a:pt x="127" y="37"/>
                  </a:lnTo>
                  <a:lnTo>
                    <a:pt x="112" y="37"/>
                  </a:lnTo>
                  <a:lnTo>
                    <a:pt x="92" y="29"/>
                  </a:lnTo>
                  <a:lnTo>
                    <a:pt x="78" y="44"/>
                  </a:lnTo>
                  <a:lnTo>
                    <a:pt x="70" y="22"/>
                  </a:lnTo>
                  <a:lnTo>
                    <a:pt x="48" y="22"/>
                  </a:lnTo>
                  <a:lnTo>
                    <a:pt x="6" y="59"/>
                  </a:lnTo>
                  <a:lnTo>
                    <a:pt x="6" y="68"/>
                  </a:lnTo>
                  <a:lnTo>
                    <a:pt x="0" y="89"/>
                  </a:lnTo>
                  <a:lnTo>
                    <a:pt x="0" y="103"/>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7" name="Freeform 618">
              <a:extLst>
                <a:ext uri="{FF2B5EF4-FFF2-40B4-BE49-F238E27FC236}">
                  <a16:creationId xmlns:a16="http://schemas.microsoft.com/office/drawing/2014/main" id="{C16ACB65-BE3C-DAB7-6277-0CF3BEBE5243}"/>
                </a:ext>
              </a:extLst>
            </p:cNvPr>
            <p:cNvSpPr>
              <a:spLocks/>
            </p:cNvSpPr>
            <p:nvPr/>
          </p:nvSpPr>
          <p:spPr bwMode="auto">
            <a:xfrm>
              <a:off x="3312356" y="1781564"/>
              <a:ext cx="594165" cy="670628"/>
            </a:xfrm>
            <a:custGeom>
              <a:avLst/>
              <a:gdLst>
                <a:gd name="T0" fmla="*/ 46 w 387"/>
                <a:gd name="T1" fmla="*/ 195 h 476"/>
                <a:gd name="T2" fmla="*/ 139 w 387"/>
                <a:gd name="T3" fmla="*/ 220 h 476"/>
                <a:gd name="T4" fmla="*/ 178 w 387"/>
                <a:gd name="T5" fmla="*/ 230 h 476"/>
                <a:gd name="T6" fmla="*/ 195 w 387"/>
                <a:gd name="T7" fmla="*/ 220 h 476"/>
                <a:gd name="T8" fmla="*/ 212 w 387"/>
                <a:gd name="T9" fmla="*/ 274 h 476"/>
                <a:gd name="T10" fmla="*/ 245 w 387"/>
                <a:gd name="T11" fmla="*/ 283 h 476"/>
                <a:gd name="T12" fmla="*/ 279 w 387"/>
                <a:gd name="T13" fmla="*/ 334 h 476"/>
                <a:gd name="T14" fmla="*/ 256 w 387"/>
                <a:gd name="T15" fmla="*/ 415 h 476"/>
                <a:gd name="T16" fmla="*/ 195 w 387"/>
                <a:gd name="T17" fmla="*/ 415 h 476"/>
                <a:gd name="T18" fmla="*/ 189 w 387"/>
                <a:gd name="T19" fmla="*/ 433 h 476"/>
                <a:gd name="T20" fmla="*/ 212 w 387"/>
                <a:gd name="T21" fmla="*/ 468 h 476"/>
                <a:gd name="T22" fmla="*/ 245 w 387"/>
                <a:gd name="T23" fmla="*/ 460 h 476"/>
                <a:gd name="T24" fmla="*/ 291 w 387"/>
                <a:gd name="T25" fmla="*/ 502 h 476"/>
                <a:gd name="T26" fmla="*/ 379 w 387"/>
                <a:gd name="T27" fmla="*/ 557 h 476"/>
                <a:gd name="T28" fmla="*/ 341 w 387"/>
                <a:gd name="T29" fmla="*/ 502 h 476"/>
                <a:gd name="T30" fmla="*/ 389 w 387"/>
                <a:gd name="T31" fmla="*/ 520 h 476"/>
                <a:gd name="T32" fmla="*/ 408 w 387"/>
                <a:gd name="T33" fmla="*/ 489 h 476"/>
                <a:gd name="T34" fmla="*/ 397 w 387"/>
                <a:gd name="T35" fmla="*/ 460 h 476"/>
                <a:gd name="T36" fmla="*/ 354 w 387"/>
                <a:gd name="T37" fmla="*/ 405 h 476"/>
                <a:gd name="T38" fmla="*/ 389 w 387"/>
                <a:gd name="T39" fmla="*/ 405 h 476"/>
                <a:gd name="T40" fmla="*/ 415 w 387"/>
                <a:gd name="T41" fmla="*/ 433 h 476"/>
                <a:gd name="T42" fmla="*/ 441 w 387"/>
                <a:gd name="T43" fmla="*/ 415 h 476"/>
                <a:gd name="T44" fmla="*/ 397 w 387"/>
                <a:gd name="T45" fmla="*/ 301 h 476"/>
                <a:gd name="T46" fmla="*/ 346 w 387"/>
                <a:gd name="T47" fmla="*/ 283 h 476"/>
                <a:gd name="T48" fmla="*/ 365 w 387"/>
                <a:gd name="T49" fmla="*/ 246 h 476"/>
                <a:gd name="T50" fmla="*/ 354 w 387"/>
                <a:gd name="T51" fmla="*/ 220 h 476"/>
                <a:gd name="T52" fmla="*/ 315 w 387"/>
                <a:gd name="T53" fmla="*/ 174 h 476"/>
                <a:gd name="T54" fmla="*/ 256 w 387"/>
                <a:gd name="T55" fmla="*/ 122 h 476"/>
                <a:gd name="T56" fmla="*/ 230 w 387"/>
                <a:gd name="T57" fmla="*/ 81 h 476"/>
                <a:gd name="T58" fmla="*/ 178 w 387"/>
                <a:gd name="T59" fmla="*/ 81 h 476"/>
                <a:gd name="T60" fmla="*/ 139 w 387"/>
                <a:gd name="T61" fmla="*/ 101 h 476"/>
                <a:gd name="T62" fmla="*/ 139 w 387"/>
                <a:gd name="T63" fmla="*/ 45 h 476"/>
                <a:gd name="T64" fmla="*/ 113 w 387"/>
                <a:gd name="T65" fmla="*/ 0 h 476"/>
                <a:gd name="T66" fmla="*/ 69 w 387"/>
                <a:gd name="T67" fmla="*/ 101 h 476"/>
                <a:gd name="T68" fmla="*/ 54 w 387"/>
                <a:gd name="T69" fmla="*/ 118 h 476"/>
                <a:gd name="T70" fmla="*/ 96 w 387"/>
                <a:gd name="T71" fmla="*/ 0 h 476"/>
                <a:gd name="T72" fmla="*/ 0 w 387"/>
                <a:gd name="T73" fmla="*/ 89 h 476"/>
                <a:gd name="T74" fmla="*/ 0 w 387"/>
                <a:gd name="T75" fmla="*/ 122 h 4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7" h="476">
                  <a:moveTo>
                    <a:pt x="0" y="104"/>
                  </a:moveTo>
                  <a:lnTo>
                    <a:pt x="39" y="166"/>
                  </a:lnTo>
                  <a:lnTo>
                    <a:pt x="109" y="188"/>
                  </a:lnTo>
                  <a:lnTo>
                    <a:pt x="118" y="188"/>
                  </a:lnTo>
                  <a:lnTo>
                    <a:pt x="138" y="197"/>
                  </a:lnTo>
                  <a:lnTo>
                    <a:pt x="151" y="197"/>
                  </a:lnTo>
                  <a:lnTo>
                    <a:pt x="160" y="166"/>
                  </a:lnTo>
                  <a:lnTo>
                    <a:pt x="166" y="188"/>
                  </a:lnTo>
                  <a:lnTo>
                    <a:pt x="195" y="210"/>
                  </a:lnTo>
                  <a:lnTo>
                    <a:pt x="180" y="234"/>
                  </a:lnTo>
                  <a:lnTo>
                    <a:pt x="201" y="225"/>
                  </a:lnTo>
                  <a:lnTo>
                    <a:pt x="208" y="242"/>
                  </a:lnTo>
                  <a:lnTo>
                    <a:pt x="223" y="257"/>
                  </a:lnTo>
                  <a:lnTo>
                    <a:pt x="237" y="286"/>
                  </a:lnTo>
                  <a:lnTo>
                    <a:pt x="208" y="333"/>
                  </a:lnTo>
                  <a:lnTo>
                    <a:pt x="217" y="355"/>
                  </a:lnTo>
                  <a:lnTo>
                    <a:pt x="208" y="363"/>
                  </a:lnTo>
                  <a:lnTo>
                    <a:pt x="166" y="355"/>
                  </a:lnTo>
                  <a:lnTo>
                    <a:pt x="166" y="370"/>
                  </a:lnTo>
                  <a:lnTo>
                    <a:pt x="160" y="370"/>
                  </a:lnTo>
                  <a:lnTo>
                    <a:pt x="160" y="400"/>
                  </a:lnTo>
                  <a:lnTo>
                    <a:pt x="180" y="400"/>
                  </a:lnTo>
                  <a:lnTo>
                    <a:pt x="195" y="393"/>
                  </a:lnTo>
                  <a:lnTo>
                    <a:pt x="208" y="393"/>
                  </a:lnTo>
                  <a:lnTo>
                    <a:pt x="247" y="418"/>
                  </a:lnTo>
                  <a:lnTo>
                    <a:pt x="247" y="429"/>
                  </a:lnTo>
                  <a:lnTo>
                    <a:pt x="294" y="467"/>
                  </a:lnTo>
                  <a:lnTo>
                    <a:pt x="322" y="476"/>
                  </a:lnTo>
                  <a:lnTo>
                    <a:pt x="322" y="467"/>
                  </a:lnTo>
                  <a:lnTo>
                    <a:pt x="289" y="429"/>
                  </a:lnTo>
                  <a:lnTo>
                    <a:pt x="289" y="410"/>
                  </a:lnTo>
                  <a:lnTo>
                    <a:pt x="330" y="445"/>
                  </a:lnTo>
                  <a:lnTo>
                    <a:pt x="346" y="445"/>
                  </a:lnTo>
                  <a:lnTo>
                    <a:pt x="346" y="418"/>
                  </a:lnTo>
                  <a:lnTo>
                    <a:pt x="337" y="410"/>
                  </a:lnTo>
                  <a:lnTo>
                    <a:pt x="337" y="393"/>
                  </a:lnTo>
                  <a:lnTo>
                    <a:pt x="310" y="363"/>
                  </a:lnTo>
                  <a:lnTo>
                    <a:pt x="300" y="346"/>
                  </a:lnTo>
                  <a:lnTo>
                    <a:pt x="310" y="326"/>
                  </a:lnTo>
                  <a:lnTo>
                    <a:pt x="330" y="346"/>
                  </a:lnTo>
                  <a:lnTo>
                    <a:pt x="337" y="363"/>
                  </a:lnTo>
                  <a:lnTo>
                    <a:pt x="352" y="370"/>
                  </a:lnTo>
                  <a:lnTo>
                    <a:pt x="352" y="355"/>
                  </a:lnTo>
                  <a:lnTo>
                    <a:pt x="374" y="355"/>
                  </a:lnTo>
                  <a:lnTo>
                    <a:pt x="387" y="318"/>
                  </a:lnTo>
                  <a:lnTo>
                    <a:pt x="337" y="257"/>
                  </a:lnTo>
                  <a:lnTo>
                    <a:pt x="310" y="257"/>
                  </a:lnTo>
                  <a:lnTo>
                    <a:pt x="294" y="242"/>
                  </a:lnTo>
                  <a:lnTo>
                    <a:pt x="294" y="225"/>
                  </a:lnTo>
                  <a:lnTo>
                    <a:pt x="310" y="210"/>
                  </a:lnTo>
                  <a:lnTo>
                    <a:pt x="294" y="197"/>
                  </a:lnTo>
                  <a:lnTo>
                    <a:pt x="300" y="188"/>
                  </a:lnTo>
                  <a:lnTo>
                    <a:pt x="294" y="158"/>
                  </a:lnTo>
                  <a:lnTo>
                    <a:pt x="267" y="149"/>
                  </a:lnTo>
                  <a:lnTo>
                    <a:pt x="252" y="119"/>
                  </a:lnTo>
                  <a:lnTo>
                    <a:pt x="217" y="104"/>
                  </a:lnTo>
                  <a:lnTo>
                    <a:pt x="208" y="69"/>
                  </a:lnTo>
                  <a:lnTo>
                    <a:pt x="195" y="69"/>
                  </a:lnTo>
                  <a:lnTo>
                    <a:pt x="166" y="54"/>
                  </a:lnTo>
                  <a:lnTo>
                    <a:pt x="151" y="69"/>
                  </a:lnTo>
                  <a:lnTo>
                    <a:pt x="131" y="69"/>
                  </a:lnTo>
                  <a:lnTo>
                    <a:pt x="118" y="86"/>
                  </a:lnTo>
                  <a:lnTo>
                    <a:pt x="124" y="54"/>
                  </a:lnTo>
                  <a:lnTo>
                    <a:pt x="118" y="39"/>
                  </a:lnTo>
                  <a:lnTo>
                    <a:pt x="118" y="0"/>
                  </a:lnTo>
                  <a:lnTo>
                    <a:pt x="96" y="0"/>
                  </a:lnTo>
                  <a:lnTo>
                    <a:pt x="66" y="47"/>
                  </a:lnTo>
                  <a:lnTo>
                    <a:pt x="59" y="86"/>
                  </a:lnTo>
                  <a:lnTo>
                    <a:pt x="66" y="112"/>
                  </a:lnTo>
                  <a:lnTo>
                    <a:pt x="46" y="101"/>
                  </a:lnTo>
                  <a:lnTo>
                    <a:pt x="46" y="47"/>
                  </a:lnTo>
                  <a:lnTo>
                    <a:pt x="81" y="0"/>
                  </a:lnTo>
                  <a:lnTo>
                    <a:pt x="39" y="0"/>
                  </a:lnTo>
                  <a:lnTo>
                    <a:pt x="0" y="76"/>
                  </a:lnTo>
                  <a:lnTo>
                    <a:pt x="0" y="104"/>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0" name="Freeform 619">
              <a:extLst>
                <a:ext uri="{FF2B5EF4-FFF2-40B4-BE49-F238E27FC236}">
                  <a16:creationId xmlns:a16="http://schemas.microsoft.com/office/drawing/2014/main" id="{76309B26-30ED-013C-D7DF-DDBE2B1048A7}"/>
                </a:ext>
              </a:extLst>
            </p:cNvPr>
            <p:cNvSpPr>
              <a:spLocks/>
            </p:cNvSpPr>
            <p:nvPr/>
          </p:nvSpPr>
          <p:spPr bwMode="auto">
            <a:xfrm>
              <a:off x="2596531" y="2901445"/>
              <a:ext cx="1191159" cy="634168"/>
            </a:xfrm>
            <a:custGeom>
              <a:avLst/>
              <a:gdLst>
                <a:gd name="T0" fmla="*/ 470 w 774"/>
                <a:gd name="T1" fmla="*/ 12 h 450"/>
                <a:gd name="T2" fmla="*/ 487 w 774"/>
                <a:gd name="T3" fmla="*/ 21 h 450"/>
                <a:gd name="T4" fmla="*/ 527 w 774"/>
                <a:gd name="T5" fmla="*/ 45 h 450"/>
                <a:gd name="T6" fmla="*/ 521 w 774"/>
                <a:gd name="T7" fmla="*/ 73 h 450"/>
                <a:gd name="T8" fmla="*/ 543 w 774"/>
                <a:gd name="T9" fmla="*/ 73 h 450"/>
                <a:gd name="T10" fmla="*/ 577 w 774"/>
                <a:gd name="T11" fmla="*/ 73 h 450"/>
                <a:gd name="T12" fmla="*/ 596 w 774"/>
                <a:gd name="T13" fmla="*/ 73 h 450"/>
                <a:gd name="T14" fmla="*/ 646 w 774"/>
                <a:gd name="T15" fmla="*/ 83 h 450"/>
                <a:gd name="T16" fmla="*/ 596 w 774"/>
                <a:gd name="T17" fmla="*/ 98 h 450"/>
                <a:gd name="T18" fmla="*/ 596 w 774"/>
                <a:gd name="T19" fmla="*/ 118 h 450"/>
                <a:gd name="T20" fmla="*/ 587 w 774"/>
                <a:gd name="T21" fmla="*/ 195 h 450"/>
                <a:gd name="T22" fmla="*/ 603 w 774"/>
                <a:gd name="T23" fmla="*/ 187 h 450"/>
                <a:gd name="T24" fmla="*/ 629 w 774"/>
                <a:gd name="T25" fmla="*/ 108 h 450"/>
                <a:gd name="T26" fmla="*/ 652 w 774"/>
                <a:gd name="T27" fmla="*/ 108 h 450"/>
                <a:gd name="T28" fmla="*/ 646 w 774"/>
                <a:gd name="T29" fmla="*/ 152 h 450"/>
                <a:gd name="T30" fmla="*/ 664 w 774"/>
                <a:gd name="T31" fmla="*/ 161 h 450"/>
                <a:gd name="T32" fmla="*/ 652 w 774"/>
                <a:gd name="T33" fmla="*/ 195 h 450"/>
                <a:gd name="T34" fmla="*/ 729 w 774"/>
                <a:gd name="T35" fmla="*/ 161 h 450"/>
                <a:gd name="T36" fmla="*/ 764 w 774"/>
                <a:gd name="T37" fmla="*/ 152 h 450"/>
                <a:gd name="T38" fmla="*/ 789 w 774"/>
                <a:gd name="T39" fmla="*/ 118 h 450"/>
                <a:gd name="T40" fmla="*/ 856 w 774"/>
                <a:gd name="T41" fmla="*/ 108 h 450"/>
                <a:gd name="T42" fmla="*/ 890 w 774"/>
                <a:gd name="T43" fmla="*/ 63 h 450"/>
                <a:gd name="T44" fmla="*/ 905 w 774"/>
                <a:gd name="T45" fmla="*/ 98 h 450"/>
                <a:gd name="T46" fmla="*/ 916 w 774"/>
                <a:gd name="T47" fmla="*/ 118 h 450"/>
                <a:gd name="T48" fmla="*/ 890 w 774"/>
                <a:gd name="T49" fmla="*/ 132 h 450"/>
                <a:gd name="T50" fmla="*/ 856 w 774"/>
                <a:gd name="T51" fmla="*/ 195 h 450"/>
                <a:gd name="T52" fmla="*/ 864 w 774"/>
                <a:gd name="T53" fmla="*/ 205 h 450"/>
                <a:gd name="T54" fmla="*/ 803 w 774"/>
                <a:gd name="T55" fmla="*/ 214 h 450"/>
                <a:gd name="T56" fmla="*/ 789 w 774"/>
                <a:gd name="T57" fmla="*/ 250 h 450"/>
                <a:gd name="T58" fmla="*/ 779 w 774"/>
                <a:gd name="T59" fmla="*/ 293 h 450"/>
                <a:gd name="T60" fmla="*/ 764 w 774"/>
                <a:gd name="T61" fmla="*/ 258 h 450"/>
                <a:gd name="T62" fmla="*/ 755 w 774"/>
                <a:gd name="T63" fmla="*/ 258 h 450"/>
                <a:gd name="T64" fmla="*/ 764 w 774"/>
                <a:gd name="T65" fmla="*/ 344 h 450"/>
                <a:gd name="T66" fmla="*/ 688 w 774"/>
                <a:gd name="T67" fmla="*/ 423 h 450"/>
                <a:gd name="T68" fmla="*/ 705 w 774"/>
                <a:gd name="T69" fmla="*/ 527 h 450"/>
                <a:gd name="T70" fmla="*/ 664 w 774"/>
                <a:gd name="T71" fmla="*/ 495 h 450"/>
                <a:gd name="T72" fmla="*/ 646 w 774"/>
                <a:gd name="T73" fmla="*/ 431 h 450"/>
                <a:gd name="T74" fmla="*/ 629 w 774"/>
                <a:gd name="T75" fmla="*/ 431 h 450"/>
                <a:gd name="T76" fmla="*/ 550 w 774"/>
                <a:gd name="T77" fmla="*/ 440 h 450"/>
                <a:gd name="T78" fmla="*/ 537 w 774"/>
                <a:gd name="T79" fmla="*/ 451 h 450"/>
                <a:gd name="T80" fmla="*/ 495 w 774"/>
                <a:gd name="T81" fmla="*/ 440 h 450"/>
                <a:gd name="T82" fmla="*/ 438 w 774"/>
                <a:gd name="T83" fmla="*/ 486 h 450"/>
                <a:gd name="T84" fmla="*/ 403 w 774"/>
                <a:gd name="T85" fmla="*/ 512 h 450"/>
                <a:gd name="T86" fmla="*/ 350 w 774"/>
                <a:gd name="T87" fmla="*/ 440 h 450"/>
                <a:gd name="T88" fmla="*/ 335 w 774"/>
                <a:gd name="T89" fmla="*/ 451 h 450"/>
                <a:gd name="T90" fmla="*/ 319 w 774"/>
                <a:gd name="T91" fmla="*/ 423 h 450"/>
                <a:gd name="T92" fmla="*/ 210 w 774"/>
                <a:gd name="T93" fmla="*/ 413 h 450"/>
                <a:gd name="T94" fmla="*/ 124 w 774"/>
                <a:gd name="T95" fmla="*/ 387 h 450"/>
                <a:gd name="T96" fmla="*/ 98 w 774"/>
                <a:gd name="T97" fmla="*/ 370 h 450"/>
                <a:gd name="T98" fmla="*/ 57 w 774"/>
                <a:gd name="T99" fmla="*/ 344 h 450"/>
                <a:gd name="T100" fmla="*/ 41 w 774"/>
                <a:gd name="T101" fmla="*/ 312 h 450"/>
                <a:gd name="T102" fmla="*/ 29 w 774"/>
                <a:gd name="T103" fmla="*/ 293 h 450"/>
                <a:gd name="T104" fmla="*/ 41 w 774"/>
                <a:gd name="T105" fmla="*/ 284 h 450"/>
                <a:gd name="T106" fmla="*/ 24 w 774"/>
                <a:gd name="T107" fmla="*/ 274 h 450"/>
                <a:gd name="T108" fmla="*/ 8 w 774"/>
                <a:gd name="T109" fmla="*/ 250 h 450"/>
                <a:gd name="T110" fmla="*/ 0 w 774"/>
                <a:gd name="T111" fmla="*/ 231 h 450"/>
                <a:gd name="T112" fmla="*/ 0 w 774"/>
                <a:gd name="T113" fmla="*/ 161 h 450"/>
                <a:gd name="T114" fmla="*/ 0 w 774"/>
                <a:gd name="T115" fmla="*/ 27 h 450"/>
                <a:gd name="T116" fmla="*/ 24 w 774"/>
                <a:gd name="T117" fmla="*/ 55 h 450"/>
                <a:gd name="T118" fmla="*/ 29 w 774"/>
                <a:gd name="T119" fmla="*/ 12 h 450"/>
                <a:gd name="T120" fmla="*/ 29 w 774"/>
                <a:gd name="T121" fmla="*/ 12 h 4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4" h="450">
                  <a:moveTo>
                    <a:pt x="25" y="10"/>
                  </a:moveTo>
                  <a:lnTo>
                    <a:pt x="397" y="10"/>
                  </a:lnTo>
                  <a:lnTo>
                    <a:pt x="402" y="0"/>
                  </a:lnTo>
                  <a:lnTo>
                    <a:pt x="412" y="18"/>
                  </a:lnTo>
                  <a:lnTo>
                    <a:pt x="424" y="18"/>
                  </a:lnTo>
                  <a:lnTo>
                    <a:pt x="445" y="39"/>
                  </a:lnTo>
                  <a:lnTo>
                    <a:pt x="465" y="39"/>
                  </a:lnTo>
                  <a:lnTo>
                    <a:pt x="440" y="62"/>
                  </a:lnTo>
                  <a:lnTo>
                    <a:pt x="454" y="54"/>
                  </a:lnTo>
                  <a:lnTo>
                    <a:pt x="459" y="62"/>
                  </a:lnTo>
                  <a:lnTo>
                    <a:pt x="487" y="54"/>
                  </a:lnTo>
                  <a:lnTo>
                    <a:pt x="487" y="62"/>
                  </a:lnTo>
                  <a:lnTo>
                    <a:pt x="496" y="54"/>
                  </a:lnTo>
                  <a:lnTo>
                    <a:pt x="504" y="62"/>
                  </a:lnTo>
                  <a:lnTo>
                    <a:pt x="539" y="62"/>
                  </a:lnTo>
                  <a:lnTo>
                    <a:pt x="546" y="71"/>
                  </a:lnTo>
                  <a:lnTo>
                    <a:pt x="546" y="84"/>
                  </a:lnTo>
                  <a:lnTo>
                    <a:pt x="504" y="84"/>
                  </a:lnTo>
                  <a:lnTo>
                    <a:pt x="496" y="113"/>
                  </a:lnTo>
                  <a:lnTo>
                    <a:pt x="504" y="101"/>
                  </a:lnTo>
                  <a:lnTo>
                    <a:pt x="496" y="138"/>
                  </a:lnTo>
                  <a:lnTo>
                    <a:pt x="496" y="166"/>
                  </a:lnTo>
                  <a:lnTo>
                    <a:pt x="504" y="166"/>
                  </a:lnTo>
                  <a:lnTo>
                    <a:pt x="509" y="160"/>
                  </a:lnTo>
                  <a:lnTo>
                    <a:pt x="509" y="121"/>
                  </a:lnTo>
                  <a:lnTo>
                    <a:pt x="531" y="92"/>
                  </a:lnTo>
                  <a:lnTo>
                    <a:pt x="531" y="84"/>
                  </a:lnTo>
                  <a:lnTo>
                    <a:pt x="551" y="92"/>
                  </a:lnTo>
                  <a:lnTo>
                    <a:pt x="551" y="113"/>
                  </a:lnTo>
                  <a:lnTo>
                    <a:pt x="546" y="129"/>
                  </a:lnTo>
                  <a:lnTo>
                    <a:pt x="561" y="121"/>
                  </a:lnTo>
                  <a:lnTo>
                    <a:pt x="561" y="138"/>
                  </a:lnTo>
                  <a:lnTo>
                    <a:pt x="573" y="138"/>
                  </a:lnTo>
                  <a:lnTo>
                    <a:pt x="551" y="166"/>
                  </a:lnTo>
                  <a:lnTo>
                    <a:pt x="581" y="166"/>
                  </a:lnTo>
                  <a:lnTo>
                    <a:pt x="616" y="138"/>
                  </a:lnTo>
                  <a:lnTo>
                    <a:pt x="616" y="129"/>
                  </a:lnTo>
                  <a:lnTo>
                    <a:pt x="645" y="129"/>
                  </a:lnTo>
                  <a:lnTo>
                    <a:pt x="645" y="113"/>
                  </a:lnTo>
                  <a:lnTo>
                    <a:pt x="666" y="101"/>
                  </a:lnTo>
                  <a:lnTo>
                    <a:pt x="708" y="101"/>
                  </a:lnTo>
                  <a:lnTo>
                    <a:pt x="723" y="92"/>
                  </a:lnTo>
                  <a:lnTo>
                    <a:pt x="745" y="47"/>
                  </a:lnTo>
                  <a:lnTo>
                    <a:pt x="752" y="54"/>
                  </a:lnTo>
                  <a:lnTo>
                    <a:pt x="759" y="47"/>
                  </a:lnTo>
                  <a:lnTo>
                    <a:pt x="765" y="84"/>
                  </a:lnTo>
                  <a:lnTo>
                    <a:pt x="774" y="92"/>
                  </a:lnTo>
                  <a:lnTo>
                    <a:pt x="774" y="101"/>
                  </a:lnTo>
                  <a:lnTo>
                    <a:pt x="765" y="113"/>
                  </a:lnTo>
                  <a:lnTo>
                    <a:pt x="752" y="113"/>
                  </a:lnTo>
                  <a:lnTo>
                    <a:pt x="715" y="145"/>
                  </a:lnTo>
                  <a:lnTo>
                    <a:pt x="723" y="166"/>
                  </a:lnTo>
                  <a:lnTo>
                    <a:pt x="730" y="160"/>
                  </a:lnTo>
                  <a:lnTo>
                    <a:pt x="730" y="175"/>
                  </a:lnTo>
                  <a:lnTo>
                    <a:pt x="708" y="166"/>
                  </a:lnTo>
                  <a:lnTo>
                    <a:pt x="678" y="183"/>
                  </a:lnTo>
                  <a:lnTo>
                    <a:pt x="671" y="220"/>
                  </a:lnTo>
                  <a:lnTo>
                    <a:pt x="666" y="213"/>
                  </a:lnTo>
                  <a:lnTo>
                    <a:pt x="666" y="220"/>
                  </a:lnTo>
                  <a:lnTo>
                    <a:pt x="658" y="250"/>
                  </a:lnTo>
                  <a:lnTo>
                    <a:pt x="658" y="234"/>
                  </a:lnTo>
                  <a:lnTo>
                    <a:pt x="645" y="220"/>
                  </a:lnTo>
                  <a:lnTo>
                    <a:pt x="645" y="203"/>
                  </a:lnTo>
                  <a:lnTo>
                    <a:pt x="638" y="220"/>
                  </a:lnTo>
                  <a:lnTo>
                    <a:pt x="658" y="277"/>
                  </a:lnTo>
                  <a:lnTo>
                    <a:pt x="645" y="294"/>
                  </a:lnTo>
                  <a:lnTo>
                    <a:pt x="588" y="339"/>
                  </a:lnTo>
                  <a:lnTo>
                    <a:pt x="581" y="361"/>
                  </a:lnTo>
                  <a:lnTo>
                    <a:pt x="596" y="422"/>
                  </a:lnTo>
                  <a:lnTo>
                    <a:pt x="596" y="450"/>
                  </a:lnTo>
                  <a:lnTo>
                    <a:pt x="588" y="450"/>
                  </a:lnTo>
                  <a:lnTo>
                    <a:pt x="561" y="422"/>
                  </a:lnTo>
                  <a:lnTo>
                    <a:pt x="561" y="385"/>
                  </a:lnTo>
                  <a:lnTo>
                    <a:pt x="546" y="368"/>
                  </a:lnTo>
                  <a:lnTo>
                    <a:pt x="531" y="376"/>
                  </a:lnTo>
                  <a:lnTo>
                    <a:pt x="531" y="368"/>
                  </a:lnTo>
                  <a:lnTo>
                    <a:pt x="480" y="368"/>
                  </a:lnTo>
                  <a:lnTo>
                    <a:pt x="465" y="376"/>
                  </a:lnTo>
                  <a:lnTo>
                    <a:pt x="480" y="385"/>
                  </a:lnTo>
                  <a:lnTo>
                    <a:pt x="454" y="385"/>
                  </a:lnTo>
                  <a:lnTo>
                    <a:pt x="445" y="376"/>
                  </a:lnTo>
                  <a:lnTo>
                    <a:pt x="418" y="376"/>
                  </a:lnTo>
                  <a:lnTo>
                    <a:pt x="402" y="385"/>
                  </a:lnTo>
                  <a:lnTo>
                    <a:pt x="370" y="415"/>
                  </a:lnTo>
                  <a:lnTo>
                    <a:pt x="370" y="442"/>
                  </a:lnTo>
                  <a:lnTo>
                    <a:pt x="340" y="437"/>
                  </a:lnTo>
                  <a:lnTo>
                    <a:pt x="311" y="376"/>
                  </a:lnTo>
                  <a:lnTo>
                    <a:pt x="296" y="376"/>
                  </a:lnTo>
                  <a:lnTo>
                    <a:pt x="291" y="385"/>
                  </a:lnTo>
                  <a:lnTo>
                    <a:pt x="283" y="385"/>
                  </a:lnTo>
                  <a:lnTo>
                    <a:pt x="269" y="376"/>
                  </a:lnTo>
                  <a:lnTo>
                    <a:pt x="269" y="361"/>
                  </a:lnTo>
                  <a:lnTo>
                    <a:pt x="248" y="339"/>
                  </a:lnTo>
                  <a:lnTo>
                    <a:pt x="177" y="353"/>
                  </a:lnTo>
                  <a:lnTo>
                    <a:pt x="127" y="331"/>
                  </a:lnTo>
                  <a:lnTo>
                    <a:pt x="105" y="331"/>
                  </a:lnTo>
                  <a:lnTo>
                    <a:pt x="90" y="316"/>
                  </a:lnTo>
                  <a:lnTo>
                    <a:pt x="83" y="316"/>
                  </a:lnTo>
                  <a:lnTo>
                    <a:pt x="83" y="301"/>
                  </a:lnTo>
                  <a:lnTo>
                    <a:pt x="48" y="294"/>
                  </a:lnTo>
                  <a:lnTo>
                    <a:pt x="48" y="286"/>
                  </a:lnTo>
                  <a:lnTo>
                    <a:pt x="35" y="266"/>
                  </a:lnTo>
                  <a:lnTo>
                    <a:pt x="35" y="250"/>
                  </a:lnTo>
                  <a:lnTo>
                    <a:pt x="25" y="250"/>
                  </a:lnTo>
                  <a:lnTo>
                    <a:pt x="25" y="242"/>
                  </a:lnTo>
                  <a:lnTo>
                    <a:pt x="35" y="242"/>
                  </a:lnTo>
                  <a:lnTo>
                    <a:pt x="35" y="234"/>
                  </a:lnTo>
                  <a:lnTo>
                    <a:pt x="20" y="234"/>
                  </a:lnTo>
                  <a:lnTo>
                    <a:pt x="25" y="234"/>
                  </a:lnTo>
                  <a:lnTo>
                    <a:pt x="6" y="213"/>
                  </a:lnTo>
                  <a:lnTo>
                    <a:pt x="6" y="203"/>
                  </a:lnTo>
                  <a:lnTo>
                    <a:pt x="0" y="197"/>
                  </a:lnTo>
                  <a:lnTo>
                    <a:pt x="6" y="166"/>
                  </a:lnTo>
                  <a:lnTo>
                    <a:pt x="0" y="138"/>
                  </a:lnTo>
                  <a:lnTo>
                    <a:pt x="6" y="71"/>
                  </a:lnTo>
                  <a:lnTo>
                    <a:pt x="0" y="23"/>
                  </a:lnTo>
                  <a:lnTo>
                    <a:pt x="20" y="23"/>
                  </a:lnTo>
                  <a:lnTo>
                    <a:pt x="20" y="47"/>
                  </a:lnTo>
                  <a:lnTo>
                    <a:pt x="25" y="47"/>
                  </a:lnTo>
                  <a:lnTo>
                    <a:pt x="25" y="10"/>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2" name="Freeform 620">
              <a:extLst>
                <a:ext uri="{FF2B5EF4-FFF2-40B4-BE49-F238E27FC236}">
                  <a16:creationId xmlns:a16="http://schemas.microsoft.com/office/drawing/2014/main" id="{381716DD-6581-A939-8640-5585018CBCBC}"/>
                </a:ext>
              </a:extLst>
            </p:cNvPr>
            <p:cNvSpPr>
              <a:spLocks/>
            </p:cNvSpPr>
            <p:nvPr/>
          </p:nvSpPr>
          <p:spPr bwMode="auto">
            <a:xfrm>
              <a:off x="1712358" y="1954759"/>
              <a:ext cx="759683" cy="787825"/>
            </a:xfrm>
            <a:custGeom>
              <a:avLst/>
              <a:gdLst>
                <a:gd name="T0" fmla="*/ 584 w 494"/>
                <a:gd name="T1" fmla="*/ 604 h 559"/>
                <a:gd name="T2" fmla="*/ 527 w 494"/>
                <a:gd name="T3" fmla="*/ 515 h 559"/>
                <a:gd name="T4" fmla="*/ 510 w 494"/>
                <a:gd name="T5" fmla="*/ 482 h 559"/>
                <a:gd name="T6" fmla="*/ 475 w 494"/>
                <a:gd name="T7" fmla="*/ 510 h 559"/>
                <a:gd name="T8" fmla="*/ 451 w 494"/>
                <a:gd name="T9" fmla="*/ 463 h 559"/>
                <a:gd name="T10" fmla="*/ 417 w 494"/>
                <a:gd name="T11" fmla="*/ 87 h 559"/>
                <a:gd name="T12" fmla="*/ 357 w 494"/>
                <a:gd name="T13" fmla="*/ 76 h 559"/>
                <a:gd name="T14" fmla="*/ 320 w 494"/>
                <a:gd name="T15" fmla="*/ 62 h 559"/>
                <a:gd name="T16" fmla="*/ 252 w 494"/>
                <a:gd name="T17" fmla="*/ 44 h 559"/>
                <a:gd name="T18" fmla="*/ 208 w 494"/>
                <a:gd name="T19" fmla="*/ 25 h 559"/>
                <a:gd name="T20" fmla="*/ 176 w 494"/>
                <a:gd name="T21" fmla="*/ 0 h 559"/>
                <a:gd name="T22" fmla="*/ 107 w 494"/>
                <a:gd name="T23" fmla="*/ 53 h 559"/>
                <a:gd name="T24" fmla="*/ 73 w 494"/>
                <a:gd name="T25" fmla="*/ 76 h 559"/>
                <a:gd name="T26" fmla="*/ 24 w 494"/>
                <a:gd name="T27" fmla="*/ 130 h 559"/>
                <a:gd name="T28" fmla="*/ 58 w 494"/>
                <a:gd name="T29" fmla="*/ 183 h 559"/>
                <a:gd name="T30" fmla="*/ 91 w 494"/>
                <a:gd name="T31" fmla="*/ 246 h 559"/>
                <a:gd name="T32" fmla="*/ 58 w 494"/>
                <a:gd name="T33" fmla="*/ 228 h 559"/>
                <a:gd name="T34" fmla="*/ 5 w 494"/>
                <a:gd name="T35" fmla="*/ 246 h 559"/>
                <a:gd name="T36" fmla="*/ 15 w 494"/>
                <a:gd name="T37" fmla="*/ 281 h 559"/>
                <a:gd name="T38" fmla="*/ 41 w 494"/>
                <a:gd name="T39" fmla="*/ 316 h 559"/>
                <a:gd name="T40" fmla="*/ 99 w 494"/>
                <a:gd name="T41" fmla="*/ 297 h 559"/>
                <a:gd name="T42" fmla="*/ 107 w 494"/>
                <a:gd name="T43" fmla="*/ 333 h 559"/>
                <a:gd name="T44" fmla="*/ 73 w 494"/>
                <a:gd name="T45" fmla="*/ 358 h 559"/>
                <a:gd name="T46" fmla="*/ 50 w 494"/>
                <a:gd name="T47" fmla="*/ 368 h 559"/>
                <a:gd name="T48" fmla="*/ 58 w 494"/>
                <a:gd name="T49" fmla="*/ 482 h 559"/>
                <a:gd name="T50" fmla="*/ 91 w 494"/>
                <a:gd name="T51" fmla="*/ 474 h 559"/>
                <a:gd name="T52" fmla="*/ 99 w 494"/>
                <a:gd name="T53" fmla="*/ 515 h 559"/>
                <a:gd name="T54" fmla="*/ 140 w 494"/>
                <a:gd name="T55" fmla="*/ 525 h 559"/>
                <a:gd name="T56" fmla="*/ 155 w 494"/>
                <a:gd name="T57" fmla="*/ 515 h 559"/>
                <a:gd name="T58" fmla="*/ 107 w 494"/>
                <a:gd name="T59" fmla="*/ 604 h 559"/>
                <a:gd name="T60" fmla="*/ 41 w 494"/>
                <a:gd name="T61" fmla="*/ 649 h 559"/>
                <a:gd name="T62" fmla="*/ 140 w 494"/>
                <a:gd name="T63" fmla="*/ 604 h 559"/>
                <a:gd name="T64" fmla="*/ 217 w 494"/>
                <a:gd name="T65" fmla="*/ 525 h 559"/>
                <a:gd name="T66" fmla="*/ 208 w 494"/>
                <a:gd name="T67" fmla="*/ 510 h 559"/>
                <a:gd name="T68" fmla="*/ 243 w 494"/>
                <a:gd name="T69" fmla="*/ 455 h 559"/>
                <a:gd name="T70" fmla="*/ 275 w 494"/>
                <a:gd name="T71" fmla="*/ 431 h 559"/>
                <a:gd name="T72" fmla="*/ 252 w 494"/>
                <a:gd name="T73" fmla="*/ 482 h 559"/>
                <a:gd name="T74" fmla="*/ 252 w 494"/>
                <a:gd name="T75" fmla="*/ 510 h 559"/>
                <a:gd name="T76" fmla="*/ 294 w 494"/>
                <a:gd name="T77" fmla="*/ 482 h 559"/>
                <a:gd name="T78" fmla="*/ 309 w 494"/>
                <a:gd name="T79" fmla="*/ 463 h 559"/>
                <a:gd name="T80" fmla="*/ 366 w 494"/>
                <a:gd name="T81" fmla="*/ 474 h 559"/>
                <a:gd name="T82" fmla="*/ 425 w 494"/>
                <a:gd name="T83" fmla="*/ 482 h 559"/>
                <a:gd name="T84" fmla="*/ 442 w 494"/>
                <a:gd name="T85" fmla="*/ 501 h 559"/>
                <a:gd name="T86" fmla="*/ 519 w 494"/>
                <a:gd name="T87" fmla="*/ 604 h 559"/>
                <a:gd name="T88" fmla="*/ 503 w 494"/>
                <a:gd name="T89" fmla="*/ 541 h 559"/>
                <a:gd name="T90" fmla="*/ 510 w 494"/>
                <a:gd name="T91" fmla="*/ 515 h 559"/>
                <a:gd name="T92" fmla="*/ 527 w 494"/>
                <a:gd name="T93" fmla="*/ 561 h 559"/>
                <a:gd name="T94" fmla="*/ 527 w 494"/>
                <a:gd name="T95" fmla="*/ 568 h 559"/>
                <a:gd name="T96" fmla="*/ 545 w 494"/>
                <a:gd name="T97" fmla="*/ 596 h 559"/>
                <a:gd name="T98" fmla="*/ 560 w 494"/>
                <a:gd name="T99" fmla="*/ 649 h 559"/>
                <a:gd name="T100" fmla="*/ 552 w 494"/>
                <a:gd name="T101" fmla="*/ 604 h 559"/>
                <a:gd name="T102" fmla="*/ 560 w 494"/>
                <a:gd name="T103" fmla="*/ 616 h 559"/>
                <a:gd name="T104" fmla="*/ 584 w 494"/>
                <a:gd name="T105" fmla="*/ 640 h 559"/>
                <a:gd name="T106" fmla="*/ 584 w 494"/>
                <a:gd name="T107" fmla="*/ 640 h 55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4" h="559">
                  <a:moveTo>
                    <a:pt x="494" y="546"/>
                  </a:moveTo>
                  <a:lnTo>
                    <a:pt x="494" y="516"/>
                  </a:lnTo>
                  <a:lnTo>
                    <a:pt x="474" y="494"/>
                  </a:lnTo>
                  <a:lnTo>
                    <a:pt x="446" y="440"/>
                  </a:lnTo>
                  <a:lnTo>
                    <a:pt x="439" y="440"/>
                  </a:lnTo>
                  <a:lnTo>
                    <a:pt x="431" y="411"/>
                  </a:lnTo>
                  <a:lnTo>
                    <a:pt x="419" y="428"/>
                  </a:lnTo>
                  <a:lnTo>
                    <a:pt x="402" y="435"/>
                  </a:lnTo>
                  <a:lnTo>
                    <a:pt x="382" y="405"/>
                  </a:lnTo>
                  <a:lnTo>
                    <a:pt x="382" y="395"/>
                  </a:lnTo>
                  <a:lnTo>
                    <a:pt x="353" y="405"/>
                  </a:lnTo>
                  <a:lnTo>
                    <a:pt x="353" y="74"/>
                  </a:lnTo>
                  <a:lnTo>
                    <a:pt x="332" y="53"/>
                  </a:lnTo>
                  <a:lnTo>
                    <a:pt x="302" y="65"/>
                  </a:lnTo>
                  <a:lnTo>
                    <a:pt x="291" y="53"/>
                  </a:lnTo>
                  <a:lnTo>
                    <a:pt x="270" y="53"/>
                  </a:lnTo>
                  <a:lnTo>
                    <a:pt x="248" y="38"/>
                  </a:lnTo>
                  <a:lnTo>
                    <a:pt x="213" y="38"/>
                  </a:lnTo>
                  <a:lnTo>
                    <a:pt x="206" y="21"/>
                  </a:lnTo>
                  <a:lnTo>
                    <a:pt x="176" y="21"/>
                  </a:lnTo>
                  <a:lnTo>
                    <a:pt x="168" y="8"/>
                  </a:lnTo>
                  <a:lnTo>
                    <a:pt x="149" y="0"/>
                  </a:lnTo>
                  <a:lnTo>
                    <a:pt x="132" y="21"/>
                  </a:lnTo>
                  <a:lnTo>
                    <a:pt x="90" y="45"/>
                  </a:lnTo>
                  <a:lnTo>
                    <a:pt x="84" y="45"/>
                  </a:lnTo>
                  <a:lnTo>
                    <a:pt x="62" y="65"/>
                  </a:lnTo>
                  <a:lnTo>
                    <a:pt x="57" y="104"/>
                  </a:lnTo>
                  <a:lnTo>
                    <a:pt x="20" y="111"/>
                  </a:lnTo>
                  <a:lnTo>
                    <a:pt x="13" y="127"/>
                  </a:lnTo>
                  <a:lnTo>
                    <a:pt x="49" y="156"/>
                  </a:lnTo>
                  <a:lnTo>
                    <a:pt x="77" y="201"/>
                  </a:lnTo>
                  <a:lnTo>
                    <a:pt x="77" y="210"/>
                  </a:lnTo>
                  <a:lnTo>
                    <a:pt x="49" y="210"/>
                  </a:lnTo>
                  <a:lnTo>
                    <a:pt x="49" y="195"/>
                  </a:lnTo>
                  <a:lnTo>
                    <a:pt x="42" y="195"/>
                  </a:lnTo>
                  <a:lnTo>
                    <a:pt x="5" y="210"/>
                  </a:lnTo>
                  <a:lnTo>
                    <a:pt x="0" y="232"/>
                  </a:lnTo>
                  <a:lnTo>
                    <a:pt x="13" y="240"/>
                  </a:lnTo>
                  <a:lnTo>
                    <a:pt x="13" y="253"/>
                  </a:lnTo>
                  <a:lnTo>
                    <a:pt x="35" y="270"/>
                  </a:lnTo>
                  <a:lnTo>
                    <a:pt x="62" y="270"/>
                  </a:lnTo>
                  <a:lnTo>
                    <a:pt x="84" y="253"/>
                  </a:lnTo>
                  <a:lnTo>
                    <a:pt x="84" y="270"/>
                  </a:lnTo>
                  <a:lnTo>
                    <a:pt x="90" y="285"/>
                  </a:lnTo>
                  <a:lnTo>
                    <a:pt x="84" y="306"/>
                  </a:lnTo>
                  <a:lnTo>
                    <a:pt x="62" y="306"/>
                  </a:lnTo>
                  <a:lnTo>
                    <a:pt x="57" y="314"/>
                  </a:lnTo>
                  <a:lnTo>
                    <a:pt x="42" y="314"/>
                  </a:lnTo>
                  <a:lnTo>
                    <a:pt x="20" y="359"/>
                  </a:lnTo>
                  <a:lnTo>
                    <a:pt x="49" y="411"/>
                  </a:lnTo>
                  <a:lnTo>
                    <a:pt x="57" y="411"/>
                  </a:lnTo>
                  <a:lnTo>
                    <a:pt x="77" y="405"/>
                  </a:lnTo>
                  <a:lnTo>
                    <a:pt x="77" y="435"/>
                  </a:lnTo>
                  <a:lnTo>
                    <a:pt x="84" y="440"/>
                  </a:lnTo>
                  <a:lnTo>
                    <a:pt x="106" y="440"/>
                  </a:lnTo>
                  <a:lnTo>
                    <a:pt x="119" y="448"/>
                  </a:lnTo>
                  <a:lnTo>
                    <a:pt x="119" y="440"/>
                  </a:lnTo>
                  <a:lnTo>
                    <a:pt x="132" y="440"/>
                  </a:lnTo>
                  <a:lnTo>
                    <a:pt x="132" y="479"/>
                  </a:lnTo>
                  <a:lnTo>
                    <a:pt x="90" y="516"/>
                  </a:lnTo>
                  <a:lnTo>
                    <a:pt x="62" y="526"/>
                  </a:lnTo>
                  <a:lnTo>
                    <a:pt x="35" y="554"/>
                  </a:lnTo>
                  <a:lnTo>
                    <a:pt x="42" y="559"/>
                  </a:lnTo>
                  <a:lnTo>
                    <a:pt x="119" y="516"/>
                  </a:lnTo>
                  <a:lnTo>
                    <a:pt x="142" y="485"/>
                  </a:lnTo>
                  <a:lnTo>
                    <a:pt x="184" y="448"/>
                  </a:lnTo>
                  <a:lnTo>
                    <a:pt x="189" y="440"/>
                  </a:lnTo>
                  <a:lnTo>
                    <a:pt x="176" y="435"/>
                  </a:lnTo>
                  <a:lnTo>
                    <a:pt x="206" y="405"/>
                  </a:lnTo>
                  <a:lnTo>
                    <a:pt x="206" y="388"/>
                  </a:lnTo>
                  <a:lnTo>
                    <a:pt x="226" y="368"/>
                  </a:lnTo>
                  <a:lnTo>
                    <a:pt x="233" y="368"/>
                  </a:lnTo>
                  <a:lnTo>
                    <a:pt x="218" y="388"/>
                  </a:lnTo>
                  <a:lnTo>
                    <a:pt x="213" y="411"/>
                  </a:lnTo>
                  <a:lnTo>
                    <a:pt x="218" y="428"/>
                  </a:lnTo>
                  <a:lnTo>
                    <a:pt x="213" y="435"/>
                  </a:lnTo>
                  <a:lnTo>
                    <a:pt x="218" y="435"/>
                  </a:lnTo>
                  <a:lnTo>
                    <a:pt x="248" y="411"/>
                  </a:lnTo>
                  <a:lnTo>
                    <a:pt x="255" y="411"/>
                  </a:lnTo>
                  <a:lnTo>
                    <a:pt x="261" y="395"/>
                  </a:lnTo>
                  <a:lnTo>
                    <a:pt x="255" y="374"/>
                  </a:lnTo>
                  <a:lnTo>
                    <a:pt x="310" y="405"/>
                  </a:lnTo>
                  <a:lnTo>
                    <a:pt x="338" y="405"/>
                  </a:lnTo>
                  <a:lnTo>
                    <a:pt x="360" y="411"/>
                  </a:lnTo>
                  <a:lnTo>
                    <a:pt x="374" y="411"/>
                  </a:lnTo>
                  <a:lnTo>
                    <a:pt x="374" y="428"/>
                  </a:lnTo>
                  <a:lnTo>
                    <a:pt x="419" y="462"/>
                  </a:lnTo>
                  <a:lnTo>
                    <a:pt x="439" y="516"/>
                  </a:lnTo>
                  <a:lnTo>
                    <a:pt x="431" y="472"/>
                  </a:lnTo>
                  <a:lnTo>
                    <a:pt x="426" y="462"/>
                  </a:lnTo>
                  <a:lnTo>
                    <a:pt x="431" y="462"/>
                  </a:lnTo>
                  <a:lnTo>
                    <a:pt x="431" y="440"/>
                  </a:lnTo>
                  <a:lnTo>
                    <a:pt x="439" y="485"/>
                  </a:lnTo>
                  <a:lnTo>
                    <a:pt x="446" y="479"/>
                  </a:lnTo>
                  <a:lnTo>
                    <a:pt x="467" y="494"/>
                  </a:lnTo>
                  <a:lnTo>
                    <a:pt x="446" y="485"/>
                  </a:lnTo>
                  <a:lnTo>
                    <a:pt x="446" y="516"/>
                  </a:lnTo>
                  <a:lnTo>
                    <a:pt x="461" y="509"/>
                  </a:lnTo>
                  <a:lnTo>
                    <a:pt x="461" y="526"/>
                  </a:lnTo>
                  <a:lnTo>
                    <a:pt x="474" y="554"/>
                  </a:lnTo>
                  <a:lnTo>
                    <a:pt x="474" y="531"/>
                  </a:lnTo>
                  <a:lnTo>
                    <a:pt x="467" y="516"/>
                  </a:lnTo>
                  <a:lnTo>
                    <a:pt x="474" y="516"/>
                  </a:lnTo>
                  <a:lnTo>
                    <a:pt x="474" y="526"/>
                  </a:lnTo>
                  <a:lnTo>
                    <a:pt x="488" y="554"/>
                  </a:lnTo>
                  <a:lnTo>
                    <a:pt x="494" y="546"/>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 name="Freeform 621">
              <a:extLst>
                <a:ext uri="{FF2B5EF4-FFF2-40B4-BE49-F238E27FC236}">
                  <a16:creationId xmlns:a16="http://schemas.microsoft.com/office/drawing/2014/main" id="{423FDA34-9FD0-EFEC-B8F0-76F5EF4EC9B2}"/>
                </a:ext>
              </a:extLst>
            </p:cNvPr>
            <p:cNvSpPr>
              <a:spLocks/>
            </p:cNvSpPr>
            <p:nvPr/>
          </p:nvSpPr>
          <p:spPr bwMode="auto">
            <a:xfrm>
              <a:off x="2255594" y="1760731"/>
              <a:ext cx="1769761" cy="1380323"/>
            </a:xfrm>
            <a:custGeom>
              <a:avLst/>
              <a:gdLst>
                <a:gd name="T0" fmla="*/ 940 w 1151"/>
                <a:gd name="T1" fmla="*/ 1136 h 980"/>
                <a:gd name="T2" fmla="*/ 949 w 1151"/>
                <a:gd name="T3" fmla="*/ 1101 h 980"/>
                <a:gd name="T4" fmla="*/ 956 w 1151"/>
                <a:gd name="T5" fmla="*/ 1049 h 980"/>
                <a:gd name="T6" fmla="*/ 881 w 1151"/>
                <a:gd name="T7" fmla="*/ 994 h 980"/>
                <a:gd name="T8" fmla="*/ 788 w 1151"/>
                <a:gd name="T9" fmla="*/ 994 h 980"/>
                <a:gd name="T10" fmla="*/ 731 w 1151"/>
                <a:gd name="T11" fmla="*/ 962 h 980"/>
                <a:gd name="T12" fmla="*/ 160 w 1151"/>
                <a:gd name="T13" fmla="*/ 830 h 980"/>
                <a:gd name="T14" fmla="*/ 110 w 1151"/>
                <a:gd name="T15" fmla="*/ 678 h 980"/>
                <a:gd name="T16" fmla="*/ 55 w 1151"/>
                <a:gd name="T17" fmla="*/ 671 h 980"/>
                <a:gd name="T18" fmla="*/ 0 w 1151"/>
                <a:gd name="T19" fmla="*/ 246 h 980"/>
                <a:gd name="T20" fmla="*/ 92 w 1151"/>
                <a:gd name="T21" fmla="*/ 254 h 980"/>
                <a:gd name="T22" fmla="*/ 185 w 1151"/>
                <a:gd name="T23" fmla="*/ 235 h 980"/>
                <a:gd name="T24" fmla="*/ 236 w 1151"/>
                <a:gd name="T25" fmla="*/ 246 h 980"/>
                <a:gd name="T26" fmla="*/ 284 w 1151"/>
                <a:gd name="T27" fmla="*/ 254 h 980"/>
                <a:gd name="T28" fmla="*/ 368 w 1151"/>
                <a:gd name="T29" fmla="*/ 278 h 980"/>
                <a:gd name="T30" fmla="*/ 412 w 1151"/>
                <a:gd name="T31" fmla="*/ 316 h 980"/>
                <a:gd name="T32" fmla="*/ 529 w 1151"/>
                <a:gd name="T33" fmla="*/ 342 h 980"/>
                <a:gd name="T34" fmla="*/ 580 w 1151"/>
                <a:gd name="T35" fmla="*/ 309 h 980"/>
                <a:gd name="T36" fmla="*/ 690 w 1151"/>
                <a:gd name="T37" fmla="*/ 297 h 980"/>
                <a:gd name="T38" fmla="*/ 705 w 1151"/>
                <a:gd name="T39" fmla="*/ 261 h 980"/>
                <a:gd name="T40" fmla="*/ 713 w 1151"/>
                <a:gd name="T41" fmla="*/ 342 h 980"/>
                <a:gd name="T42" fmla="*/ 705 w 1151"/>
                <a:gd name="T43" fmla="*/ 211 h 980"/>
                <a:gd name="T44" fmla="*/ 763 w 1151"/>
                <a:gd name="T45" fmla="*/ 0 h 980"/>
                <a:gd name="T46" fmla="*/ 763 w 1151"/>
                <a:gd name="T47" fmla="*/ 78 h 980"/>
                <a:gd name="T48" fmla="*/ 788 w 1151"/>
                <a:gd name="T49" fmla="*/ 220 h 980"/>
                <a:gd name="T50" fmla="*/ 829 w 1151"/>
                <a:gd name="T51" fmla="*/ 261 h 980"/>
                <a:gd name="T52" fmla="*/ 864 w 1151"/>
                <a:gd name="T53" fmla="*/ 349 h 980"/>
                <a:gd name="T54" fmla="*/ 908 w 1151"/>
                <a:gd name="T55" fmla="*/ 235 h 980"/>
                <a:gd name="T56" fmla="*/ 949 w 1151"/>
                <a:gd name="T57" fmla="*/ 297 h 980"/>
                <a:gd name="T58" fmla="*/ 949 w 1151"/>
                <a:gd name="T59" fmla="*/ 359 h 980"/>
                <a:gd name="T60" fmla="*/ 864 w 1151"/>
                <a:gd name="T61" fmla="*/ 387 h 980"/>
                <a:gd name="T62" fmla="*/ 838 w 1151"/>
                <a:gd name="T63" fmla="*/ 493 h 980"/>
                <a:gd name="T64" fmla="*/ 780 w 1151"/>
                <a:gd name="T65" fmla="*/ 544 h 980"/>
                <a:gd name="T66" fmla="*/ 737 w 1151"/>
                <a:gd name="T67" fmla="*/ 671 h 980"/>
                <a:gd name="T68" fmla="*/ 799 w 1151"/>
                <a:gd name="T69" fmla="*/ 731 h 980"/>
                <a:gd name="T70" fmla="*/ 925 w 1151"/>
                <a:gd name="T71" fmla="*/ 784 h 980"/>
                <a:gd name="T72" fmla="*/ 1001 w 1151"/>
                <a:gd name="T73" fmla="*/ 880 h 980"/>
                <a:gd name="T74" fmla="*/ 1008 w 1151"/>
                <a:gd name="T75" fmla="*/ 702 h 980"/>
                <a:gd name="T76" fmla="*/ 1008 w 1151"/>
                <a:gd name="T77" fmla="*/ 625 h 980"/>
                <a:gd name="T78" fmla="*/ 1001 w 1151"/>
                <a:gd name="T79" fmla="*/ 561 h 980"/>
                <a:gd name="T80" fmla="*/ 1106 w 1151"/>
                <a:gd name="T81" fmla="*/ 582 h 980"/>
                <a:gd name="T82" fmla="*/ 1141 w 1151"/>
                <a:gd name="T83" fmla="*/ 671 h 980"/>
                <a:gd name="T84" fmla="*/ 1208 w 1151"/>
                <a:gd name="T85" fmla="*/ 625 h 980"/>
                <a:gd name="T86" fmla="*/ 1275 w 1151"/>
                <a:gd name="T87" fmla="*/ 777 h 980"/>
                <a:gd name="T88" fmla="*/ 1327 w 1151"/>
                <a:gd name="T89" fmla="*/ 809 h 980"/>
                <a:gd name="T90" fmla="*/ 1342 w 1151"/>
                <a:gd name="T91" fmla="*/ 846 h 980"/>
                <a:gd name="T92" fmla="*/ 1342 w 1151"/>
                <a:gd name="T93" fmla="*/ 897 h 980"/>
                <a:gd name="T94" fmla="*/ 1224 w 1151"/>
                <a:gd name="T95" fmla="*/ 924 h 980"/>
                <a:gd name="T96" fmla="*/ 1141 w 1151"/>
                <a:gd name="T97" fmla="*/ 969 h 980"/>
                <a:gd name="T98" fmla="*/ 1177 w 1151"/>
                <a:gd name="T99" fmla="*/ 962 h 980"/>
                <a:gd name="T100" fmla="*/ 1189 w 1151"/>
                <a:gd name="T101" fmla="*/ 994 h 980"/>
                <a:gd name="T102" fmla="*/ 1239 w 1151"/>
                <a:gd name="T103" fmla="*/ 1049 h 980"/>
                <a:gd name="T104" fmla="*/ 1275 w 1151"/>
                <a:gd name="T105" fmla="*/ 1029 h 980"/>
                <a:gd name="T106" fmla="*/ 1200 w 1151"/>
                <a:gd name="T107" fmla="*/ 1101 h 980"/>
                <a:gd name="T108" fmla="*/ 1208 w 1151"/>
                <a:gd name="T109" fmla="*/ 1049 h 980"/>
                <a:gd name="T110" fmla="*/ 1159 w 1151"/>
                <a:gd name="T111" fmla="*/ 1003 h 980"/>
                <a:gd name="T112" fmla="*/ 1099 w 1151"/>
                <a:gd name="T113" fmla="*/ 1065 h 980"/>
                <a:gd name="T114" fmla="*/ 988 w 1151"/>
                <a:gd name="T115" fmla="*/ 1091 h 9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51" h="980">
                  <a:moveTo>
                    <a:pt x="836" y="933"/>
                  </a:moveTo>
                  <a:lnTo>
                    <a:pt x="836" y="949"/>
                  </a:lnTo>
                  <a:lnTo>
                    <a:pt x="803" y="956"/>
                  </a:lnTo>
                  <a:lnTo>
                    <a:pt x="796" y="971"/>
                  </a:lnTo>
                  <a:lnTo>
                    <a:pt x="775" y="980"/>
                  </a:lnTo>
                  <a:lnTo>
                    <a:pt x="796" y="949"/>
                  </a:lnTo>
                  <a:lnTo>
                    <a:pt x="783" y="949"/>
                  </a:lnTo>
                  <a:lnTo>
                    <a:pt x="803" y="941"/>
                  </a:lnTo>
                  <a:lnTo>
                    <a:pt x="803" y="904"/>
                  </a:lnTo>
                  <a:lnTo>
                    <a:pt x="816" y="926"/>
                  </a:lnTo>
                  <a:lnTo>
                    <a:pt x="825" y="911"/>
                  </a:lnTo>
                  <a:lnTo>
                    <a:pt x="810" y="897"/>
                  </a:lnTo>
                  <a:lnTo>
                    <a:pt x="768" y="879"/>
                  </a:lnTo>
                  <a:lnTo>
                    <a:pt x="761" y="874"/>
                  </a:lnTo>
                  <a:lnTo>
                    <a:pt x="753" y="850"/>
                  </a:lnTo>
                  <a:lnTo>
                    <a:pt x="746" y="850"/>
                  </a:lnTo>
                  <a:lnTo>
                    <a:pt x="731" y="828"/>
                  </a:lnTo>
                  <a:lnTo>
                    <a:pt x="718" y="822"/>
                  </a:lnTo>
                  <a:lnTo>
                    <a:pt x="687" y="850"/>
                  </a:lnTo>
                  <a:lnTo>
                    <a:pt x="667" y="850"/>
                  </a:lnTo>
                  <a:lnTo>
                    <a:pt x="646" y="828"/>
                  </a:lnTo>
                  <a:lnTo>
                    <a:pt x="634" y="828"/>
                  </a:lnTo>
                  <a:lnTo>
                    <a:pt x="624" y="813"/>
                  </a:lnTo>
                  <a:lnTo>
                    <a:pt x="619" y="822"/>
                  </a:lnTo>
                  <a:lnTo>
                    <a:pt x="240" y="822"/>
                  </a:lnTo>
                  <a:lnTo>
                    <a:pt x="178" y="775"/>
                  </a:lnTo>
                  <a:lnTo>
                    <a:pt x="170" y="746"/>
                  </a:lnTo>
                  <a:lnTo>
                    <a:pt x="135" y="709"/>
                  </a:lnTo>
                  <a:lnTo>
                    <a:pt x="141" y="699"/>
                  </a:lnTo>
                  <a:lnTo>
                    <a:pt x="141" y="655"/>
                  </a:lnTo>
                  <a:lnTo>
                    <a:pt x="119" y="632"/>
                  </a:lnTo>
                  <a:lnTo>
                    <a:pt x="93" y="580"/>
                  </a:lnTo>
                  <a:lnTo>
                    <a:pt x="86" y="580"/>
                  </a:lnTo>
                  <a:lnTo>
                    <a:pt x="78" y="549"/>
                  </a:lnTo>
                  <a:lnTo>
                    <a:pt x="64" y="565"/>
                  </a:lnTo>
                  <a:lnTo>
                    <a:pt x="47" y="573"/>
                  </a:lnTo>
                  <a:lnTo>
                    <a:pt x="27" y="543"/>
                  </a:lnTo>
                  <a:lnTo>
                    <a:pt x="27" y="534"/>
                  </a:lnTo>
                  <a:lnTo>
                    <a:pt x="0" y="543"/>
                  </a:lnTo>
                  <a:lnTo>
                    <a:pt x="0" y="210"/>
                  </a:lnTo>
                  <a:lnTo>
                    <a:pt x="21" y="210"/>
                  </a:lnTo>
                  <a:lnTo>
                    <a:pt x="71" y="247"/>
                  </a:lnTo>
                  <a:lnTo>
                    <a:pt x="71" y="223"/>
                  </a:lnTo>
                  <a:lnTo>
                    <a:pt x="78" y="217"/>
                  </a:lnTo>
                  <a:lnTo>
                    <a:pt x="93" y="210"/>
                  </a:lnTo>
                  <a:lnTo>
                    <a:pt x="106" y="217"/>
                  </a:lnTo>
                  <a:lnTo>
                    <a:pt x="156" y="180"/>
                  </a:lnTo>
                  <a:lnTo>
                    <a:pt x="156" y="201"/>
                  </a:lnTo>
                  <a:lnTo>
                    <a:pt x="170" y="201"/>
                  </a:lnTo>
                  <a:lnTo>
                    <a:pt x="178" y="171"/>
                  </a:lnTo>
                  <a:lnTo>
                    <a:pt x="200" y="188"/>
                  </a:lnTo>
                  <a:lnTo>
                    <a:pt x="200" y="210"/>
                  </a:lnTo>
                  <a:lnTo>
                    <a:pt x="215" y="217"/>
                  </a:lnTo>
                  <a:lnTo>
                    <a:pt x="222" y="201"/>
                  </a:lnTo>
                  <a:lnTo>
                    <a:pt x="222" y="217"/>
                  </a:lnTo>
                  <a:lnTo>
                    <a:pt x="240" y="217"/>
                  </a:lnTo>
                  <a:lnTo>
                    <a:pt x="240" y="201"/>
                  </a:lnTo>
                  <a:lnTo>
                    <a:pt x="262" y="201"/>
                  </a:lnTo>
                  <a:lnTo>
                    <a:pt x="300" y="223"/>
                  </a:lnTo>
                  <a:lnTo>
                    <a:pt x="312" y="238"/>
                  </a:lnTo>
                  <a:lnTo>
                    <a:pt x="334" y="238"/>
                  </a:lnTo>
                  <a:lnTo>
                    <a:pt x="354" y="247"/>
                  </a:lnTo>
                  <a:lnTo>
                    <a:pt x="354" y="264"/>
                  </a:lnTo>
                  <a:lnTo>
                    <a:pt x="349" y="270"/>
                  </a:lnTo>
                  <a:lnTo>
                    <a:pt x="349" y="284"/>
                  </a:lnTo>
                  <a:lnTo>
                    <a:pt x="377" y="292"/>
                  </a:lnTo>
                  <a:lnTo>
                    <a:pt x="419" y="270"/>
                  </a:lnTo>
                  <a:lnTo>
                    <a:pt x="448" y="292"/>
                  </a:lnTo>
                  <a:lnTo>
                    <a:pt x="448" y="270"/>
                  </a:lnTo>
                  <a:lnTo>
                    <a:pt x="433" y="264"/>
                  </a:lnTo>
                  <a:lnTo>
                    <a:pt x="475" y="238"/>
                  </a:lnTo>
                  <a:lnTo>
                    <a:pt x="491" y="264"/>
                  </a:lnTo>
                  <a:lnTo>
                    <a:pt x="555" y="292"/>
                  </a:lnTo>
                  <a:lnTo>
                    <a:pt x="577" y="292"/>
                  </a:lnTo>
                  <a:lnTo>
                    <a:pt x="577" y="264"/>
                  </a:lnTo>
                  <a:lnTo>
                    <a:pt x="584" y="254"/>
                  </a:lnTo>
                  <a:lnTo>
                    <a:pt x="555" y="238"/>
                  </a:lnTo>
                  <a:lnTo>
                    <a:pt x="577" y="223"/>
                  </a:lnTo>
                  <a:lnTo>
                    <a:pt x="584" y="201"/>
                  </a:lnTo>
                  <a:lnTo>
                    <a:pt x="597" y="223"/>
                  </a:lnTo>
                  <a:lnTo>
                    <a:pt x="619" y="247"/>
                  </a:lnTo>
                  <a:lnTo>
                    <a:pt x="597" y="264"/>
                  </a:lnTo>
                  <a:lnTo>
                    <a:pt x="597" y="284"/>
                  </a:lnTo>
                  <a:lnTo>
                    <a:pt x="604" y="292"/>
                  </a:lnTo>
                  <a:lnTo>
                    <a:pt x="634" y="254"/>
                  </a:lnTo>
                  <a:lnTo>
                    <a:pt x="624" y="238"/>
                  </a:lnTo>
                  <a:lnTo>
                    <a:pt x="634" y="217"/>
                  </a:lnTo>
                  <a:lnTo>
                    <a:pt x="597" y="180"/>
                  </a:lnTo>
                  <a:lnTo>
                    <a:pt x="604" y="126"/>
                  </a:lnTo>
                  <a:lnTo>
                    <a:pt x="624" y="117"/>
                  </a:lnTo>
                  <a:lnTo>
                    <a:pt x="619" y="6"/>
                  </a:lnTo>
                  <a:lnTo>
                    <a:pt x="646" y="0"/>
                  </a:lnTo>
                  <a:lnTo>
                    <a:pt x="676" y="6"/>
                  </a:lnTo>
                  <a:lnTo>
                    <a:pt x="681" y="15"/>
                  </a:lnTo>
                  <a:lnTo>
                    <a:pt x="661" y="67"/>
                  </a:lnTo>
                  <a:lnTo>
                    <a:pt x="646" y="67"/>
                  </a:lnTo>
                  <a:lnTo>
                    <a:pt x="634" y="82"/>
                  </a:lnTo>
                  <a:lnTo>
                    <a:pt x="639" y="99"/>
                  </a:lnTo>
                  <a:lnTo>
                    <a:pt x="634" y="114"/>
                  </a:lnTo>
                  <a:lnTo>
                    <a:pt x="667" y="188"/>
                  </a:lnTo>
                  <a:lnTo>
                    <a:pt x="661" y="210"/>
                  </a:lnTo>
                  <a:lnTo>
                    <a:pt x="667" y="217"/>
                  </a:lnTo>
                  <a:lnTo>
                    <a:pt x="687" y="254"/>
                  </a:lnTo>
                  <a:lnTo>
                    <a:pt x="702" y="223"/>
                  </a:lnTo>
                  <a:lnTo>
                    <a:pt x="718" y="247"/>
                  </a:lnTo>
                  <a:lnTo>
                    <a:pt x="709" y="284"/>
                  </a:lnTo>
                  <a:lnTo>
                    <a:pt x="726" y="299"/>
                  </a:lnTo>
                  <a:lnTo>
                    <a:pt x="731" y="299"/>
                  </a:lnTo>
                  <a:lnTo>
                    <a:pt x="731" y="284"/>
                  </a:lnTo>
                  <a:lnTo>
                    <a:pt x="753" y="270"/>
                  </a:lnTo>
                  <a:lnTo>
                    <a:pt x="753" y="201"/>
                  </a:lnTo>
                  <a:lnTo>
                    <a:pt x="768" y="201"/>
                  </a:lnTo>
                  <a:lnTo>
                    <a:pt x="783" y="210"/>
                  </a:lnTo>
                  <a:lnTo>
                    <a:pt x="783" y="223"/>
                  </a:lnTo>
                  <a:lnTo>
                    <a:pt x="803" y="223"/>
                  </a:lnTo>
                  <a:lnTo>
                    <a:pt x="803" y="254"/>
                  </a:lnTo>
                  <a:lnTo>
                    <a:pt x="783" y="264"/>
                  </a:lnTo>
                  <a:lnTo>
                    <a:pt x="783" y="284"/>
                  </a:lnTo>
                  <a:lnTo>
                    <a:pt x="803" y="292"/>
                  </a:lnTo>
                  <a:lnTo>
                    <a:pt x="803" y="307"/>
                  </a:lnTo>
                  <a:lnTo>
                    <a:pt x="768" y="344"/>
                  </a:lnTo>
                  <a:lnTo>
                    <a:pt x="753" y="338"/>
                  </a:lnTo>
                  <a:lnTo>
                    <a:pt x="753" y="331"/>
                  </a:lnTo>
                  <a:lnTo>
                    <a:pt x="731" y="331"/>
                  </a:lnTo>
                  <a:lnTo>
                    <a:pt x="746" y="344"/>
                  </a:lnTo>
                  <a:lnTo>
                    <a:pt x="726" y="366"/>
                  </a:lnTo>
                  <a:lnTo>
                    <a:pt x="726" y="383"/>
                  </a:lnTo>
                  <a:lnTo>
                    <a:pt x="709" y="422"/>
                  </a:lnTo>
                  <a:lnTo>
                    <a:pt x="687" y="422"/>
                  </a:lnTo>
                  <a:lnTo>
                    <a:pt x="676" y="442"/>
                  </a:lnTo>
                  <a:lnTo>
                    <a:pt x="681" y="457"/>
                  </a:lnTo>
                  <a:lnTo>
                    <a:pt x="661" y="465"/>
                  </a:lnTo>
                  <a:lnTo>
                    <a:pt x="661" y="487"/>
                  </a:lnTo>
                  <a:lnTo>
                    <a:pt x="646" y="487"/>
                  </a:lnTo>
                  <a:lnTo>
                    <a:pt x="624" y="543"/>
                  </a:lnTo>
                  <a:lnTo>
                    <a:pt x="624" y="573"/>
                  </a:lnTo>
                  <a:lnTo>
                    <a:pt x="634" y="580"/>
                  </a:lnTo>
                  <a:lnTo>
                    <a:pt x="646" y="580"/>
                  </a:lnTo>
                  <a:lnTo>
                    <a:pt x="661" y="632"/>
                  </a:lnTo>
                  <a:lnTo>
                    <a:pt x="676" y="625"/>
                  </a:lnTo>
                  <a:lnTo>
                    <a:pt x="702" y="632"/>
                  </a:lnTo>
                  <a:lnTo>
                    <a:pt x="718" y="655"/>
                  </a:lnTo>
                  <a:lnTo>
                    <a:pt x="753" y="670"/>
                  </a:lnTo>
                  <a:lnTo>
                    <a:pt x="783" y="670"/>
                  </a:lnTo>
                  <a:lnTo>
                    <a:pt x="796" y="686"/>
                  </a:lnTo>
                  <a:lnTo>
                    <a:pt x="796" y="739"/>
                  </a:lnTo>
                  <a:lnTo>
                    <a:pt x="825" y="775"/>
                  </a:lnTo>
                  <a:lnTo>
                    <a:pt x="847" y="753"/>
                  </a:lnTo>
                  <a:lnTo>
                    <a:pt x="825" y="692"/>
                  </a:lnTo>
                  <a:lnTo>
                    <a:pt x="847" y="686"/>
                  </a:lnTo>
                  <a:lnTo>
                    <a:pt x="858" y="655"/>
                  </a:lnTo>
                  <a:lnTo>
                    <a:pt x="853" y="600"/>
                  </a:lnTo>
                  <a:lnTo>
                    <a:pt x="836" y="580"/>
                  </a:lnTo>
                  <a:lnTo>
                    <a:pt x="847" y="573"/>
                  </a:lnTo>
                  <a:lnTo>
                    <a:pt x="853" y="573"/>
                  </a:lnTo>
                  <a:lnTo>
                    <a:pt x="853" y="534"/>
                  </a:lnTo>
                  <a:lnTo>
                    <a:pt x="847" y="524"/>
                  </a:lnTo>
                  <a:lnTo>
                    <a:pt x="853" y="497"/>
                  </a:lnTo>
                  <a:lnTo>
                    <a:pt x="847" y="487"/>
                  </a:lnTo>
                  <a:lnTo>
                    <a:pt x="847" y="480"/>
                  </a:lnTo>
                  <a:lnTo>
                    <a:pt x="853" y="465"/>
                  </a:lnTo>
                  <a:lnTo>
                    <a:pt x="880" y="480"/>
                  </a:lnTo>
                  <a:lnTo>
                    <a:pt x="900" y="465"/>
                  </a:lnTo>
                  <a:lnTo>
                    <a:pt x="937" y="497"/>
                  </a:lnTo>
                  <a:lnTo>
                    <a:pt x="930" y="504"/>
                  </a:lnTo>
                  <a:lnTo>
                    <a:pt x="937" y="512"/>
                  </a:lnTo>
                  <a:lnTo>
                    <a:pt x="966" y="512"/>
                  </a:lnTo>
                  <a:lnTo>
                    <a:pt x="966" y="573"/>
                  </a:lnTo>
                  <a:lnTo>
                    <a:pt x="986" y="600"/>
                  </a:lnTo>
                  <a:lnTo>
                    <a:pt x="1022" y="565"/>
                  </a:lnTo>
                  <a:lnTo>
                    <a:pt x="1016" y="549"/>
                  </a:lnTo>
                  <a:lnTo>
                    <a:pt x="1022" y="534"/>
                  </a:lnTo>
                  <a:lnTo>
                    <a:pt x="1073" y="625"/>
                  </a:lnTo>
                  <a:lnTo>
                    <a:pt x="1064" y="632"/>
                  </a:lnTo>
                  <a:lnTo>
                    <a:pt x="1064" y="655"/>
                  </a:lnTo>
                  <a:lnTo>
                    <a:pt x="1079" y="664"/>
                  </a:lnTo>
                  <a:lnTo>
                    <a:pt x="1079" y="670"/>
                  </a:lnTo>
                  <a:lnTo>
                    <a:pt x="1101" y="686"/>
                  </a:lnTo>
                  <a:lnTo>
                    <a:pt x="1108" y="686"/>
                  </a:lnTo>
                  <a:lnTo>
                    <a:pt x="1123" y="692"/>
                  </a:lnTo>
                  <a:lnTo>
                    <a:pt x="1108" y="699"/>
                  </a:lnTo>
                  <a:lnTo>
                    <a:pt x="1123" y="699"/>
                  </a:lnTo>
                  <a:lnTo>
                    <a:pt x="1123" y="723"/>
                  </a:lnTo>
                  <a:lnTo>
                    <a:pt x="1136" y="723"/>
                  </a:lnTo>
                  <a:lnTo>
                    <a:pt x="1145" y="731"/>
                  </a:lnTo>
                  <a:lnTo>
                    <a:pt x="1145" y="739"/>
                  </a:lnTo>
                  <a:lnTo>
                    <a:pt x="1151" y="753"/>
                  </a:lnTo>
                  <a:lnTo>
                    <a:pt x="1136" y="766"/>
                  </a:lnTo>
                  <a:lnTo>
                    <a:pt x="1108" y="775"/>
                  </a:lnTo>
                  <a:lnTo>
                    <a:pt x="1095" y="805"/>
                  </a:lnTo>
                  <a:lnTo>
                    <a:pt x="1064" y="805"/>
                  </a:lnTo>
                  <a:lnTo>
                    <a:pt x="1036" y="790"/>
                  </a:lnTo>
                  <a:lnTo>
                    <a:pt x="996" y="805"/>
                  </a:lnTo>
                  <a:lnTo>
                    <a:pt x="986" y="822"/>
                  </a:lnTo>
                  <a:lnTo>
                    <a:pt x="981" y="822"/>
                  </a:lnTo>
                  <a:lnTo>
                    <a:pt x="966" y="828"/>
                  </a:lnTo>
                  <a:lnTo>
                    <a:pt x="937" y="865"/>
                  </a:lnTo>
                  <a:lnTo>
                    <a:pt x="944" y="865"/>
                  </a:lnTo>
                  <a:lnTo>
                    <a:pt x="974" y="835"/>
                  </a:lnTo>
                  <a:lnTo>
                    <a:pt x="996" y="822"/>
                  </a:lnTo>
                  <a:lnTo>
                    <a:pt x="1031" y="822"/>
                  </a:lnTo>
                  <a:lnTo>
                    <a:pt x="1031" y="835"/>
                  </a:lnTo>
                  <a:lnTo>
                    <a:pt x="1016" y="850"/>
                  </a:lnTo>
                  <a:lnTo>
                    <a:pt x="1007" y="850"/>
                  </a:lnTo>
                  <a:lnTo>
                    <a:pt x="1016" y="857"/>
                  </a:lnTo>
                  <a:lnTo>
                    <a:pt x="1022" y="850"/>
                  </a:lnTo>
                  <a:lnTo>
                    <a:pt x="1022" y="874"/>
                  </a:lnTo>
                  <a:lnTo>
                    <a:pt x="1049" y="897"/>
                  </a:lnTo>
                  <a:lnTo>
                    <a:pt x="1064" y="897"/>
                  </a:lnTo>
                  <a:lnTo>
                    <a:pt x="1064" y="879"/>
                  </a:lnTo>
                  <a:lnTo>
                    <a:pt x="1079" y="865"/>
                  </a:lnTo>
                  <a:lnTo>
                    <a:pt x="1079" y="879"/>
                  </a:lnTo>
                  <a:lnTo>
                    <a:pt x="1095" y="879"/>
                  </a:lnTo>
                  <a:lnTo>
                    <a:pt x="1073" y="904"/>
                  </a:lnTo>
                  <a:lnTo>
                    <a:pt x="1031" y="926"/>
                  </a:lnTo>
                  <a:lnTo>
                    <a:pt x="1016" y="941"/>
                  </a:lnTo>
                  <a:lnTo>
                    <a:pt x="1007" y="926"/>
                  </a:lnTo>
                  <a:lnTo>
                    <a:pt x="1031" y="904"/>
                  </a:lnTo>
                  <a:lnTo>
                    <a:pt x="1022" y="904"/>
                  </a:lnTo>
                  <a:lnTo>
                    <a:pt x="1022" y="897"/>
                  </a:lnTo>
                  <a:lnTo>
                    <a:pt x="1007" y="904"/>
                  </a:lnTo>
                  <a:lnTo>
                    <a:pt x="996" y="904"/>
                  </a:lnTo>
                  <a:lnTo>
                    <a:pt x="986" y="897"/>
                  </a:lnTo>
                  <a:lnTo>
                    <a:pt x="981" y="857"/>
                  </a:lnTo>
                  <a:lnTo>
                    <a:pt x="974" y="865"/>
                  </a:lnTo>
                  <a:lnTo>
                    <a:pt x="966" y="857"/>
                  </a:lnTo>
                  <a:lnTo>
                    <a:pt x="944" y="904"/>
                  </a:lnTo>
                  <a:lnTo>
                    <a:pt x="930" y="911"/>
                  </a:lnTo>
                  <a:lnTo>
                    <a:pt x="887" y="911"/>
                  </a:lnTo>
                  <a:lnTo>
                    <a:pt x="858" y="933"/>
                  </a:lnTo>
                  <a:lnTo>
                    <a:pt x="836" y="933"/>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 name="Freeform 622">
              <a:extLst>
                <a:ext uri="{FF2B5EF4-FFF2-40B4-BE49-F238E27FC236}">
                  <a16:creationId xmlns:a16="http://schemas.microsoft.com/office/drawing/2014/main" id="{7A5E9EF7-A413-2CC7-9425-A84799990888}"/>
                </a:ext>
              </a:extLst>
            </p:cNvPr>
            <p:cNvSpPr>
              <a:spLocks/>
            </p:cNvSpPr>
            <p:nvPr/>
          </p:nvSpPr>
          <p:spPr bwMode="auto">
            <a:xfrm>
              <a:off x="3948960" y="2838945"/>
              <a:ext cx="131565" cy="151055"/>
            </a:xfrm>
            <a:custGeom>
              <a:avLst/>
              <a:gdLst>
                <a:gd name="T0" fmla="*/ 0 w 86"/>
                <a:gd name="T1" fmla="*/ 100 h 107"/>
                <a:gd name="T2" fmla="*/ 0 w 86"/>
                <a:gd name="T3" fmla="*/ 108 h 107"/>
                <a:gd name="T4" fmla="*/ 57 w 86"/>
                <a:gd name="T5" fmla="*/ 108 h 107"/>
                <a:gd name="T6" fmla="*/ 57 w 86"/>
                <a:gd name="T7" fmla="*/ 116 h 107"/>
                <a:gd name="T8" fmla="*/ 67 w 86"/>
                <a:gd name="T9" fmla="*/ 108 h 107"/>
                <a:gd name="T10" fmla="*/ 92 w 86"/>
                <a:gd name="T11" fmla="*/ 116 h 107"/>
                <a:gd name="T12" fmla="*/ 92 w 86"/>
                <a:gd name="T13" fmla="*/ 126 h 107"/>
                <a:gd name="T14" fmla="*/ 101 w 86"/>
                <a:gd name="T15" fmla="*/ 126 h 107"/>
                <a:gd name="T16" fmla="*/ 101 w 86"/>
                <a:gd name="T17" fmla="*/ 108 h 107"/>
                <a:gd name="T18" fmla="*/ 77 w 86"/>
                <a:gd name="T19" fmla="*/ 100 h 107"/>
                <a:gd name="T20" fmla="*/ 92 w 86"/>
                <a:gd name="T21" fmla="*/ 82 h 107"/>
                <a:gd name="T22" fmla="*/ 77 w 86"/>
                <a:gd name="T23" fmla="*/ 74 h 107"/>
                <a:gd name="T24" fmla="*/ 92 w 86"/>
                <a:gd name="T25" fmla="*/ 65 h 107"/>
                <a:gd name="T26" fmla="*/ 57 w 86"/>
                <a:gd name="T27" fmla="*/ 65 h 107"/>
                <a:gd name="T28" fmla="*/ 53 w 86"/>
                <a:gd name="T29" fmla="*/ 55 h 107"/>
                <a:gd name="T30" fmla="*/ 57 w 86"/>
                <a:gd name="T31" fmla="*/ 44 h 107"/>
                <a:gd name="T32" fmla="*/ 53 w 86"/>
                <a:gd name="T33" fmla="*/ 44 h 107"/>
                <a:gd name="T34" fmla="*/ 57 w 86"/>
                <a:gd name="T35" fmla="*/ 0 h 107"/>
                <a:gd name="T36" fmla="*/ 40 w 86"/>
                <a:gd name="T37" fmla="*/ 12 h 107"/>
                <a:gd name="T38" fmla="*/ 9 w 86"/>
                <a:gd name="T39" fmla="*/ 74 h 107"/>
                <a:gd name="T40" fmla="*/ 9 w 86"/>
                <a:gd name="T41" fmla="*/ 82 h 107"/>
                <a:gd name="T42" fmla="*/ 0 w 86"/>
                <a:gd name="T43" fmla="*/ 100 h 107"/>
                <a:gd name="T44" fmla="*/ 0 w 86"/>
                <a:gd name="T45" fmla="*/ 100 h 107"/>
                <a:gd name="T46" fmla="*/ 0 w 86"/>
                <a:gd name="T47" fmla="*/ 10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6" h="107">
                  <a:moveTo>
                    <a:pt x="0" y="85"/>
                  </a:moveTo>
                  <a:lnTo>
                    <a:pt x="0" y="92"/>
                  </a:lnTo>
                  <a:lnTo>
                    <a:pt x="49" y="92"/>
                  </a:lnTo>
                  <a:lnTo>
                    <a:pt x="49" y="99"/>
                  </a:lnTo>
                  <a:lnTo>
                    <a:pt x="57" y="92"/>
                  </a:lnTo>
                  <a:lnTo>
                    <a:pt x="79" y="99"/>
                  </a:lnTo>
                  <a:lnTo>
                    <a:pt x="79" y="107"/>
                  </a:lnTo>
                  <a:lnTo>
                    <a:pt x="86" y="107"/>
                  </a:lnTo>
                  <a:lnTo>
                    <a:pt x="86" y="92"/>
                  </a:lnTo>
                  <a:lnTo>
                    <a:pt x="66" y="85"/>
                  </a:lnTo>
                  <a:lnTo>
                    <a:pt x="79" y="70"/>
                  </a:lnTo>
                  <a:lnTo>
                    <a:pt x="66" y="63"/>
                  </a:lnTo>
                  <a:lnTo>
                    <a:pt x="79" y="55"/>
                  </a:lnTo>
                  <a:lnTo>
                    <a:pt x="49" y="55"/>
                  </a:lnTo>
                  <a:lnTo>
                    <a:pt x="45" y="47"/>
                  </a:lnTo>
                  <a:lnTo>
                    <a:pt x="49" y="38"/>
                  </a:lnTo>
                  <a:lnTo>
                    <a:pt x="45" y="38"/>
                  </a:lnTo>
                  <a:lnTo>
                    <a:pt x="49" y="0"/>
                  </a:lnTo>
                  <a:lnTo>
                    <a:pt x="34" y="10"/>
                  </a:lnTo>
                  <a:lnTo>
                    <a:pt x="7" y="63"/>
                  </a:lnTo>
                  <a:lnTo>
                    <a:pt x="7" y="70"/>
                  </a:lnTo>
                  <a:lnTo>
                    <a:pt x="0" y="85"/>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24" name="Freeform 623">
              <a:extLst>
                <a:ext uri="{FF2B5EF4-FFF2-40B4-BE49-F238E27FC236}">
                  <a16:creationId xmlns:a16="http://schemas.microsoft.com/office/drawing/2014/main" id="{2592B24E-E78C-1A8F-8AC8-ED6246E1E409}"/>
                </a:ext>
              </a:extLst>
            </p:cNvPr>
            <p:cNvSpPr>
              <a:spLocks/>
            </p:cNvSpPr>
            <p:nvPr/>
          </p:nvSpPr>
          <p:spPr bwMode="auto">
            <a:xfrm>
              <a:off x="2756387" y="3368933"/>
              <a:ext cx="612556" cy="402376"/>
            </a:xfrm>
            <a:custGeom>
              <a:avLst/>
              <a:gdLst>
                <a:gd name="T0" fmla="*/ 306 w 398"/>
                <a:gd name="T1" fmla="*/ 153 h 286"/>
                <a:gd name="T2" fmla="*/ 312 w 398"/>
                <a:gd name="T3" fmla="*/ 206 h 286"/>
                <a:gd name="T4" fmla="*/ 331 w 398"/>
                <a:gd name="T5" fmla="*/ 267 h 286"/>
                <a:gd name="T6" fmla="*/ 415 w 398"/>
                <a:gd name="T7" fmla="*/ 267 h 286"/>
                <a:gd name="T8" fmla="*/ 415 w 398"/>
                <a:gd name="T9" fmla="*/ 250 h 286"/>
                <a:gd name="T10" fmla="*/ 463 w 398"/>
                <a:gd name="T11" fmla="*/ 206 h 286"/>
                <a:gd name="T12" fmla="*/ 463 w 398"/>
                <a:gd name="T13" fmla="*/ 273 h 286"/>
                <a:gd name="T14" fmla="*/ 445 w 398"/>
                <a:gd name="T15" fmla="*/ 273 h 286"/>
                <a:gd name="T16" fmla="*/ 404 w 398"/>
                <a:gd name="T17" fmla="*/ 285 h 286"/>
                <a:gd name="T18" fmla="*/ 404 w 398"/>
                <a:gd name="T19" fmla="*/ 303 h 286"/>
                <a:gd name="T20" fmla="*/ 364 w 398"/>
                <a:gd name="T21" fmla="*/ 303 h 286"/>
                <a:gd name="T22" fmla="*/ 331 w 398"/>
                <a:gd name="T23" fmla="*/ 318 h 286"/>
                <a:gd name="T24" fmla="*/ 253 w 398"/>
                <a:gd name="T25" fmla="*/ 285 h 286"/>
                <a:gd name="T26" fmla="*/ 212 w 398"/>
                <a:gd name="T27" fmla="*/ 273 h 286"/>
                <a:gd name="T28" fmla="*/ 176 w 398"/>
                <a:gd name="T29" fmla="*/ 231 h 286"/>
                <a:gd name="T30" fmla="*/ 176 w 398"/>
                <a:gd name="T31" fmla="*/ 197 h 286"/>
                <a:gd name="T32" fmla="*/ 119 w 398"/>
                <a:gd name="T33" fmla="*/ 133 h 286"/>
                <a:gd name="T34" fmla="*/ 100 w 398"/>
                <a:gd name="T35" fmla="*/ 100 h 286"/>
                <a:gd name="T36" fmla="*/ 85 w 398"/>
                <a:gd name="T37" fmla="*/ 89 h 286"/>
                <a:gd name="T38" fmla="*/ 53 w 398"/>
                <a:gd name="T39" fmla="*/ 28 h 286"/>
                <a:gd name="T40" fmla="*/ 33 w 398"/>
                <a:gd name="T41" fmla="*/ 45 h 286"/>
                <a:gd name="T42" fmla="*/ 110 w 398"/>
                <a:gd name="T43" fmla="*/ 161 h 286"/>
                <a:gd name="T44" fmla="*/ 110 w 398"/>
                <a:gd name="T45" fmla="*/ 188 h 286"/>
                <a:gd name="T46" fmla="*/ 77 w 398"/>
                <a:gd name="T47" fmla="*/ 142 h 286"/>
                <a:gd name="T48" fmla="*/ 33 w 398"/>
                <a:gd name="T49" fmla="*/ 108 h 286"/>
                <a:gd name="T50" fmla="*/ 33 w 398"/>
                <a:gd name="T51" fmla="*/ 100 h 286"/>
                <a:gd name="T52" fmla="*/ 18 w 398"/>
                <a:gd name="T53" fmla="*/ 53 h 286"/>
                <a:gd name="T54" fmla="*/ 27 w 398"/>
                <a:gd name="T55" fmla="*/ 0 h 286"/>
                <a:gd name="T56" fmla="*/ 168 w 398"/>
                <a:gd name="T57" fmla="*/ 12 h 286"/>
                <a:gd name="T58" fmla="*/ 196 w 398"/>
                <a:gd name="T59" fmla="*/ 53 h 286"/>
                <a:gd name="T60" fmla="*/ 221 w 398"/>
                <a:gd name="T61" fmla="*/ 66 h 286"/>
                <a:gd name="T62" fmla="*/ 245 w 398"/>
                <a:gd name="T63" fmla="*/ 53 h 286"/>
                <a:gd name="T64" fmla="*/ 312 w 398"/>
                <a:gd name="T65" fmla="*/ 133 h 2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8" h="286">
                  <a:moveTo>
                    <a:pt x="264" y="114"/>
                  </a:moveTo>
                  <a:lnTo>
                    <a:pt x="258" y="131"/>
                  </a:lnTo>
                  <a:lnTo>
                    <a:pt x="258" y="168"/>
                  </a:lnTo>
                  <a:lnTo>
                    <a:pt x="264" y="177"/>
                  </a:lnTo>
                  <a:lnTo>
                    <a:pt x="264" y="183"/>
                  </a:lnTo>
                  <a:lnTo>
                    <a:pt x="279" y="229"/>
                  </a:lnTo>
                  <a:lnTo>
                    <a:pt x="308" y="234"/>
                  </a:lnTo>
                  <a:lnTo>
                    <a:pt x="350" y="229"/>
                  </a:lnTo>
                  <a:lnTo>
                    <a:pt x="341" y="229"/>
                  </a:lnTo>
                  <a:lnTo>
                    <a:pt x="350" y="214"/>
                  </a:lnTo>
                  <a:lnTo>
                    <a:pt x="355" y="183"/>
                  </a:lnTo>
                  <a:lnTo>
                    <a:pt x="392" y="177"/>
                  </a:lnTo>
                  <a:lnTo>
                    <a:pt x="398" y="183"/>
                  </a:lnTo>
                  <a:lnTo>
                    <a:pt x="392" y="234"/>
                  </a:lnTo>
                  <a:lnTo>
                    <a:pt x="383" y="229"/>
                  </a:lnTo>
                  <a:lnTo>
                    <a:pt x="376" y="234"/>
                  </a:lnTo>
                  <a:lnTo>
                    <a:pt x="350" y="234"/>
                  </a:lnTo>
                  <a:lnTo>
                    <a:pt x="341" y="244"/>
                  </a:lnTo>
                  <a:lnTo>
                    <a:pt x="355" y="259"/>
                  </a:lnTo>
                  <a:lnTo>
                    <a:pt x="341" y="259"/>
                  </a:lnTo>
                  <a:lnTo>
                    <a:pt x="335" y="286"/>
                  </a:lnTo>
                  <a:lnTo>
                    <a:pt x="308" y="259"/>
                  </a:lnTo>
                  <a:lnTo>
                    <a:pt x="293" y="259"/>
                  </a:lnTo>
                  <a:lnTo>
                    <a:pt x="279" y="272"/>
                  </a:lnTo>
                  <a:lnTo>
                    <a:pt x="258" y="259"/>
                  </a:lnTo>
                  <a:lnTo>
                    <a:pt x="214" y="244"/>
                  </a:lnTo>
                  <a:lnTo>
                    <a:pt x="207" y="234"/>
                  </a:lnTo>
                  <a:lnTo>
                    <a:pt x="179" y="234"/>
                  </a:lnTo>
                  <a:lnTo>
                    <a:pt x="165" y="214"/>
                  </a:lnTo>
                  <a:lnTo>
                    <a:pt x="149" y="198"/>
                  </a:lnTo>
                  <a:lnTo>
                    <a:pt x="165" y="183"/>
                  </a:lnTo>
                  <a:lnTo>
                    <a:pt x="149" y="168"/>
                  </a:lnTo>
                  <a:lnTo>
                    <a:pt x="122" y="121"/>
                  </a:lnTo>
                  <a:lnTo>
                    <a:pt x="100" y="114"/>
                  </a:lnTo>
                  <a:lnTo>
                    <a:pt x="100" y="108"/>
                  </a:lnTo>
                  <a:lnTo>
                    <a:pt x="85" y="86"/>
                  </a:lnTo>
                  <a:lnTo>
                    <a:pt x="85" y="76"/>
                  </a:lnTo>
                  <a:lnTo>
                    <a:pt x="72" y="76"/>
                  </a:lnTo>
                  <a:lnTo>
                    <a:pt x="50" y="24"/>
                  </a:lnTo>
                  <a:lnTo>
                    <a:pt x="45" y="24"/>
                  </a:lnTo>
                  <a:lnTo>
                    <a:pt x="23" y="10"/>
                  </a:lnTo>
                  <a:lnTo>
                    <a:pt x="28" y="39"/>
                  </a:lnTo>
                  <a:lnTo>
                    <a:pt x="85" y="138"/>
                  </a:lnTo>
                  <a:lnTo>
                    <a:pt x="93" y="138"/>
                  </a:lnTo>
                  <a:lnTo>
                    <a:pt x="100" y="155"/>
                  </a:lnTo>
                  <a:lnTo>
                    <a:pt x="93" y="161"/>
                  </a:lnTo>
                  <a:lnTo>
                    <a:pt x="56" y="131"/>
                  </a:lnTo>
                  <a:lnTo>
                    <a:pt x="65" y="121"/>
                  </a:lnTo>
                  <a:lnTo>
                    <a:pt x="56" y="108"/>
                  </a:lnTo>
                  <a:lnTo>
                    <a:pt x="28" y="93"/>
                  </a:lnTo>
                  <a:lnTo>
                    <a:pt x="23" y="76"/>
                  </a:lnTo>
                  <a:lnTo>
                    <a:pt x="28" y="86"/>
                  </a:lnTo>
                  <a:lnTo>
                    <a:pt x="45" y="61"/>
                  </a:lnTo>
                  <a:lnTo>
                    <a:pt x="16" y="45"/>
                  </a:lnTo>
                  <a:lnTo>
                    <a:pt x="0" y="0"/>
                  </a:lnTo>
                  <a:lnTo>
                    <a:pt x="23" y="0"/>
                  </a:lnTo>
                  <a:lnTo>
                    <a:pt x="72" y="24"/>
                  </a:lnTo>
                  <a:lnTo>
                    <a:pt x="142" y="10"/>
                  </a:lnTo>
                  <a:lnTo>
                    <a:pt x="165" y="32"/>
                  </a:lnTo>
                  <a:lnTo>
                    <a:pt x="165" y="45"/>
                  </a:lnTo>
                  <a:lnTo>
                    <a:pt x="179" y="56"/>
                  </a:lnTo>
                  <a:lnTo>
                    <a:pt x="187" y="56"/>
                  </a:lnTo>
                  <a:lnTo>
                    <a:pt x="192" y="45"/>
                  </a:lnTo>
                  <a:lnTo>
                    <a:pt x="207" y="45"/>
                  </a:lnTo>
                  <a:lnTo>
                    <a:pt x="234" y="108"/>
                  </a:lnTo>
                  <a:lnTo>
                    <a:pt x="264" y="114"/>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25" name="Freeform 624">
              <a:extLst>
                <a:ext uri="{FF2B5EF4-FFF2-40B4-BE49-F238E27FC236}">
                  <a16:creationId xmlns:a16="http://schemas.microsoft.com/office/drawing/2014/main" id="{C16CA2C3-B64E-6954-56ED-16B83AC8C0E7}"/>
                </a:ext>
              </a:extLst>
            </p:cNvPr>
            <p:cNvSpPr>
              <a:spLocks/>
            </p:cNvSpPr>
            <p:nvPr/>
          </p:nvSpPr>
          <p:spPr bwMode="auto">
            <a:xfrm>
              <a:off x="3371772" y="2247751"/>
              <a:ext cx="138639" cy="152356"/>
            </a:xfrm>
            <a:custGeom>
              <a:avLst/>
              <a:gdLst>
                <a:gd name="T0" fmla="*/ 0 w 90"/>
                <a:gd name="T1" fmla="*/ 101 h 108"/>
                <a:gd name="T2" fmla="*/ 24 w 90"/>
                <a:gd name="T3" fmla="*/ 101 h 108"/>
                <a:gd name="T4" fmla="*/ 24 w 90"/>
                <a:gd name="T5" fmla="*/ 127 h 108"/>
                <a:gd name="T6" fmla="*/ 41 w 90"/>
                <a:gd name="T7" fmla="*/ 127 h 108"/>
                <a:gd name="T8" fmla="*/ 56 w 90"/>
                <a:gd name="T9" fmla="*/ 93 h 108"/>
                <a:gd name="T10" fmla="*/ 68 w 90"/>
                <a:gd name="T11" fmla="*/ 93 h 108"/>
                <a:gd name="T12" fmla="*/ 91 w 90"/>
                <a:gd name="T13" fmla="*/ 116 h 108"/>
                <a:gd name="T14" fmla="*/ 107 w 90"/>
                <a:gd name="T15" fmla="*/ 93 h 108"/>
                <a:gd name="T16" fmla="*/ 91 w 90"/>
                <a:gd name="T17" fmla="*/ 93 h 108"/>
                <a:gd name="T18" fmla="*/ 41 w 90"/>
                <a:gd name="T19" fmla="*/ 26 h 108"/>
                <a:gd name="T20" fmla="*/ 29 w 90"/>
                <a:gd name="T21" fmla="*/ 0 h 108"/>
                <a:gd name="T22" fmla="*/ 24 w 90"/>
                <a:gd name="T23" fmla="*/ 26 h 108"/>
                <a:gd name="T24" fmla="*/ 5 w 90"/>
                <a:gd name="T25" fmla="*/ 38 h 108"/>
                <a:gd name="T26" fmla="*/ 24 w 90"/>
                <a:gd name="T27" fmla="*/ 93 h 108"/>
                <a:gd name="T28" fmla="*/ 0 w 90"/>
                <a:gd name="T29" fmla="*/ 101 h 108"/>
                <a:gd name="T30" fmla="*/ 0 w 90"/>
                <a:gd name="T31" fmla="*/ 101 h 108"/>
                <a:gd name="T32" fmla="*/ 0 w 90"/>
                <a:gd name="T33" fmla="*/ 101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0" h="108">
                  <a:moveTo>
                    <a:pt x="0" y="86"/>
                  </a:moveTo>
                  <a:lnTo>
                    <a:pt x="20" y="86"/>
                  </a:lnTo>
                  <a:lnTo>
                    <a:pt x="20" y="108"/>
                  </a:lnTo>
                  <a:lnTo>
                    <a:pt x="35" y="108"/>
                  </a:lnTo>
                  <a:lnTo>
                    <a:pt x="47" y="79"/>
                  </a:lnTo>
                  <a:lnTo>
                    <a:pt x="57" y="79"/>
                  </a:lnTo>
                  <a:lnTo>
                    <a:pt x="77" y="99"/>
                  </a:lnTo>
                  <a:lnTo>
                    <a:pt x="90" y="79"/>
                  </a:lnTo>
                  <a:lnTo>
                    <a:pt x="77" y="79"/>
                  </a:lnTo>
                  <a:lnTo>
                    <a:pt x="35" y="22"/>
                  </a:lnTo>
                  <a:lnTo>
                    <a:pt x="25" y="0"/>
                  </a:lnTo>
                  <a:lnTo>
                    <a:pt x="20" y="22"/>
                  </a:lnTo>
                  <a:lnTo>
                    <a:pt x="5" y="32"/>
                  </a:lnTo>
                  <a:lnTo>
                    <a:pt x="20" y="79"/>
                  </a:lnTo>
                  <a:lnTo>
                    <a:pt x="0" y="86"/>
                  </a:lnTo>
                  <a:close/>
                </a:path>
              </a:pathLst>
            </a:custGeom>
            <a:solidFill>
              <a:schemeClr val="accent3"/>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26" name="Freeform 625">
              <a:extLst>
                <a:ext uri="{FF2B5EF4-FFF2-40B4-BE49-F238E27FC236}">
                  <a16:creationId xmlns:a16="http://schemas.microsoft.com/office/drawing/2014/main" id="{39EECBE0-45E8-40E9-8BD8-EA0ECADEA462}"/>
                </a:ext>
              </a:extLst>
            </p:cNvPr>
            <p:cNvSpPr>
              <a:spLocks/>
            </p:cNvSpPr>
            <p:nvPr/>
          </p:nvSpPr>
          <p:spPr bwMode="auto">
            <a:xfrm>
              <a:off x="3572655" y="2131857"/>
              <a:ext cx="46684" cy="63807"/>
            </a:xfrm>
            <a:custGeom>
              <a:avLst/>
              <a:gdLst>
                <a:gd name="T0" fmla="*/ 0 w 30"/>
                <a:gd name="T1" fmla="*/ 33 h 45"/>
                <a:gd name="T2" fmla="*/ 0 w 30"/>
                <a:gd name="T3" fmla="*/ 53 h 45"/>
                <a:gd name="T4" fmla="*/ 28 w 30"/>
                <a:gd name="T5" fmla="*/ 44 h 45"/>
                <a:gd name="T6" fmla="*/ 36 w 30"/>
                <a:gd name="T7" fmla="*/ 33 h 45"/>
                <a:gd name="T8" fmla="*/ 36 w 30"/>
                <a:gd name="T9" fmla="*/ 0 h 45"/>
                <a:gd name="T10" fmla="*/ 10 w 30"/>
                <a:gd name="T11" fmla="*/ 0 h 45"/>
                <a:gd name="T12" fmla="*/ 0 w 30"/>
                <a:gd name="T13" fmla="*/ 33 h 45"/>
                <a:gd name="T14" fmla="*/ 0 w 30"/>
                <a:gd name="T15" fmla="*/ 33 h 45"/>
                <a:gd name="T16" fmla="*/ 0 w 30"/>
                <a:gd name="T17" fmla="*/ 3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45">
                  <a:moveTo>
                    <a:pt x="0" y="28"/>
                  </a:moveTo>
                  <a:lnTo>
                    <a:pt x="0" y="45"/>
                  </a:lnTo>
                  <a:lnTo>
                    <a:pt x="23" y="37"/>
                  </a:lnTo>
                  <a:lnTo>
                    <a:pt x="30" y="28"/>
                  </a:lnTo>
                  <a:lnTo>
                    <a:pt x="30" y="0"/>
                  </a:lnTo>
                  <a:lnTo>
                    <a:pt x="8" y="0"/>
                  </a:lnTo>
                  <a:lnTo>
                    <a:pt x="0" y="28"/>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27" name="Freeform 626">
              <a:extLst>
                <a:ext uri="{FF2B5EF4-FFF2-40B4-BE49-F238E27FC236}">
                  <a16:creationId xmlns:a16="http://schemas.microsoft.com/office/drawing/2014/main" id="{BC3F24C1-D8BD-5A51-A9F9-C064F9F07B24}"/>
                </a:ext>
              </a:extLst>
            </p:cNvPr>
            <p:cNvSpPr>
              <a:spLocks/>
            </p:cNvSpPr>
            <p:nvPr/>
          </p:nvSpPr>
          <p:spPr bwMode="auto">
            <a:xfrm>
              <a:off x="3371772" y="2247751"/>
              <a:ext cx="138639" cy="152356"/>
            </a:xfrm>
            <a:custGeom>
              <a:avLst/>
              <a:gdLst>
                <a:gd name="T0" fmla="*/ 0 w 90"/>
                <a:gd name="T1" fmla="*/ 101 h 108"/>
                <a:gd name="T2" fmla="*/ 24 w 90"/>
                <a:gd name="T3" fmla="*/ 101 h 108"/>
                <a:gd name="T4" fmla="*/ 24 w 90"/>
                <a:gd name="T5" fmla="*/ 127 h 108"/>
                <a:gd name="T6" fmla="*/ 41 w 90"/>
                <a:gd name="T7" fmla="*/ 127 h 108"/>
                <a:gd name="T8" fmla="*/ 56 w 90"/>
                <a:gd name="T9" fmla="*/ 93 h 108"/>
                <a:gd name="T10" fmla="*/ 68 w 90"/>
                <a:gd name="T11" fmla="*/ 93 h 108"/>
                <a:gd name="T12" fmla="*/ 91 w 90"/>
                <a:gd name="T13" fmla="*/ 116 h 108"/>
                <a:gd name="T14" fmla="*/ 107 w 90"/>
                <a:gd name="T15" fmla="*/ 93 h 108"/>
                <a:gd name="T16" fmla="*/ 91 w 90"/>
                <a:gd name="T17" fmla="*/ 93 h 108"/>
                <a:gd name="T18" fmla="*/ 41 w 90"/>
                <a:gd name="T19" fmla="*/ 26 h 108"/>
                <a:gd name="T20" fmla="*/ 29 w 90"/>
                <a:gd name="T21" fmla="*/ 0 h 108"/>
                <a:gd name="T22" fmla="*/ 24 w 90"/>
                <a:gd name="T23" fmla="*/ 26 h 108"/>
                <a:gd name="T24" fmla="*/ 5 w 90"/>
                <a:gd name="T25" fmla="*/ 38 h 108"/>
                <a:gd name="T26" fmla="*/ 24 w 90"/>
                <a:gd name="T27" fmla="*/ 93 h 108"/>
                <a:gd name="T28" fmla="*/ 0 w 90"/>
                <a:gd name="T29" fmla="*/ 101 h 108"/>
                <a:gd name="T30" fmla="*/ 0 w 90"/>
                <a:gd name="T31" fmla="*/ 101 h 108"/>
                <a:gd name="T32" fmla="*/ 0 w 90"/>
                <a:gd name="T33" fmla="*/ 101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0" h="108">
                  <a:moveTo>
                    <a:pt x="0" y="86"/>
                  </a:moveTo>
                  <a:lnTo>
                    <a:pt x="20" y="86"/>
                  </a:lnTo>
                  <a:lnTo>
                    <a:pt x="20" y="108"/>
                  </a:lnTo>
                  <a:lnTo>
                    <a:pt x="35" y="108"/>
                  </a:lnTo>
                  <a:lnTo>
                    <a:pt x="47" y="79"/>
                  </a:lnTo>
                  <a:lnTo>
                    <a:pt x="57" y="79"/>
                  </a:lnTo>
                  <a:lnTo>
                    <a:pt x="77" y="99"/>
                  </a:lnTo>
                  <a:lnTo>
                    <a:pt x="90" y="79"/>
                  </a:lnTo>
                  <a:lnTo>
                    <a:pt x="77" y="79"/>
                  </a:lnTo>
                  <a:lnTo>
                    <a:pt x="35" y="22"/>
                  </a:lnTo>
                  <a:lnTo>
                    <a:pt x="25" y="0"/>
                  </a:lnTo>
                  <a:lnTo>
                    <a:pt x="20" y="22"/>
                  </a:lnTo>
                  <a:lnTo>
                    <a:pt x="5" y="32"/>
                  </a:lnTo>
                  <a:lnTo>
                    <a:pt x="20" y="79"/>
                  </a:lnTo>
                  <a:lnTo>
                    <a:pt x="0" y="86"/>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28" name="Freeform 627">
              <a:extLst>
                <a:ext uri="{FF2B5EF4-FFF2-40B4-BE49-F238E27FC236}">
                  <a16:creationId xmlns:a16="http://schemas.microsoft.com/office/drawing/2014/main" id="{BF1692C3-12BE-DD13-A801-1369EA472A52}"/>
                </a:ext>
              </a:extLst>
            </p:cNvPr>
            <p:cNvSpPr>
              <a:spLocks/>
            </p:cNvSpPr>
            <p:nvPr/>
          </p:nvSpPr>
          <p:spPr bwMode="auto">
            <a:xfrm>
              <a:off x="3612270" y="4443246"/>
              <a:ext cx="164103" cy="932369"/>
            </a:xfrm>
            <a:custGeom>
              <a:avLst/>
              <a:gdLst>
                <a:gd name="T0" fmla="*/ 100 w 107"/>
                <a:gd name="T1" fmla="*/ 0 h 661"/>
                <a:gd name="T2" fmla="*/ 116 w 107"/>
                <a:gd name="T3" fmla="*/ 97 h 661"/>
                <a:gd name="T4" fmla="*/ 126 w 107"/>
                <a:gd name="T5" fmla="*/ 115 h 661"/>
                <a:gd name="T6" fmla="*/ 116 w 107"/>
                <a:gd name="T7" fmla="*/ 158 h 661"/>
                <a:gd name="T8" fmla="*/ 85 w 107"/>
                <a:gd name="T9" fmla="*/ 300 h 661"/>
                <a:gd name="T10" fmla="*/ 74 w 107"/>
                <a:gd name="T11" fmla="*/ 351 h 661"/>
                <a:gd name="T12" fmla="*/ 67 w 107"/>
                <a:gd name="T13" fmla="*/ 403 h 661"/>
                <a:gd name="T14" fmla="*/ 61 w 107"/>
                <a:gd name="T15" fmla="*/ 536 h 661"/>
                <a:gd name="T16" fmla="*/ 61 w 107"/>
                <a:gd name="T17" fmla="*/ 588 h 661"/>
                <a:gd name="T18" fmla="*/ 50 w 107"/>
                <a:gd name="T19" fmla="*/ 634 h 661"/>
                <a:gd name="T20" fmla="*/ 33 w 107"/>
                <a:gd name="T21" fmla="*/ 697 h 661"/>
                <a:gd name="T22" fmla="*/ 50 w 107"/>
                <a:gd name="T23" fmla="*/ 724 h 661"/>
                <a:gd name="T24" fmla="*/ 111 w 107"/>
                <a:gd name="T25" fmla="*/ 730 h 661"/>
                <a:gd name="T26" fmla="*/ 100 w 107"/>
                <a:gd name="T27" fmla="*/ 750 h 661"/>
                <a:gd name="T28" fmla="*/ 74 w 107"/>
                <a:gd name="T29" fmla="*/ 776 h 661"/>
                <a:gd name="T30" fmla="*/ 61 w 107"/>
                <a:gd name="T31" fmla="*/ 767 h 661"/>
                <a:gd name="T32" fmla="*/ 67 w 107"/>
                <a:gd name="T33" fmla="*/ 758 h 661"/>
                <a:gd name="T34" fmla="*/ 33 w 107"/>
                <a:gd name="T35" fmla="*/ 758 h 661"/>
                <a:gd name="T36" fmla="*/ 24 w 107"/>
                <a:gd name="T37" fmla="*/ 750 h 661"/>
                <a:gd name="T38" fmla="*/ 13 w 107"/>
                <a:gd name="T39" fmla="*/ 750 h 661"/>
                <a:gd name="T40" fmla="*/ 8 w 107"/>
                <a:gd name="T41" fmla="*/ 724 h 661"/>
                <a:gd name="T42" fmla="*/ 13 w 107"/>
                <a:gd name="T43" fmla="*/ 697 h 661"/>
                <a:gd name="T44" fmla="*/ 8 w 107"/>
                <a:gd name="T45" fmla="*/ 724 h 661"/>
                <a:gd name="T46" fmla="*/ 13 w 107"/>
                <a:gd name="T47" fmla="*/ 678 h 661"/>
                <a:gd name="T48" fmla="*/ 0 w 107"/>
                <a:gd name="T49" fmla="*/ 672 h 661"/>
                <a:gd name="T50" fmla="*/ 8 w 107"/>
                <a:gd name="T51" fmla="*/ 625 h 661"/>
                <a:gd name="T52" fmla="*/ 13 w 107"/>
                <a:gd name="T53" fmla="*/ 634 h 661"/>
                <a:gd name="T54" fmla="*/ 8 w 107"/>
                <a:gd name="T55" fmla="*/ 588 h 661"/>
                <a:gd name="T56" fmla="*/ 8 w 107"/>
                <a:gd name="T57" fmla="*/ 573 h 661"/>
                <a:gd name="T58" fmla="*/ 13 w 107"/>
                <a:gd name="T59" fmla="*/ 536 h 661"/>
                <a:gd name="T60" fmla="*/ 24 w 107"/>
                <a:gd name="T61" fmla="*/ 545 h 661"/>
                <a:gd name="T62" fmla="*/ 50 w 107"/>
                <a:gd name="T63" fmla="*/ 476 h 661"/>
                <a:gd name="T64" fmla="*/ 24 w 107"/>
                <a:gd name="T65" fmla="*/ 468 h 661"/>
                <a:gd name="T66" fmla="*/ 33 w 107"/>
                <a:gd name="T67" fmla="*/ 414 h 661"/>
                <a:gd name="T68" fmla="*/ 33 w 107"/>
                <a:gd name="T69" fmla="*/ 379 h 661"/>
                <a:gd name="T70" fmla="*/ 61 w 107"/>
                <a:gd name="T71" fmla="*/ 246 h 661"/>
                <a:gd name="T72" fmla="*/ 74 w 107"/>
                <a:gd name="T73" fmla="*/ 97 h 661"/>
                <a:gd name="T74" fmla="*/ 74 w 107"/>
                <a:gd name="T75" fmla="*/ 9 h 661"/>
                <a:gd name="T76" fmla="*/ 74 w 107"/>
                <a:gd name="T77" fmla="*/ 9 h 6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661">
                  <a:moveTo>
                    <a:pt x="63" y="7"/>
                  </a:moveTo>
                  <a:lnTo>
                    <a:pt x="85" y="0"/>
                  </a:lnTo>
                  <a:lnTo>
                    <a:pt x="94" y="22"/>
                  </a:lnTo>
                  <a:lnTo>
                    <a:pt x="99" y="83"/>
                  </a:lnTo>
                  <a:lnTo>
                    <a:pt x="107" y="83"/>
                  </a:lnTo>
                  <a:lnTo>
                    <a:pt x="107" y="98"/>
                  </a:lnTo>
                  <a:lnTo>
                    <a:pt x="94" y="103"/>
                  </a:lnTo>
                  <a:lnTo>
                    <a:pt x="99" y="135"/>
                  </a:lnTo>
                  <a:lnTo>
                    <a:pt x="63" y="217"/>
                  </a:lnTo>
                  <a:lnTo>
                    <a:pt x="72" y="256"/>
                  </a:lnTo>
                  <a:lnTo>
                    <a:pt x="63" y="286"/>
                  </a:lnTo>
                  <a:lnTo>
                    <a:pt x="63" y="299"/>
                  </a:lnTo>
                  <a:lnTo>
                    <a:pt x="57" y="308"/>
                  </a:lnTo>
                  <a:lnTo>
                    <a:pt x="57" y="343"/>
                  </a:lnTo>
                  <a:lnTo>
                    <a:pt x="52" y="368"/>
                  </a:lnTo>
                  <a:lnTo>
                    <a:pt x="52" y="457"/>
                  </a:lnTo>
                  <a:lnTo>
                    <a:pt x="57" y="457"/>
                  </a:lnTo>
                  <a:lnTo>
                    <a:pt x="52" y="501"/>
                  </a:lnTo>
                  <a:lnTo>
                    <a:pt x="42" y="526"/>
                  </a:lnTo>
                  <a:lnTo>
                    <a:pt x="42" y="540"/>
                  </a:lnTo>
                  <a:lnTo>
                    <a:pt x="28" y="572"/>
                  </a:lnTo>
                  <a:lnTo>
                    <a:pt x="28" y="594"/>
                  </a:lnTo>
                  <a:lnTo>
                    <a:pt x="42" y="585"/>
                  </a:lnTo>
                  <a:lnTo>
                    <a:pt x="42" y="617"/>
                  </a:lnTo>
                  <a:lnTo>
                    <a:pt x="52" y="622"/>
                  </a:lnTo>
                  <a:lnTo>
                    <a:pt x="94" y="622"/>
                  </a:lnTo>
                  <a:lnTo>
                    <a:pt x="94" y="639"/>
                  </a:lnTo>
                  <a:lnTo>
                    <a:pt x="85" y="639"/>
                  </a:lnTo>
                  <a:lnTo>
                    <a:pt x="63" y="646"/>
                  </a:lnTo>
                  <a:lnTo>
                    <a:pt x="63" y="661"/>
                  </a:lnTo>
                  <a:lnTo>
                    <a:pt x="57" y="661"/>
                  </a:lnTo>
                  <a:lnTo>
                    <a:pt x="52" y="654"/>
                  </a:lnTo>
                  <a:lnTo>
                    <a:pt x="57" y="654"/>
                  </a:lnTo>
                  <a:lnTo>
                    <a:pt x="57" y="646"/>
                  </a:lnTo>
                  <a:lnTo>
                    <a:pt x="42" y="654"/>
                  </a:lnTo>
                  <a:lnTo>
                    <a:pt x="28" y="646"/>
                  </a:lnTo>
                  <a:lnTo>
                    <a:pt x="28" y="639"/>
                  </a:lnTo>
                  <a:lnTo>
                    <a:pt x="20" y="639"/>
                  </a:lnTo>
                  <a:lnTo>
                    <a:pt x="11" y="622"/>
                  </a:lnTo>
                  <a:lnTo>
                    <a:pt x="11" y="639"/>
                  </a:lnTo>
                  <a:lnTo>
                    <a:pt x="6" y="622"/>
                  </a:lnTo>
                  <a:lnTo>
                    <a:pt x="6" y="617"/>
                  </a:lnTo>
                  <a:lnTo>
                    <a:pt x="11" y="610"/>
                  </a:lnTo>
                  <a:lnTo>
                    <a:pt x="11" y="594"/>
                  </a:lnTo>
                  <a:lnTo>
                    <a:pt x="11" y="610"/>
                  </a:lnTo>
                  <a:lnTo>
                    <a:pt x="6" y="617"/>
                  </a:lnTo>
                  <a:lnTo>
                    <a:pt x="11" y="610"/>
                  </a:lnTo>
                  <a:lnTo>
                    <a:pt x="11" y="578"/>
                  </a:lnTo>
                  <a:lnTo>
                    <a:pt x="6" y="578"/>
                  </a:lnTo>
                  <a:lnTo>
                    <a:pt x="0" y="572"/>
                  </a:lnTo>
                  <a:lnTo>
                    <a:pt x="0" y="563"/>
                  </a:lnTo>
                  <a:lnTo>
                    <a:pt x="6" y="533"/>
                  </a:lnTo>
                  <a:lnTo>
                    <a:pt x="6" y="526"/>
                  </a:lnTo>
                  <a:lnTo>
                    <a:pt x="11" y="540"/>
                  </a:lnTo>
                  <a:lnTo>
                    <a:pt x="20" y="518"/>
                  </a:lnTo>
                  <a:lnTo>
                    <a:pt x="6" y="501"/>
                  </a:lnTo>
                  <a:lnTo>
                    <a:pt x="0" y="501"/>
                  </a:lnTo>
                  <a:lnTo>
                    <a:pt x="6" y="488"/>
                  </a:lnTo>
                  <a:lnTo>
                    <a:pt x="11" y="488"/>
                  </a:lnTo>
                  <a:lnTo>
                    <a:pt x="11" y="457"/>
                  </a:lnTo>
                  <a:lnTo>
                    <a:pt x="20" y="451"/>
                  </a:lnTo>
                  <a:lnTo>
                    <a:pt x="20" y="464"/>
                  </a:lnTo>
                  <a:lnTo>
                    <a:pt x="42" y="412"/>
                  </a:lnTo>
                  <a:lnTo>
                    <a:pt x="42" y="405"/>
                  </a:lnTo>
                  <a:lnTo>
                    <a:pt x="28" y="405"/>
                  </a:lnTo>
                  <a:lnTo>
                    <a:pt x="20" y="399"/>
                  </a:lnTo>
                  <a:lnTo>
                    <a:pt x="20" y="368"/>
                  </a:lnTo>
                  <a:lnTo>
                    <a:pt x="28" y="353"/>
                  </a:lnTo>
                  <a:lnTo>
                    <a:pt x="20" y="331"/>
                  </a:lnTo>
                  <a:lnTo>
                    <a:pt x="28" y="323"/>
                  </a:lnTo>
                  <a:lnTo>
                    <a:pt x="57" y="232"/>
                  </a:lnTo>
                  <a:lnTo>
                    <a:pt x="52" y="210"/>
                  </a:lnTo>
                  <a:lnTo>
                    <a:pt x="57" y="195"/>
                  </a:lnTo>
                  <a:lnTo>
                    <a:pt x="63" y="83"/>
                  </a:lnTo>
                  <a:lnTo>
                    <a:pt x="72" y="52"/>
                  </a:lnTo>
                  <a:lnTo>
                    <a:pt x="63" y="7"/>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29" name="Freeform 630">
              <a:extLst>
                <a:ext uri="{FF2B5EF4-FFF2-40B4-BE49-F238E27FC236}">
                  <a16:creationId xmlns:a16="http://schemas.microsoft.com/office/drawing/2014/main" id="{B52388C4-DA60-B702-2BDD-A36814D12EDE}"/>
                </a:ext>
              </a:extLst>
            </p:cNvPr>
            <p:cNvSpPr>
              <a:spLocks/>
            </p:cNvSpPr>
            <p:nvPr/>
          </p:nvSpPr>
          <p:spPr bwMode="auto">
            <a:xfrm>
              <a:off x="3657538" y="4523980"/>
              <a:ext cx="413087" cy="796941"/>
            </a:xfrm>
            <a:custGeom>
              <a:avLst/>
              <a:gdLst>
                <a:gd name="T0" fmla="*/ 251 w 268"/>
                <a:gd name="T1" fmla="*/ 168 h 565"/>
                <a:gd name="T2" fmla="*/ 318 w 268"/>
                <a:gd name="T3" fmla="*/ 95 h 565"/>
                <a:gd name="T4" fmla="*/ 292 w 268"/>
                <a:gd name="T5" fmla="*/ 71 h 565"/>
                <a:gd name="T6" fmla="*/ 277 w 268"/>
                <a:gd name="T7" fmla="*/ 95 h 565"/>
                <a:gd name="T8" fmla="*/ 233 w 268"/>
                <a:gd name="T9" fmla="*/ 95 h 565"/>
                <a:gd name="T10" fmla="*/ 242 w 268"/>
                <a:gd name="T11" fmla="*/ 71 h 565"/>
                <a:gd name="T12" fmla="*/ 191 w 268"/>
                <a:gd name="T13" fmla="*/ 45 h 565"/>
                <a:gd name="T14" fmla="*/ 149 w 268"/>
                <a:gd name="T15" fmla="*/ 0 h 565"/>
                <a:gd name="T16" fmla="*/ 118 w 268"/>
                <a:gd name="T17" fmla="*/ 0 h 565"/>
                <a:gd name="T18" fmla="*/ 92 w 268"/>
                <a:gd name="T19" fmla="*/ 45 h 565"/>
                <a:gd name="T20" fmla="*/ 83 w 268"/>
                <a:gd name="T21" fmla="*/ 87 h 565"/>
                <a:gd name="T22" fmla="*/ 51 w 268"/>
                <a:gd name="T23" fmla="*/ 231 h 565"/>
                <a:gd name="T24" fmla="*/ 39 w 268"/>
                <a:gd name="T25" fmla="*/ 283 h 565"/>
                <a:gd name="T26" fmla="*/ 26 w 268"/>
                <a:gd name="T27" fmla="*/ 469 h 565"/>
                <a:gd name="T28" fmla="*/ 26 w 268"/>
                <a:gd name="T29" fmla="*/ 521 h 565"/>
                <a:gd name="T30" fmla="*/ 14 w 268"/>
                <a:gd name="T31" fmla="*/ 568 h 565"/>
                <a:gd name="T32" fmla="*/ 0 w 268"/>
                <a:gd name="T33" fmla="*/ 630 h 565"/>
                <a:gd name="T34" fmla="*/ 14 w 268"/>
                <a:gd name="T35" fmla="*/ 657 h 565"/>
                <a:gd name="T36" fmla="*/ 74 w 268"/>
                <a:gd name="T37" fmla="*/ 663 h 565"/>
                <a:gd name="T38" fmla="*/ 83 w 268"/>
                <a:gd name="T39" fmla="*/ 611 h 565"/>
                <a:gd name="T40" fmla="*/ 124 w 268"/>
                <a:gd name="T41" fmla="*/ 559 h 565"/>
                <a:gd name="T42" fmla="*/ 118 w 268"/>
                <a:gd name="T43" fmla="*/ 544 h 565"/>
                <a:gd name="T44" fmla="*/ 92 w 268"/>
                <a:gd name="T45" fmla="*/ 506 h 565"/>
                <a:gd name="T46" fmla="*/ 124 w 268"/>
                <a:gd name="T47" fmla="*/ 478 h 565"/>
                <a:gd name="T48" fmla="*/ 135 w 268"/>
                <a:gd name="T49" fmla="*/ 469 h 565"/>
                <a:gd name="T50" fmla="*/ 144 w 268"/>
                <a:gd name="T51" fmla="*/ 434 h 565"/>
                <a:gd name="T52" fmla="*/ 149 w 268"/>
                <a:gd name="T53" fmla="*/ 425 h 565"/>
                <a:gd name="T54" fmla="*/ 135 w 268"/>
                <a:gd name="T55" fmla="*/ 417 h 565"/>
                <a:gd name="T56" fmla="*/ 149 w 268"/>
                <a:gd name="T57" fmla="*/ 399 h 565"/>
                <a:gd name="T58" fmla="*/ 185 w 268"/>
                <a:gd name="T59" fmla="*/ 347 h 565"/>
                <a:gd name="T60" fmla="*/ 251 w 268"/>
                <a:gd name="T61" fmla="*/ 329 h 565"/>
                <a:gd name="T62" fmla="*/ 266 w 268"/>
                <a:gd name="T63" fmla="*/ 283 h 565"/>
                <a:gd name="T64" fmla="*/ 251 w 268"/>
                <a:gd name="T65" fmla="*/ 266 h 565"/>
                <a:gd name="T66" fmla="*/ 233 w 268"/>
                <a:gd name="T67" fmla="*/ 239 h 565"/>
                <a:gd name="T68" fmla="*/ 233 w 268"/>
                <a:gd name="T69" fmla="*/ 239 h 5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8" h="565">
                  <a:moveTo>
                    <a:pt x="196" y="204"/>
                  </a:moveTo>
                  <a:lnTo>
                    <a:pt x="211" y="143"/>
                  </a:lnTo>
                  <a:lnTo>
                    <a:pt x="246" y="96"/>
                  </a:lnTo>
                  <a:lnTo>
                    <a:pt x="268" y="81"/>
                  </a:lnTo>
                  <a:lnTo>
                    <a:pt x="255" y="61"/>
                  </a:lnTo>
                  <a:lnTo>
                    <a:pt x="246" y="61"/>
                  </a:lnTo>
                  <a:lnTo>
                    <a:pt x="246" y="74"/>
                  </a:lnTo>
                  <a:lnTo>
                    <a:pt x="233" y="81"/>
                  </a:lnTo>
                  <a:lnTo>
                    <a:pt x="224" y="96"/>
                  </a:lnTo>
                  <a:lnTo>
                    <a:pt x="196" y="81"/>
                  </a:lnTo>
                  <a:lnTo>
                    <a:pt x="204" y="69"/>
                  </a:lnTo>
                  <a:lnTo>
                    <a:pt x="204" y="61"/>
                  </a:lnTo>
                  <a:lnTo>
                    <a:pt x="191" y="39"/>
                  </a:lnTo>
                  <a:lnTo>
                    <a:pt x="161" y="39"/>
                  </a:lnTo>
                  <a:lnTo>
                    <a:pt x="147" y="16"/>
                  </a:lnTo>
                  <a:lnTo>
                    <a:pt x="126" y="0"/>
                  </a:lnTo>
                  <a:lnTo>
                    <a:pt x="121" y="16"/>
                  </a:lnTo>
                  <a:lnTo>
                    <a:pt x="99" y="0"/>
                  </a:lnTo>
                  <a:lnTo>
                    <a:pt x="77" y="24"/>
                  </a:lnTo>
                  <a:lnTo>
                    <a:pt x="77" y="39"/>
                  </a:lnTo>
                  <a:lnTo>
                    <a:pt x="62" y="42"/>
                  </a:lnTo>
                  <a:lnTo>
                    <a:pt x="70" y="74"/>
                  </a:lnTo>
                  <a:lnTo>
                    <a:pt x="33" y="158"/>
                  </a:lnTo>
                  <a:lnTo>
                    <a:pt x="43" y="197"/>
                  </a:lnTo>
                  <a:lnTo>
                    <a:pt x="33" y="227"/>
                  </a:lnTo>
                  <a:lnTo>
                    <a:pt x="33" y="241"/>
                  </a:lnTo>
                  <a:lnTo>
                    <a:pt x="27" y="249"/>
                  </a:lnTo>
                  <a:lnTo>
                    <a:pt x="22" y="400"/>
                  </a:lnTo>
                  <a:lnTo>
                    <a:pt x="27" y="400"/>
                  </a:lnTo>
                  <a:lnTo>
                    <a:pt x="22" y="444"/>
                  </a:lnTo>
                  <a:lnTo>
                    <a:pt x="12" y="469"/>
                  </a:lnTo>
                  <a:lnTo>
                    <a:pt x="12" y="484"/>
                  </a:lnTo>
                  <a:lnTo>
                    <a:pt x="0" y="515"/>
                  </a:lnTo>
                  <a:lnTo>
                    <a:pt x="0" y="537"/>
                  </a:lnTo>
                  <a:lnTo>
                    <a:pt x="12" y="530"/>
                  </a:lnTo>
                  <a:lnTo>
                    <a:pt x="12" y="560"/>
                  </a:lnTo>
                  <a:lnTo>
                    <a:pt x="22" y="565"/>
                  </a:lnTo>
                  <a:lnTo>
                    <a:pt x="62" y="565"/>
                  </a:lnTo>
                  <a:lnTo>
                    <a:pt x="55" y="537"/>
                  </a:lnTo>
                  <a:lnTo>
                    <a:pt x="70" y="521"/>
                  </a:lnTo>
                  <a:lnTo>
                    <a:pt x="77" y="491"/>
                  </a:lnTo>
                  <a:lnTo>
                    <a:pt x="105" y="476"/>
                  </a:lnTo>
                  <a:lnTo>
                    <a:pt x="105" y="463"/>
                  </a:lnTo>
                  <a:lnTo>
                    <a:pt x="99" y="463"/>
                  </a:lnTo>
                  <a:lnTo>
                    <a:pt x="77" y="439"/>
                  </a:lnTo>
                  <a:lnTo>
                    <a:pt x="77" y="431"/>
                  </a:lnTo>
                  <a:lnTo>
                    <a:pt x="85" y="416"/>
                  </a:lnTo>
                  <a:lnTo>
                    <a:pt x="105" y="407"/>
                  </a:lnTo>
                  <a:lnTo>
                    <a:pt x="105" y="400"/>
                  </a:lnTo>
                  <a:lnTo>
                    <a:pt x="114" y="400"/>
                  </a:lnTo>
                  <a:lnTo>
                    <a:pt x="114" y="387"/>
                  </a:lnTo>
                  <a:lnTo>
                    <a:pt x="121" y="370"/>
                  </a:lnTo>
                  <a:lnTo>
                    <a:pt x="121" y="362"/>
                  </a:lnTo>
                  <a:lnTo>
                    <a:pt x="126" y="362"/>
                  </a:lnTo>
                  <a:lnTo>
                    <a:pt x="126" y="355"/>
                  </a:lnTo>
                  <a:lnTo>
                    <a:pt x="114" y="355"/>
                  </a:lnTo>
                  <a:lnTo>
                    <a:pt x="114" y="325"/>
                  </a:lnTo>
                  <a:lnTo>
                    <a:pt x="126" y="340"/>
                  </a:lnTo>
                  <a:lnTo>
                    <a:pt x="147" y="325"/>
                  </a:lnTo>
                  <a:lnTo>
                    <a:pt x="156" y="295"/>
                  </a:lnTo>
                  <a:lnTo>
                    <a:pt x="147" y="286"/>
                  </a:lnTo>
                  <a:lnTo>
                    <a:pt x="211" y="281"/>
                  </a:lnTo>
                  <a:lnTo>
                    <a:pt x="224" y="249"/>
                  </a:lnTo>
                  <a:lnTo>
                    <a:pt x="224" y="241"/>
                  </a:lnTo>
                  <a:lnTo>
                    <a:pt x="211" y="234"/>
                  </a:lnTo>
                  <a:lnTo>
                    <a:pt x="211" y="227"/>
                  </a:lnTo>
                  <a:lnTo>
                    <a:pt x="196" y="219"/>
                  </a:lnTo>
                  <a:lnTo>
                    <a:pt x="196" y="204"/>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30" name="Freeform 631">
              <a:extLst>
                <a:ext uri="{FF2B5EF4-FFF2-40B4-BE49-F238E27FC236}">
                  <a16:creationId xmlns:a16="http://schemas.microsoft.com/office/drawing/2014/main" id="{EBB383C1-C609-D189-865B-1EC3DF2445C0}"/>
                </a:ext>
              </a:extLst>
            </p:cNvPr>
            <p:cNvSpPr>
              <a:spLocks/>
            </p:cNvSpPr>
            <p:nvPr/>
          </p:nvSpPr>
          <p:spPr bwMode="auto">
            <a:xfrm>
              <a:off x="3334988" y="3693177"/>
              <a:ext cx="36781" cy="40368"/>
            </a:xfrm>
            <a:custGeom>
              <a:avLst/>
              <a:gdLst>
                <a:gd name="T0" fmla="*/ 0 w 24"/>
                <a:gd name="T1" fmla="*/ 33 h 29"/>
                <a:gd name="T2" fmla="*/ 28 w 24"/>
                <a:gd name="T3" fmla="*/ 33 h 29"/>
                <a:gd name="T4" fmla="*/ 28 w 24"/>
                <a:gd name="T5" fmla="*/ 0 h 29"/>
                <a:gd name="T6" fmla="*/ 0 w 24"/>
                <a:gd name="T7" fmla="*/ 5 h 29"/>
                <a:gd name="T8" fmla="*/ 0 w 24"/>
                <a:gd name="T9" fmla="*/ 33 h 29"/>
                <a:gd name="T10" fmla="*/ 0 w 24"/>
                <a:gd name="T11" fmla="*/ 33 h 29"/>
                <a:gd name="T12" fmla="*/ 0 w 24"/>
                <a:gd name="T13" fmla="*/ 33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9">
                  <a:moveTo>
                    <a:pt x="0" y="29"/>
                  </a:moveTo>
                  <a:lnTo>
                    <a:pt x="24" y="29"/>
                  </a:lnTo>
                  <a:lnTo>
                    <a:pt x="24" y="0"/>
                  </a:lnTo>
                  <a:lnTo>
                    <a:pt x="0" y="5"/>
                  </a:lnTo>
                  <a:lnTo>
                    <a:pt x="0" y="29"/>
                  </a:lnTo>
                  <a:close/>
                </a:path>
              </a:pathLst>
            </a:custGeom>
            <a:solidFill>
              <a:schemeClr val="bg2">
                <a:lumMod val="40000"/>
                <a:lumOff val="60000"/>
              </a:schemeClr>
            </a:solidFill>
            <a:ln w="9525">
              <a:solidFill>
                <a:schemeClr val="bg1"/>
              </a:solidFill>
              <a:miter lim="800000"/>
              <a:headEnd/>
              <a:tailEnd/>
            </a:ln>
            <a:effectLst/>
          </p:spPr>
          <p:txBody>
            <a:bodyPr/>
            <a:lstStyle/>
            <a:p>
              <a:pPr defTabSz="457112">
                <a:defRPr/>
              </a:pPr>
              <a:endParaRPr lang="en-US">
                <a:solidFill>
                  <a:srgbClr val="626469"/>
                </a:solidFill>
                <a:latin typeface="Arial"/>
              </a:endParaRPr>
            </a:p>
          </p:txBody>
        </p:sp>
        <p:sp>
          <p:nvSpPr>
            <p:cNvPr id="231" name="Freeform 632">
              <a:extLst>
                <a:ext uri="{FF2B5EF4-FFF2-40B4-BE49-F238E27FC236}">
                  <a16:creationId xmlns:a16="http://schemas.microsoft.com/office/drawing/2014/main" id="{40F357D3-EFB5-0CB1-F825-5BA39C1532BA}"/>
                </a:ext>
              </a:extLst>
            </p:cNvPr>
            <p:cNvSpPr>
              <a:spLocks/>
            </p:cNvSpPr>
            <p:nvPr/>
          </p:nvSpPr>
          <p:spPr bwMode="auto">
            <a:xfrm>
              <a:off x="3268499" y="3695781"/>
              <a:ext cx="80636" cy="92456"/>
            </a:xfrm>
            <a:custGeom>
              <a:avLst/>
              <a:gdLst>
                <a:gd name="T0" fmla="*/ 52 w 52"/>
                <a:gd name="T1" fmla="*/ 29 h 66"/>
                <a:gd name="T2" fmla="*/ 62 w 52"/>
                <a:gd name="T3" fmla="*/ 45 h 66"/>
                <a:gd name="T4" fmla="*/ 33 w 52"/>
                <a:gd name="T5" fmla="*/ 65 h 66"/>
                <a:gd name="T6" fmla="*/ 26 w 52"/>
                <a:gd name="T7" fmla="*/ 76 h 66"/>
                <a:gd name="T8" fmla="*/ 0 w 52"/>
                <a:gd name="T9" fmla="*/ 65 h 66"/>
                <a:gd name="T10" fmla="*/ 9 w 52"/>
                <a:gd name="T11" fmla="*/ 29 h 66"/>
                <a:gd name="T12" fmla="*/ 26 w 52"/>
                <a:gd name="T13" fmla="*/ 29 h 66"/>
                <a:gd name="T14" fmla="*/ 9 w 52"/>
                <a:gd name="T15" fmla="*/ 12 h 66"/>
                <a:gd name="T16" fmla="*/ 15 w 52"/>
                <a:gd name="T17" fmla="*/ 0 h 66"/>
                <a:gd name="T18" fmla="*/ 52 w 52"/>
                <a:gd name="T19" fmla="*/ 0 h 66"/>
                <a:gd name="T20" fmla="*/ 52 w 52"/>
                <a:gd name="T21" fmla="*/ 29 h 66"/>
                <a:gd name="T22" fmla="*/ 52 w 52"/>
                <a:gd name="T23" fmla="*/ 29 h 66"/>
                <a:gd name="T24" fmla="*/ 52 w 52"/>
                <a:gd name="T25" fmla="*/ 29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66">
                  <a:moveTo>
                    <a:pt x="43" y="25"/>
                  </a:moveTo>
                  <a:lnTo>
                    <a:pt x="52" y="39"/>
                  </a:lnTo>
                  <a:lnTo>
                    <a:pt x="27" y="56"/>
                  </a:lnTo>
                  <a:lnTo>
                    <a:pt x="22" y="66"/>
                  </a:lnTo>
                  <a:lnTo>
                    <a:pt x="0" y="56"/>
                  </a:lnTo>
                  <a:lnTo>
                    <a:pt x="7" y="25"/>
                  </a:lnTo>
                  <a:lnTo>
                    <a:pt x="22" y="25"/>
                  </a:lnTo>
                  <a:lnTo>
                    <a:pt x="7" y="10"/>
                  </a:lnTo>
                  <a:lnTo>
                    <a:pt x="13" y="0"/>
                  </a:lnTo>
                  <a:lnTo>
                    <a:pt x="43" y="0"/>
                  </a:lnTo>
                  <a:lnTo>
                    <a:pt x="43" y="25"/>
                  </a:lnTo>
                  <a:close/>
                </a:path>
              </a:pathLst>
            </a:custGeom>
            <a:solidFill>
              <a:schemeClr val="bg2">
                <a:lumMod val="40000"/>
                <a:lumOff val="60000"/>
              </a:schemeClr>
            </a:solidFill>
            <a:ln w="9525">
              <a:solidFill>
                <a:schemeClr val="bg1"/>
              </a:solidFill>
              <a:miter lim="800000"/>
              <a:headEnd/>
              <a:tailEnd/>
            </a:ln>
            <a:effectLst/>
          </p:spPr>
          <p:txBody>
            <a:bodyPr/>
            <a:lstStyle/>
            <a:p>
              <a:pPr defTabSz="457112">
                <a:defRPr/>
              </a:pPr>
              <a:endParaRPr lang="en-US">
                <a:solidFill>
                  <a:srgbClr val="626469"/>
                </a:solidFill>
                <a:latin typeface="Arial"/>
              </a:endParaRPr>
            </a:p>
          </p:txBody>
        </p:sp>
        <p:sp>
          <p:nvSpPr>
            <p:cNvPr id="232" name="Freeform 633">
              <a:extLst>
                <a:ext uri="{FF2B5EF4-FFF2-40B4-BE49-F238E27FC236}">
                  <a16:creationId xmlns:a16="http://schemas.microsoft.com/office/drawing/2014/main" id="{85BFFBF6-92D4-D684-BF4E-8975AA039EF6}"/>
                </a:ext>
              </a:extLst>
            </p:cNvPr>
            <p:cNvSpPr>
              <a:spLocks/>
            </p:cNvSpPr>
            <p:nvPr/>
          </p:nvSpPr>
          <p:spPr bwMode="auto">
            <a:xfrm>
              <a:off x="3312355" y="3747872"/>
              <a:ext cx="128736" cy="48181"/>
            </a:xfrm>
            <a:custGeom>
              <a:avLst/>
              <a:gdLst>
                <a:gd name="T0" fmla="*/ 26 w 84"/>
                <a:gd name="T1" fmla="*/ 0 h 34"/>
                <a:gd name="T2" fmla="*/ 75 w 84"/>
                <a:gd name="T3" fmla="*/ 0 h 34"/>
                <a:gd name="T4" fmla="*/ 99 w 84"/>
                <a:gd name="T5" fmla="*/ 10 h 34"/>
                <a:gd name="T6" fmla="*/ 46 w 84"/>
                <a:gd name="T7" fmla="*/ 40 h 34"/>
                <a:gd name="T8" fmla="*/ 37 w 84"/>
                <a:gd name="T9" fmla="*/ 40 h 34"/>
                <a:gd name="T10" fmla="*/ 37 w 84"/>
                <a:gd name="T11" fmla="*/ 35 h 34"/>
                <a:gd name="T12" fmla="*/ 0 w 84"/>
                <a:gd name="T13" fmla="*/ 21 h 34"/>
                <a:gd name="T14" fmla="*/ 26 w 84"/>
                <a:gd name="T15" fmla="*/ 0 h 34"/>
                <a:gd name="T16" fmla="*/ 26 w 84"/>
                <a:gd name="T17" fmla="*/ 0 h 34"/>
                <a:gd name="T18" fmla="*/ 26 w 84"/>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34">
                  <a:moveTo>
                    <a:pt x="22" y="0"/>
                  </a:moveTo>
                  <a:lnTo>
                    <a:pt x="64" y="0"/>
                  </a:lnTo>
                  <a:lnTo>
                    <a:pt x="84" y="8"/>
                  </a:lnTo>
                  <a:lnTo>
                    <a:pt x="39" y="34"/>
                  </a:lnTo>
                  <a:lnTo>
                    <a:pt x="31" y="34"/>
                  </a:lnTo>
                  <a:lnTo>
                    <a:pt x="31" y="29"/>
                  </a:lnTo>
                  <a:lnTo>
                    <a:pt x="0" y="17"/>
                  </a:lnTo>
                  <a:lnTo>
                    <a:pt x="22" y="0"/>
                  </a:lnTo>
                  <a:close/>
                </a:path>
              </a:pathLst>
            </a:custGeom>
            <a:solidFill>
              <a:schemeClr val="bg2">
                <a:lumMod val="40000"/>
                <a:lumOff val="60000"/>
              </a:schemeClr>
            </a:solidFill>
            <a:ln w="9525">
              <a:noFill/>
              <a:miter lim="800000"/>
              <a:headEnd/>
              <a:tailEnd/>
            </a:ln>
          </p:spPr>
          <p:txBody>
            <a:bodyPr/>
            <a:lstStyle/>
            <a:p>
              <a:pPr defTabSz="457112">
                <a:defRPr/>
              </a:pPr>
              <a:endParaRPr lang="en-US">
                <a:solidFill>
                  <a:srgbClr val="626469"/>
                </a:solidFill>
                <a:latin typeface="Arial"/>
              </a:endParaRPr>
            </a:p>
          </p:txBody>
        </p:sp>
        <p:sp>
          <p:nvSpPr>
            <p:cNvPr id="233" name="Freeform 634">
              <a:extLst>
                <a:ext uri="{FF2B5EF4-FFF2-40B4-BE49-F238E27FC236}">
                  <a16:creationId xmlns:a16="http://schemas.microsoft.com/office/drawing/2014/main" id="{09D42E4B-3A30-EB96-82AA-4FB539162578}"/>
                </a:ext>
              </a:extLst>
            </p:cNvPr>
            <p:cNvSpPr>
              <a:spLocks/>
            </p:cNvSpPr>
            <p:nvPr/>
          </p:nvSpPr>
          <p:spPr bwMode="auto">
            <a:xfrm>
              <a:off x="3302454" y="3771313"/>
              <a:ext cx="56587" cy="37763"/>
            </a:xfrm>
            <a:custGeom>
              <a:avLst/>
              <a:gdLst>
                <a:gd name="T0" fmla="*/ 10 w 37"/>
                <a:gd name="T1" fmla="*/ 0 h 27"/>
                <a:gd name="T2" fmla="*/ 0 w 37"/>
                <a:gd name="T3" fmla="*/ 17 h 27"/>
                <a:gd name="T4" fmla="*/ 10 w 37"/>
                <a:gd name="T5" fmla="*/ 31 h 27"/>
                <a:gd name="T6" fmla="*/ 43 w 37"/>
                <a:gd name="T7" fmla="*/ 31 h 27"/>
                <a:gd name="T8" fmla="*/ 43 w 37"/>
                <a:gd name="T9" fmla="*/ 17 h 27"/>
                <a:gd name="T10" fmla="*/ 10 w 37"/>
                <a:gd name="T11" fmla="*/ 0 h 27"/>
                <a:gd name="T12" fmla="*/ 10 w 37"/>
                <a:gd name="T13" fmla="*/ 0 h 27"/>
                <a:gd name="T14" fmla="*/ 10 w 37"/>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7">
                  <a:moveTo>
                    <a:pt x="8" y="0"/>
                  </a:moveTo>
                  <a:lnTo>
                    <a:pt x="0" y="15"/>
                  </a:lnTo>
                  <a:lnTo>
                    <a:pt x="8" y="27"/>
                  </a:lnTo>
                  <a:lnTo>
                    <a:pt x="37" y="27"/>
                  </a:lnTo>
                  <a:lnTo>
                    <a:pt x="37" y="15"/>
                  </a:lnTo>
                  <a:lnTo>
                    <a:pt x="8" y="0"/>
                  </a:lnTo>
                  <a:close/>
                </a:path>
              </a:pathLst>
            </a:custGeom>
            <a:solidFill>
              <a:schemeClr val="bg2">
                <a:lumMod val="40000"/>
                <a:lumOff val="60000"/>
              </a:schemeClr>
            </a:solidFill>
            <a:ln w="9525">
              <a:noFill/>
              <a:miter lim="800000"/>
              <a:headEnd/>
              <a:tailEnd/>
            </a:ln>
            <a:effectLst/>
          </p:spPr>
          <p:txBody>
            <a:bodyPr/>
            <a:lstStyle/>
            <a:p>
              <a:pPr defTabSz="457112">
                <a:defRPr/>
              </a:pPr>
              <a:endParaRPr lang="en-US">
                <a:solidFill>
                  <a:srgbClr val="626469"/>
                </a:solidFill>
                <a:latin typeface="Arial"/>
              </a:endParaRPr>
            </a:p>
          </p:txBody>
        </p:sp>
        <p:sp>
          <p:nvSpPr>
            <p:cNvPr id="234" name="Freeform 635">
              <a:extLst>
                <a:ext uri="{FF2B5EF4-FFF2-40B4-BE49-F238E27FC236}">
                  <a16:creationId xmlns:a16="http://schemas.microsoft.com/office/drawing/2014/main" id="{9B461158-697D-EB99-1D92-A2DF776E501C}"/>
                </a:ext>
              </a:extLst>
            </p:cNvPr>
            <p:cNvSpPr>
              <a:spLocks/>
            </p:cNvSpPr>
            <p:nvPr/>
          </p:nvSpPr>
          <p:spPr bwMode="auto">
            <a:xfrm>
              <a:off x="3371767" y="3764804"/>
              <a:ext cx="69320" cy="93759"/>
            </a:xfrm>
            <a:custGeom>
              <a:avLst/>
              <a:gdLst>
                <a:gd name="T0" fmla="*/ 53 w 45"/>
                <a:gd name="T1" fmla="*/ 0 h 67"/>
                <a:gd name="T2" fmla="*/ 45 w 45"/>
                <a:gd name="T3" fmla="*/ 62 h 67"/>
                <a:gd name="T4" fmla="*/ 53 w 45"/>
                <a:gd name="T5" fmla="*/ 77 h 67"/>
                <a:gd name="T6" fmla="*/ 45 w 45"/>
                <a:gd name="T7" fmla="*/ 77 h 67"/>
                <a:gd name="T8" fmla="*/ 0 w 45"/>
                <a:gd name="T9" fmla="*/ 46 h 67"/>
                <a:gd name="T10" fmla="*/ 0 w 45"/>
                <a:gd name="T11" fmla="*/ 27 h 67"/>
                <a:gd name="T12" fmla="*/ 53 w 45"/>
                <a:gd name="T13" fmla="*/ 0 h 67"/>
                <a:gd name="T14" fmla="*/ 53 w 45"/>
                <a:gd name="T15" fmla="*/ 0 h 67"/>
                <a:gd name="T16" fmla="*/ 53 w 45"/>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67">
                  <a:moveTo>
                    <a:pt x="45" y="0"/>
                  </a:moveTo>
                  <a:lnTo>
                    <a:pt x="38" y="54"/>
                  </a:lnTo>
                  <a:lnTo>
                    <a:pt x="45" y="67"/>
                  </a:lnTo>
                  <a:lnTo>
                    <a:pt x="38" y="67"/>
                  </a:lnTo>
                  <a:lnTo>
                    <a:pt x="0" y="40"/>
                  </a:lnTo>
                  <a:lnTo>
                    <a:pt x="0" y="23"/>
                  </a:lnTo>
                  <a:lnTo>
                    <a:pt x="45" y="0"/>
                  </a:lnTo>
                  <a:close/>
                </a:path>
              </a:pathLst>
            </a:custGeom>
            <a:solidFill>
              <a:schemeClr val="bg2">
                <a:lumMod val="40000"/>
                <a:lumOff val="60000"/>
              </a:schemeClr>
            </a:solidFill>
            <a:ln w="9525">
              <a:noFill/>
              <a:miter lim="800000"/>
              <a:headEnd/>
              <a:tailEnd/>
            </a:ln>
          </p:spPr>
          <p:txBody>
            <a:bodyPr/>
            <a:lstStyle/>
            <a:p>
              <a:pPr defTabSz="457112">
                <a:defRPr/>
              </a:pPr>
              <a:endParaRPr lang="en-US">
                <a:solidFill>
                  <a:srgbClr val="626469"/>
                </a:solidFill>
                <a:latin typeface="Arial"/>
              </a:endParaRPr>
            </a:p>
          </p:txBody>
        </p:sp>
        <p:sp>
          <p:nvSpPr>
            <p:cNvPr id="235" name="Freeform 636">
              <a:extLst>
                <a:ext uri="{FF2B5EF4-FFF2-40B4-BE49-F238E27FC236}">
                  <a16:creationId xmlns:a16="http://schemas.microsoft.com/office/drawing/2014/main" id="{7EE0D716-AD7D-2B3A-BE57-02B9F9EF6BC4}"/>
                </a:ext>
              </a:extLst>
            </p:cNvPr>
            <p:cNvSpPr>
              <a:spLocks/>
            </p:cNvSpPr>
            <p:nvPr/>
          </p:nvSpPr>
          <p:spPr bwMode="auto">
            <a:xfrm>
              <a:off x="3400063" y="3840329"/>
              <a:ext cx="59416" cy="61203"/>
            </a:xfrm>
            <a:custGeom>
              <a:avLst/>
              <a:gdLst>
                <a:gd name="T0" fmla="*/ 45 w 39"/>
                <a:gd name="T1" fmla="*/ 51 h 43"/>
                <a:gd name="T2" fmla="*/ 45 w 39"/>
                <a:gd name="T3" fmla="*/ 34 h 43"/>
                <a:gd name="T4" fmla="*/ 33 w 39"/>
                <a:gd name="T5" fmla="*/ 24 h 43"/>
                <a:gd name="T6" fmla="*/ 33 w 39"/>
                <a:gd name="T7" fmla="*/ 15 h 43"/>
                <a:gd name="T8" fmla="*/ 28 w 39"/>
                <a:gd name="T9" fmla="*/ 15 h 43"/>
                <a:gd name="T10" fmla="*/ 0 w 39"/>
                <a:gd name="T11" fmla="*/ 0 h 43"/>
                <a:gd name="T12" fmla="*/ 0 w 39"/>
                <a:gd name="T13" fmla="*/ 24 h 43"/>
                <a:gd name="T14" fmla="*/ 9 w 39"/>
                <a:gd name="T15" fmla="*/ 34 h 43"/>
                <a:gd name="T16" fmla="*/ 19 w 39"/>
                <a:gd name="T17" fmla="*/ 24 h 43"/>
                <a:gd name="T18" fmla="*/ 28 w 39"/>
                <a:gd name="T19" fmla="*/ 42 h 43"/>
                <a:gd name="T20" fmla="*/ 45 w 39"/>
                <a:gd name="T21" fmla="*/ 51 h 43"/>
                <a:gd name="T22" fmla="*/ 45 w 39"/>
                <a:gd name="T23" fmla="*/ 51 h 43"/>
                <a:gd name="T24" fmla="*/ 45 w 39"/>
                <a:gd name="T25" fmla="*/ 51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3">
                  <a:moveTo>
                    <a:pt x="39" y="43"/>
                  </a:moveTo>
                  <a:lnTo>
                    <a:pt x="39" y="28"/>
                  </a:lnTo>
                  <a:lnTo>
                    <a:pt x="29" y="20"/>
                  </a:lnTo>
                  <a:lnTo>
                    <a:pt x="29" y="13"/>
                  </a:lnTo>
                  <a:lnTo>
                    <a:pt x="24" y="13"/>
                  </a:lnTo>
                  <a:lnTo>
                    <a:pt x="0" y="0"/>
                  </a:lnTo>
                  <a:lnTo>
                    <a:pt x="0" y="20"/>
                  </a:lnTo>
                  <a:lnTo>
                    <a:pt x="7" y="28"/>
                  </a:lnTo>
                  <a:lnTo>
                    <a:pt x="17" y="20"/>
                  </a:lnTo>
                  <a:lnTo>
                    <a:pt x="24" y="35"/>
                  </a:lnTo>
                  <a:lnTo>
                    <a:pt x="39" y="43"/>
                  </a:lnTo>
                  <a:close/>
                </a:path>
              </a:pathLst>
            </a:custGeom>
            <a:solidFill>
              <a:schemeClr val="bg2">
                <a:lumMod val="40000"/>
                <a:lumOff val="60000"/>
              </a:schemeClr>
            </a:solidFill>
            <a:ln w="9525">
              <a:noFill/>
              <a:miter lim="800000"/>
              <a:headEnd/>
              <a:tailEnd/>
            </a:ln>
          </p:spPr>
          <p:txBody>
            <a:bodyPr/>
            <a:lstStyle/>
            <a:p>
              <a:pPr defTabSz="457112">
                <a:defRPr/>
              </a:pPr>
              <a:endParaRPr lang="en-US">
                <a:solidFill>
                  <a:srgbClr val="626469"/>
                </a:solidFill>
                <a:latin typeface="Arial"/>
              </a:endParaRPr>
            </a:p>
          </p:txBody>
        </p:sp>
        <p:sp>
          <p:nvSpPr>
            <p:cNvPr id="236" name="Freeform 637">
              <a:extLst>
                <a:ext uri="{FF2B5EF4-FFF2-40B4-BE49-F238E27FC236}">
                  <a16:creationId xmlns:a16="http://schemas.microsoft.com/office/drawing/2014/main" id="{7E6E10BA-3188-81BD-08FE-96CB3DCC89A1}"/>
                </a:ext>
              </a:extLst>
            </p:cNvPr>
            <p:cNvSpPr>
              <a:spLocks/>
            </p:cNvSpPr>
            <p:nvPr/>
          </p:nvSpPr>
          <p:spPr bwMode="auto">
            <a:xfrm>
              <a:off x="3459484" y="3880696"/>
              <a:ext cx="118833" cy="48181"/>
            </a:xfrm>
            <a:custGeom>
              <a:avLst/>
              <a:gdLst>
                <a:gd name="T0" fmla="*/ 0 w 77"/>
                <a:gd name="T1" fmla="*/ 17 h 35"/>
                <a:gd name="T2" fmla="*/ 38 w 77"/>
                <a:gd name="T3" fmla="*/ 31 h 35"/>
                <a:gd name="T4" fmla="*/ 38 w 77"/>
                <a:gd name="T5" fmla="*/ 39 h 35"/>
                <a:gd name="T6" fmla="*/ 45 w 77"/>
                <a:gd name="T7" fmla="*/ 31 h 35"/>
                <a:gd name="T8" fmla="*/ 83 w 77"/>
                <a:gd name="T9" fmla="*/ 39 h 35"/>
                <a:gd name="T10" fmla="*/ 92 w 77"/>
                <a:gd name="T11" fmla="*/ 24 h 35"/>
                <a:gd name="T12" fmla="*/ 57 w 77"/>
                <a:gd name="T13" fmla="*/ 0 h 35"/>
                <a:gd name="T14" fmla="*/ 29 w 77"/>
                <a:gd name="T15" fmla="*/ 5 h 35"/>
                <a:gd name="T16" fmla="*/ 21 w 77"/>
                <a:gd name="T17" fmla="*/ 5 h 35"/>
                <a:gd name="T18" fmla="*/ 0 w 77"/>
                <a:gd name="T19" fmla="*/ 0 h 35"/>
                <a:gd name="T20" fmla="*/ 0 w 77"/>
                <a:gd name="T21" fmla="*/ 17 h 35"/>
                <a:gd name="T22" fmla="*/ 0 w 77"/>
                <a:gd name="T23" fmla="*/ 1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35">
                  <a:moveTo>
                    <a:pt x="0" y="15"/>
                  </a:moveTo>
                  <a:lnTo>
                    <a:pt x="32" y="27"/>
                  </a:lnTo>
                  <a:lnTo>
                    <a:pt x="32" y="35"/>
                  </a:lnTo>
                  <a:lnTo>
                    <a:pt x="38" y="27"/>
                  </a:lnTo>
                  <a:lnTo>
                    <a:pt x="70" y="35"/>
                  </a:lnTo>
                  <a:lnTo>
                    <a:pt x="77" y="22"/>
                  </a:lnTo>
                  <a:lnTo>
                    <a:pt x="48" y="0"/>
                  </a:lnTo>
                  <a:lnTo>
                    <a:pt x="25" y="5"/>
                  </a:lnTo>
                  <a:lnTo>
                    <a:pt x="17" y="5"/>
                  </a:lnTo>
                  <a:lnTo>
                    <a:pt x="0" y="0"/>
                  </a:lnTo>
                  <a:lnTo>
                    <a:pt x="0" y="15"/>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37" name="Freeform 638">
              <a:extLst>
                <a:ext uri="{FF2B5EF4-FFF2-40B4-BE49-F238E27FC236}">
                  <a16:creationId xmlns:a16="http://schemas.microsoft.com/office/drawing/2014/main" id="{A3BD3009-9AE0-53A9-F9CD-B6F01CAEBA20}"/>
                </a:ext>
              </a:extLst>
            </p:cNvPr>
            <p:cNvSpPr>
              <a:spLocks/>
            </p:cNvSpPr>
            <p:nvPr/>
          </p:nvSpPr>
          <p:spPr bwMode="auto">
            <a:xfrm>
              <a:off x="3547194" y="3816892"/>
              <a:ext cx="229179" cy="341173"/>
            </a:xfrm>
            <a:custGeom>
              <a:avLst/>
              <a:gdLst>
                <a:gd name="T0" fmla="*/ 136 w 149"/>
                <a:gd name="T1" fmla="*/ 284 h 242"/>
                <a:gd name="T2" fmla="*/ 152 w 149"/>
                <a:gd name="T3" fmla="*/ 243 h 242"/>
                <a:gd name="T4" fmla="*/ 136 w 149"/>
                <a:gd name="T5" fmla="*/ 207 h 242"/>
                <a:gd name="T6" fmla="*/ 152 w 149"/>
                <a:gd name="T7" fmla="*/ 207 h 242"/>
                <a:gd name="T8" fmla="*/ 136 w 149"/>
                <a:gd name="T9" fmla="*/ 197 h 242"/>
                <a:gd name="T10" fmla="*/ 136 w 149"/>
                <a:gd name="T11" fmla="*/ 186 h 242"/>
                <a:gd name="T12" fmla="*/ 176 w 149"/>
                <a:gd name="T13" fmla="*/ 186 h 242"/>
                <a:gd name="T14" fmla="*/ 176 w 149"/>
                <a:gd name="T15" fmla="*/ 161 h 242"/>
                <a:gd name="T16" fmla="*/ 167 w 149"/>
                <a:gd name="T17" fmla="*/ 143 h 242"/>
                <a:gd name="T18" fmla="*/ 176 w 149"/>
                <a:gd name="T19" fmla="*/ 108 h 242"/>
                <a:gd name="T20" fmla="*/ 152 w 149"/>
                <a:gd name="T21" fmla="*/ 108 h 242"/>
                <a:gd name="T22" fmla="*/ 136 w 149"/>
                <a:gd name="T23" fmla="*/ 99 h 242"/>
                <a:gd name="T24" fmla="*/ 112 w 149"/>
                <a:gd name="T25" fmla="*/ 99 h 242"/>
                <a:gd name="T26" fmla="*/ 100 w 149"/>
                <a:gd name="T27" fmla="*/ 90 h 242"/>
                <a:gd name="T28" fmla="*/ 100 w 149"/>
                <a:gd name="T29" fmla="*/ 73 h 242"/>
                <a:gd name="T30" fmla="*/ 87 w 149"/>
                <a:gd name="T31" fmla="*/ 55 h 242"/>
                <a:gd name="T32" fmla="*/ 119 w 149"/>
                <a:gd name="T33" fmla="*/ 12 h 242"/>
                <a:gd name="T34" fmla="*/ 112 w 149"/>
                <a:gd name="T35" fmla="*/ 0 h 242"/>
                <a:gd name="T36" fmla="*/ 59 w 149"/>
                <a:gd name="T37" fmla="*/ 35 h 242"/>
                <a:gd name="T38" fmla="*/ 51 w 149"/>
                <a:gd name="T39" fmla="*/ 55 h 242"/>
                <a:gd name="T40" fmla="*/ 26 w 149"/>
                <a:gd name="T41" fmla="*/ 63 h 242"/>
                <a:gd name="T42" fmla="*/ 27 w 149"/>
                <a:gd name="T43" fmla="*/ 70 h 242"/>
                <a:gd name="T44" fmla="*/ 26 w 149"/>
                <a:gd name="T45" fmla="*/ 75 h 242"/>
                <a:gd name="T46" fmla="*/ 26 w 149"/>
                <a:gd name="T47" fmla="*/ 73 h 242"/>
                <a:gd name="T48" fmla="*/ 17 w 149"/>
                <a:gd name="T49" fmla="*/ 90 h 242"/>
                <a:gd name="T50" fmla="*/ 17 w 149"/>
                <a:gd name="T51" fmla="*/ 152 h 242"/>
                <a:gd name="T52" fmla="*/ 26 w 149"/>
                <a:gd name="T53" fmla="*/ 152 h 242"/>
                <a:gd name="T54" fmla="*/ 17 w 149"/>
                <a:gd name="T55" fmla="*/ 180 h 242"/>
                <a:gd name="T56" fmla="*/ 12 w 149"/>
                <a:gd name="T57" fmla="*/ 180 h 242"/>
                <a:gd name="T58" fmla="*/ 12 w 149"/>
                <a:gd name="T59" fmla="*/ 186 h 242"/>
                <a:gd name="T60" fmla="*/ 0 w 149"/>
                <a:gd name="T61" fmla="*/ 186 h 242"/>
                <a:gd name="T62" fmla="*/ 0 w 149"/>
                <a:gd name="T63" fmla="*/ 197 h 242"/>
                <a:gd name="T64" fmla="*/ 26 w 149"/>
                <a:gd name="T65" fmla="*/ 217 h 242"/>
                <a:gd name="T66" fmla="*/ 51 w 149"/>
                <a:gd name="T67" fmla="*/ 207 h 242"/>
                <a:gd name="T68" fmla="*/ 87 w 149"/>
                <a:gd name="T69" fmla="*/ 260 h 242"/>
                <a:gd name="T70" fmla="*/ 126 w 149"/>
                <a:gd name="T71" fmla="*/ 252 h 242"/>
                <a:gd name="T72" fmla="*/ 136 w 149"/>
                <a:gd name="T73" fmla="*/ 260 h 242"/>
                <a:gd name="T74" fmla="*/ 136 w 149"/>
                <a:gd name="T75" fmla="*/ 266 h 242"/>
                <a:gd name="T76" fmla="*/ 126 w 149"/>
                <a:gd name="T77" fmla="*/ 266 h 242"/>
                <a:gd name="T78" fmla="*/ 136 w 149"/>
                <a:gd name="T79" fmla="*/ 284 h 242"/>
                <a:gd name="T80" fmla="*/ 136 w 149"/>
                <a:gd name="T81" fmla="*/ 284 h 242"/>
                <a:gd name="T82" fmla="*/ 136 w 149"/>
                <a:gd name="T83" fmla="*/ 284 h 2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242">
                  <a:moveTo>
                    <a:pt x="115" y="242"/>
                  </a:moveTo>
                  <a:lnTo>
                    <a:pt x="129" y="207"/>
                  </a:lnTo>
                  <a:lnTo>
                    <a:pt x="115" y="176"/>
                  </a:lnTo>
                  <a:lnTo>
                    <a:pt x="129" y="176"/>
                  </a:lnTo>
                  <a:lnTo>
                    <a:pt x="115" y="168"/>
                  </a:lnTo>
                  <a:lnTo>
                    <a:pt x="115" y="159"/>
                  </a:lnTo>
                  <a:lnTo>
                    <a:pt x="149" y="159"/>
                  </a:lnTo>
                  <a:lnTo>
                    <a:pt x="149" y="138"/>
                  </a:lnTo>
                  <a:lnTo>
                    <a:pt x="142" y="122"/>
                  </a:lnTo>
                  <a:lnTo>
                    <a:pt x="149" y="92"/>
                  </a:lnTo>
                  <a:lnTo>
                    <a:pt x="129" y="92"/>
                  </a:lnTo>
                  <a:lnTo>
                    <a:pt x="115" y="84"/>
                  </a:lnTo>
                  <a:lnTo>
                    <a:pt x="95" y="84"/>
                  </a:lnTo>
                  <a:lnTo>
                    <a:pt x="85" y="77"/>
                  </a:lnTo>
                  <a:lnTo>
                    <a:pt x="85" y="62"/>
                  </a:lnTo>
                  <a:lnTo>
                    <a:pt x="74" y="47"/>
                  </a:lnTo>
                  <a:lnTo>
                    <a:pt x="100" y="10"/>
                  </a:lnTo>
                  <a:lnTo>
                    <a:pt x="95" y="0"/>
                  </a:lnTo>
                  <a:lnTo>
                    <a:pt x="50" y="30"/>
                  </a:lnTo>
                  <a:lnTo>
                    <a:pt x="43" y="47"/>
                  </a:lnTo>
                  <a:lnTo>
                    <a:pt x="22" y="54"/>
                  </a:lnTo>
                  <a:lnTo>
                    <a:pt x="23" y="60"/>
                  </a:lnTo>
                  <a:lnTo>
                    <a:pt x="22" y="64"/>
                  </a:lnTo>
                  <a:lnTo>
                    <a:pt x="22" y="62"/>
                  </a:lnTo>
                  <a:lnTo>
                    <a:pt x="15" y="77"/>
                  </a:lnTo>
                  <a:lnTo>
                    <a:pt x="15" y="129"/>
                  </a:lnTo>
                  <a:lnTo>
                    <a:pt x="22" y="129"/>
                  </a:lnTo>
                  <a:lnTo>
                    <a:pt x="15" y="153"/>
                  </a:lnTo>
                  <a:lnTo>
                    <a:pt x="10" y="153"/>
                  </a:lnTo>
                  <a:lnTo>
                    <a:pt x="10" y="159"/>
                  </a:lnTo>
                  <a:lnTo>
                    <a:pt x="0" y="159"/>
                  </a:lnTo>
                  <a:lnTo>
                    <a:pt x="0" y="168"/>
                  </a:lnTo>
                  <a:lnTo>
                    <a:pt x="22" y="185"/>
                  </a:lnTo>
                  <a:lnTo>
                    <a:pt x="43" y="176"/>
                  </a:lnTo>
                  <a:lnTo>
                    <a:pt x="74" y="222"/>
                  </a:lnTo>
                  <a:lnTo>
                    <a:pt x="107" y="215"/>
                  </a:lnTo>
                  <a:lnTo>
                    <a:pt x="115" y="222"/>
                  </a:lnTo>
                  <a:lnTo>
                    <a:pt x="115" y="227"/>
                  </a:lnTo>
                  <a:lnTo>
                    <a:pt x="107" y="227"/>
                  </a:lnTo>
                  <a:lnTo>
                    <a:pt x="115" y="242"/>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38" name="Freeform 639">
              <a:extLst>
                <a:ext uri="{FF2B5EF4-FFF2-40B4-BE49-F238E27FC236}">
                  <a16:creationId xmlns:a16="http://schemas.microsoft.com/office/drawing/2014/main" id="{E90D035F-2FBE-F643-1C65-512FA0EEA5C6}"/>
                </a:ext>
              </a:extLst>
            </p:cNvPr>
            <p:cNvSpPr>
              <a:spLocks/>
            </p:cNvSpPr>
            <p:nvPr/>
          </p:nvSpPr>
          <p:spPr bwMode="auto">
            <a:xfrm>
              <a:off x="3501924" y="4051286"/>
              <a:ext cx="118833" cy="127615"/>
            </a:xfrm>
            <a:custGeom>
              <a:avLst/>
              <a:gdLst>
                <a:gd name="T0" fmla="*/ 92 w 77"/>
                <a:gd name="T1" fmla="*/ 17 h 91"/>
                <a:gd name="T2" fmla="*/ 84 w 77"/>
                <a:gd name="T3" fmla="*/ 11 h 91"/>
                <a:gd name="T4" fmla="*/ 58 w 77"/>
                <a:gd name="T5" fmla="*/ 17 h 91"/>
                <a:gd name="T6" fmla="*/ 32 w 77"/>
                <a:gd name="T7" fmla="*/ 0 h 91"/>
                <a:gd name="T8" fmla="*/ 5 w 77"/>
                <a:gd name="T9" fmla="*/ 11 h 91"/>
                <a:gd name="T10" fmla="*/ 5 w 77"/>
                <a:gd name="T11" fmla="*/ 17 h 91"/>
                <a:gd name="T12" fmla="*/ 0 w 77"/>
                <a:gd name="T13" fmla="*/ 34 h 91"/>
                <a:gd name="T14" fmla="*/ 0 w 77"/>
                <a:gd name="T15" fmla="*/ 54 h 91"/>
                <a:gd name="T16" fmla="*/ 5 w 77"/>
                <a:gd name="T17" fmla="*/ 69 h 91"/>
                <a:gd name="T18" fmla="*/ 5 w 77"/>
                <a:gd name="T19" fmla="*/ 62 h 91"/>
                <a:gd name="T20" fmla="*/ 16 w 77"/>
                <a:gd name="T21" fmla="*/ 62 h 91"/>
                <a:gd name="T22" fmla="*/ 5 w 77"/>
                <a:gd name="T23" fmla="*/ 69 h 91"/>
                <a:gd name="T24" fmla="*/ 0 w 77"/>
                <a:gd name="T25" fmla="*/ 96 h 91"/>
                <a:gd name="T26" fmla="*/ 16 w 77"/>
                <a:gd name="T27" fmla="*/ 106 h 91"/>
                <a:gd name="T28" fmla="*/ 50 w 77"/>
                <a:gd name="T29" fmla="*/ 69 h 91"/>
                <a:gd name="T30" fmla="*/ 84 w 77"/>
                <a:gd name="T31" fmla="*/ 54 h 91"/>
                <a:gd name="T32" fmla="*/ 92 w 77"/>
                <a:gd name="T33" fmla="*/ 34 h 91"/>
                <a:gd name="T34" fmla="*/ 84 w 77"/>
                <a:gd name="T35" fmla="*/ 17 h 91"/>
                <a:gd name="T36" fmla="*/ 92 w 77"/>
                <a:gd name="T37" fmla="*/ 17 h 91"/>
                <a:gd name="T38" fmla="*/ 92 w 77"/>
                <a:gd name="T39" fmla="*/ 17 h 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91">
                  <a:moveTo>
                    <a:pt x="77" y="15"/>
                  </a:moveTo>
                  <a:lnTo>
                    <a:pt x="71" y="9"/>
                  </a:lnTo>
                  <a:lnTo>
                    <a:pt x="49" y="15"/>
                  </a:lnTo>
                  <a:lnTo>
                    <a:pt x="27" y="0"/>
                  </a:lnTo>
                  <a:lnTo>
                    <a:pt x="5" y="9"/>
                  </a:lnTo>
                  <a:lnTo>
                    <a:pt x="5" y="15"/>
                  </a:lnTo>
                  <a:lnTo>
                    <a:pt x="0" y="30"/>
                  </a:lnTo>
                  <a:lnTo>
                    <a:pt x="0" y="46"/>
                  </a:lnTo>
                  <a:lnTo>
                    <a:pt x="5" y="59"/>
                  </a:lnTo>
                  <a:lnTo>
                    <a:pt x="5" y="54"/>
                  </a:lnTo>
                  <a:lnTo>
                    <a:pt x="14" y="54"/>
                  </a:lnTo>
                  <a:lnTo>
                    <a:pt x="5" y="59"/>
                  </a:lnTo>
                  <a:lnTo>
                    <a:pt x="0" y="83"/>
                  </a:lnTo>
                  <a:lnTo>
                    <a:pt x="14" y="91"/>
                  </a:lnTo>
                  <a:lnTo>
                    <a:pt x="42" y="59"/>
                  </a:lnTo>
                  <a:lnTo>
                    <a:pt x="71" y="46"/>
                  </a:lnTo>
                  <a:lnTo>
                    <a:pt x="77" y="30"/>
                  </a:lnTo>
                  <a:lnTo>
                    <a:pt x="71" y="15"/>
                  </a:lnTo>
                  <a:lnTo>
                    <a:pt x="77" y="15"/>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39" name="Freeform 640">
              <a:extLst>
                <a:ext uri="{FF2B5EF4-FFF2-40B4-BE49-F238E27FC236}">
                  <a16:creationId xmlns:a16="http://schemas.microsoft.com/office/drawing/2014/main" id="{92606642-0C7B-739C-F34F-612D042A5BD2}"/>
                </a:ext>
              </a:extLst>
            </p:cNvPr>
            <p:cNvSpPr>
              <a:spLocks/>
            </p:cNvSpPr>
            <p:nvPr/>
          </p:nvSpPr>
          <p:spPr bwMode="auto">
            <a:xfrm>
              <a:off x="3490606" y="4070816"/>
              <a:ext cx="263131" cy="382844"/>
            </a:xfrm>
            <a:custGeom>
              <a:avLst/>
              <a:gdLst>
                <a:gd name="T0" fmla="*/ 194 w 171"/>
                <a:gd name="T1" fmla="*/ 185 h 272"/>
                <a:gd name="T2" fmla="*/ 168 w 171"/>
                <a:gd name="T3" fmla="*/ 185 h 272"/>
                <a:gd name="T4" fmla="*/ 168 w 171"/>
                <a:gd name="T5" fmla="*/ 168 h 272"/>
                <a:gd name="T6" fmla="*/ 152 w 171"/>
                <a:gd name="T7" fmla="*/ 176 h 272"/>
                <a:gd name="T8" fmla="*/ 126 w 171"/>
                <a:gd name="T9" fmla="*/ 168 h 272"/>
                <a:gd name="T10" fmla="*/ 117 w 171"/>
                <a:gd name="T11" fmla="*/ 131 h 272"/>
                <a:gd name="T12" fmla="*/ 144 w 171"/>
                <a:gd name="T13" fmla="*/ 88 h 272"/>
                <a:gd name="T14" fmla="*/ 178 w 171"/>
                <a:gd name="T15" fmla="*/ 70 h 272"/>
                <a:gd name="T16" fmla="*/ 168 w 171"/>
                <a:gd name="T17" fmla="*/ 53 h 272"/>
                <a:gd name="T18" fmla="*/ 178 w 171"/>
                <a:gd name="T19" fmla="*/ 53 h 272"/>
                <a:gd name="T20" fmla="*/ 178 w 171"/>
                <a:gd name="T21" fmla="*/ 44 h 272"/>
                <a:gd name="T22" fmla="*/ 168 w 171"/>
                <a:gd name="T23" fmla="*/ 35 h 272"/>
                <a:gd name="T24" fmla="*/ 126 w 171"/>
                <a:gd name="T25" fmla="*/ 44 h 272"/>
                <a:gd name="T26" fmla="*/ 99 w 171"/>
                <a:gd name="T27" fmla="*/ 0 h 272"/>
                <a:gd name="T28" fmla="*/ 94 w 171"/>
                <a:gd name="T29" fmla="*/ 0 h 272"/>
                <a:gd name="T30" fmla="*/ 99 w 171"/>
                <a:gd name="T31" fmla="*/ 17 h 272"/>
                <a:gd name="T32" fmla="*/ 94 w 171"/>
                <a:gd name="T33" fmla="*/ 35 h 272"/>
                <a:gd name="T34" fmla="*/ 59 w 171"/>
                <a:gd name="T35" fmla="*/ 53 h 272"/>
                <a:gd name="T36" fmla="*/ 26 w 171"/>
                <a:gd name="T37" fmla="*/ 88 h 272"/>
                <a:gd name="T38" fmla="*/ 10 w 171"/>
                <a:gd name="T39" fmla="*/ 78 h 272"/>
                <a:gd name="T40" fmla="*/ 15 w 171"/>
                <a:gd name="T41" fmla="*/ 53 h 272"/>
                <a:gd name="T42" fmla="*/ 0 w 171"/>
                <a:gd name="T43" fmla="*/ 78 h 272"/>
                <a:gd name="T44" fmla="*/ 10 w 171"/>
                <a:gd name="T45" fmla="*/ 96 h 272"/>
                <a:gd name="T46" fmla="*/ 0 w 171"/>
                <a:gd name="T47" fmla="*/ 96 h 272"/>
                <a:gd name="T48" fmla="*/ 15 w 171"/>
                <a:gd name="T49" fmla="*/ 124 h 272"/>
                <a:gd name="T50" fmla="*/ 41 w 171"/>
                <a:gd name="T51" fmla="*/ 142 h 272"/>
                <a:gd name="T52" fmla="*/ 94 w 171"/>
                <a:gd name="T53" fmla="*/ 257 h 272"/>
                <a:gd name="T54" fmla="*/ 168 w 171"/>
                <a:gd name="T55" fmla="*/ 318 h 272"/>
                <a:gd name="T56" fmla="*/ 194 w 171"/>
                <a:gd name="T57" fmla="*/ 309 h 272"/>
                <a:gd name="T58" fmla="*/ 202 w 171"/>
                <a:gd name="T59" fmla="*/ 283 h 272"/>
                <a:gd name="T60" fmla="*/ 194 w 171"/>
                <a:gd name="T61" fmla="*/ 272 h 272"/>
                <a:gd name="T62" fmla="*/ 202 w 171"/>
                <a:gd name="T63" fmla="*/ 209 h 272"/>
                <a:gd name="T64" fmla="*/ 194 w 171"/>
                <a:gd name="T65" fmla="*/ 185 h 272"/>
                <a:gd name="T66" fmla="*/ 194 w 171"/>
                <a:gd name="T67" fmla="*/ 185 h 272"/>
                <a:gd name="T68" fmla="*/ 194 w 171"/>
                <a:gd name="T69" fmla="*/ 185 h 2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1" h="272">
                  <a:moveTo>
                    <a:pt x="164" y="158"/>
                  </a:moveTo>
                  <a:lnTo>
                    <a:pt x="142" y="158"/>
                  </a:lnTo>
                  <a:lnTo>
                    <a:pt x="142" y="143"/>
                  </a:lnTo>
                  <a:lnTo>
                    <a:pt x="129" y="151"/>
                  </a:lnTo>
                  <a:lnTo>
                    <a:pt x="107" y="143"/>
                  </a:lnTo>
                  <a:lnTo>
                    <a:pt x="99" y="112"/>
                  </a:lnTo>
                  <a:lnTo>
                    <a:pt x="121" y="75"/>
                  </a:lnTo>
                  <a:lnTo>
                    <a:pt x="151" y="60"/>
                  </a:lnTo>
                  <a:lnTo>
                    <a:pt x="142" y="45"/>
                  </a:lnTo>
                  <a:lnTo>
                    <a:pt x="151" y="45"/>
                  </a:lnTo>
                  <a:lnTo>
                    <a:pt x="151" y="38"/>
                  </a:lnTo>
                  <a:lnTo>
                    <a:pt x="142" y="30"/>
                  </a:lnTo>
                  <a:lnTo>
                    <a:pt x="107" y="38"/>
                  </a:lnTo>
                  <a:lnTo>
                    <a:pt x="84" y="0"/>
                  </a:lnTo>
                  <a:lnTo>
                    <a:pt x="79" y="0"/>
                  </a:lnTo>
                  <a:lnTo>
                    <a:pt x="84" y="15"/>
                  </a:lnTo>
                  <a:lnTo>
                    <a:pt x="79" y="30"/>
                  </a:lnTo>
                  <a:lnTo>
                    <a:pt x="50" y="45"/>
                  </a:lnTo>
                  <a:lnTo>
                    <a:pt x="22" y="75"/>
                  </a:lnTo>
                  <a:lnTo>
                    <a:pt x="8" y="67"/>
                  </a:lnTo>
                  <a:lnTo>
                    <a:pt x="13" y="45"/>
                  </a:lnTo>
                  <a:lnTo>
                    <a:pt x="0" y="67"/>
                  </a:lnTo>
                  <a:lnTo>
                    <a:pt x="8" y="82"/>
                  </a:lnTo>
                  <a:lnTo>
                    <a:pt x="0" y="82"/>
                  </a:lnTo>
                  <a:lnTo>
                    <a:pt x="13" y="106"/>
                  </a:lnTo>
                  <a:lnTo>
                    <a:pt x="35" y="121"/>
                  </a:lnTo>
                  <a:lnTo>
                    <a:pt x="79" y="220"/>
                  </a:lnTo>
                  <a:lnTo>
                    <a:pt x="142" y="272"/>
                  </a:lnTo>
                  <a:lnTo>
                    <a:pt x="164" y="265"/>
                  </a:lnTo>
                  <a:lnTo>
                    <a:pt x="171" y="242"/>
                  </a:lnTo>
                  <a:lnTo>
                    <a:pt x="164" y="233"/>
                  </a:lnTo>
                  <a:lnTo>
                    <a:pt x="171" y="179"/>
                  </a:lnTo>
                  <a:lnTo>
                    <a:pt x="164" y="158"/>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0" name="Freeform 641">
              <a:extLst>
                <a:ext uri="{FF2B5EF4-FFF2-40B4-BE49-F238E27FC236}">
                  <a16:creationId xmlns:a16="http://schemas.microsoft.com/office/drawing/2014/main" id="{95AE402B-A15D-50E5-97FA-210DE50A8262}"/>
                </a:ext>
              </a:extLst>
            </p:cNvPr>
            <p:cNvSpPr>
              <a:spLocks/>
            </p:cNvSpPr>
            <p:nvPr/>
          </p:nvSpPr>
          <p:spPr bwMode="auto">
            <a:xfrm>
              <a:off x="3741004" y="4271354"/>
              <a:ext cx="233421" cy="286483"/>
            </a:xfrm>
            <a:custGeom>
              <a:avLst/>
              <a:gdLst>
                <a:gd name="T0" fmla="*/ 179 w 152"/>
                <a:gd name="T1" fmla="*/ 186 h 203"/>
                <a:gd name="T2" fmla="*/ 179 w 152"/>
                <a:gd name="T3" fmla="*/ 152 h 203"/>
                <a:gd name="T4" fmla="*/ 170 w 152"/>
                <a:gd name="T5" fmla="*/ 124 h 203"/>
                <a:gd name="T6" fmla="*/ 170 w 152"/>
                <a:gd name="T7" fmla="*/ 117 h 203"/>
                <a:gd name="T8" fmla="*/ 153 w 152"/>
                <a:gd name="T9" fmla="*/ 117 h 203"/>
                <a:gd name="T10" fmla="*/ 136 w 152"/>
                <a:gd name="T11" fmla="*/ 99 h 203"/>
                <a:gd name="T12" fmla="*/ 136 w 152"/>
                <a:gd name="T13" fmla="*/ 90 h 203"/>
                <a:gd name="T14" fmla="*/ 127 w 152"/>
                <a:gd name="T15" fmla="*/ 65 h 203"/>
                <a:gd name="T16" fmla="*/ 68 w 152"/>
                <a:gd name="T17" fmla="*/ 44 h 203"/>
                <a:gd name="T18" fmla="*/ 59 w 152"/>
                <a:gd name="T19" fmla="*/ 27 h 203"/>
                <a:gd name="T20" fmla="*/ 59 w 152"/>
                <a:gd name="T21" fmla="*/ 0 h 203"/>
                <a:gd name="T22" fmla="*/ 37 w 152"/>
                <a:gd name="T23" fmla="*/ 0 h 203"/>
                <a:gd name="T24" fmla="*/ 17 w 152"/>
                <a:gd name="T25" fmla="*/ 22 h 203"/>
                <a:gd name="T26" fmla="*/ 0 w 152"/>
                <a:gd name="T27" fmla="*/ 22 h 203"/>
                <a:gd name="T28" fmla="*/ 10 w 152"/>
                <a:gd name="T29" fmla="*/ 44 h 203"/>
                <a:gd name="T30" fmla="*/ 0 w 152"/>
                <a:gd name="T31" fmla="*/ 108 h 203"/>
                <a:gd name="T32" fmla="*/ 10 w 152"/>
                <a:gd name="T33" fmla="*/ 117 h 203"/>
                <a:gd name="T34" fmla="*/ 0 w 152"/>
                <a:gd name="T35" fmla="*/ 143 h 203"/>
                <a:gd name="T36" fmla="*/ 10 w 152"/>
                <a:gd name="T37" fmla="*/ 169 h 203"/>
                <a:gd name="T38" fmla="*/ 17 w 152"/>
                <a:gd name="T39" fmla="*/ 238 h 203"/>
                <a:gd name="T40" fmla="*/ 25 w 152"/>
                <a:gd name="T41" fmla="*/ 238 h 203"/>
                <a:gd name="T42" fmla="*/ 51 w 152"/>
                <a:gd name="T43" fmla="*/ 212 h 203"/>
                <a:gd name="T44" fmla="*/ 77 w 152"/>
                <a:gd name="T45" fmla="*/ 233 h 203"/>
                <a:gd name="T46" fmla="*/ 86 w 152"/>
                <a:gd name="T47" fmla="*/ 212 h 203"/>
                <a:gd name="T48" fmla="*/ 112 w 152"/>
                <a:gd name="T49" fmla="*/ 233 h 203"/>
                <a:gd name="T50" fmla="*/ 120 w 152"/>
                <a:gd name="T51" fmla="*/ 169 h 203"/>
                <a:gd name="T52" fmla="*/ 164 w 152"/>
                <a:gd name="T53" fmla="*/ 169 h 203"/>
                <a:gd name="T54" fmla="*/ 179 w 152"/>
                <a:gd name="T55" fmla="*/ 186 h 203"/>
                <a:gd name="T56" fmla="*/ 179 w 152"/>
                <a:gd name="T57" fmla="*/ 186 h 203"/>
                <a:gd name="T58" fmla="*/ 179 w 152"/>
                <a:gd name="T59" fmla="*/ 186 h 2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2" h="203">
                  <a:moveTo>
                    <a:pt x="152" y="159"/>
                  </a:moveTo>
                  <a:lnTo>
                    <a:pt x="152" y="129"/>
                  </a:lnTo>
                  <a:lnTo>
                    <a:pt x="145" y="105"/>
                  </a:lnTo>
                  <a:lnTo>
                    <a:pt x="145" y="100"/>
                  </a:lnTo>
                  <a:lnTo>
                    <a:pt x="130" y="100"/>
                  </a:lnTo>
                  <a:lnTo>
                    <a:pt x="115" y="84"/>
                  </a:lnTo>
                  <a:lnTo>
                    <a:pt x="115" y="77"/>
                  </a:lnTo>
                  <a:lnTo>
                    <a:pt x="108" y="55"/>
                  </a:lnTo>
                  <a:lnTo>
                    <a:pt x="58" y="38"/>
                  </a:lnTo>
                  <a:lnTo>
                    <a:pt x="50" y="23"/>
                  </a:lnTo>
                  <a:lnTo>
                    <a:pt x="50" y="0"/>
                  </a:lnTo>
                  <a:lnTo>
                    <a:pt x="31" y="0"/>
                  </a:lnTo>
                  <a:lnTo>
                    <a:pt x="15" y="18"/>
                  </a:lnTo>
                  <a:lnTo>
                    <a:pt x="0" y="18"/>
                  </a:lnTo>
                  <a:lnTo>
                    <a:pt x="8" y="38"/>
                  </a:lnTo>
                  <a:lnTo>
                    <a:pt x="0" y="92"/>
                  </a:lnTo>
                  <a:lnTo>
                    <a:pt x="8" y="100"/>
                  </a:lnTo>
                  <a:lnTo>
                    <a:pt x="0" y="122"/>
                  </a:lnTo>
                  <a:lnTo>
                    <a:pt x="8" y="144"/>
                  </a:lnTo>
                  <a:lnTo>
                    <a:pt x="15" y="203"/>
                  </a:lnTo>
                  <a:lnTo>
                    <a:pt x="21" y="203"/>
                  </a:lnTo>
                  <a:lnTo>
                    <a:pt x="43" y="181"/>
                  </a:lnTo>
                  <a:lnTo>
                    <a:pt x="65" y="198"/>
                  </a:lnTo>
                  <a:lnTo>
                    <a:pt x="73" y="181"/>
                  </a:lnTo>
                  <a:lnTo>
                    <a:pt x="95" y="198"/>
                  </a:lnTo>
                  <a:lnTo>
                    <a:pt x="102" y="144"/>
                  </a:lnTo>
                  <a:lnTo>
                    <a:pt x="139" y="144"/>
                  </a:lnTo>
                  <a:lnTo>
                    <a:pt x="152" y="159"/>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1" name="Freeform 642">
              <a:extLst>
                <a:ext uri="{FF2B5EF4-FFF2-40B4-BE49-F238E27FC236}">
                  <a16:creationId xmlns:a16="http://schemas.microsoft.com/office/drawing/2014/main" id="{F52D29F0-55C1-64A3-3C6B-3DD64CA695B9}"/>
                </a:ext>
              </a:extLst>
            </p:cNvPr>
            <p:cNvSpPr>
              <a:spLocks/>
            </p:cNvSpPr>
            <p:nvPr/>
          </p:nvSpPr>
          <p:spPr bwMode="auto">
            <a:xfrm>
              <a:off x="3883882" y="4471889"/>
              <a:ext cx="162688" cy="190120"/>
            </a:xfrm>
            <a:custGeom>
              <a:avLst/>
              <a:gdLst>
                <a:gd name="T0" fmla="*/ 116 w 106"/>
                <a:gd name="T1" fmla="*/ 117 h 135"/>
                <a:gd name="T2" fmla="*/ 125 w 106"/>
                <a:gd name="T3" fmla="*/ 91 h 135"/>
                <a:gd name="T4" fmla="*/ 108 w 106"/>
                <a:gd name="T5" fmla="*/ 81 h 135"/>
                <a:gd name="T6" fmla="*/ 108 w 106"/>
                <a:gd name="T7" fmla="*/ 66 h 135"/>
                <a:gd name="T8" fmla="*/ 102 w 106"/>
                <a:gd name="T9" fmla="*/ 66 h 135"/>
                <a:gd name="T10" fmla="*/ 67 w 106"/>
                <a:gd name="T11" fmla="*/ 43 h 135"/>
                <a:gd name="T12" fmla="*/ 67 w 106"/>
                <a:gd name="T13" fmla="*/ 18 h 135"/>
                <a:gd name="T14" fmla="*/ 52 w 106"/>
                <a:gd name="T15" fmla="*/ 0 h 135"/>
                <a:gd name="T16" fmla="*/ 11 w 106"/>
                <a:gd name="T17" fmla="*/ 0 h 135"/>
                <a:gd name="T18" fmla="*/ 0 w 106"/>
                <a:gd name="T19" fmla="*/ 66 h 135"/>
                <a:gd name="T20" fmla="*/ 16 w 106"/>
                <a:gd name="T21" fmla="*/ 91 h 135"/>
                <a:gd name="T22" fmla="*/ 52 w 106"/>
                <a:gd name="T23" fmla="*/ 91 h 135"/>
                <a:gd name="T24" fmla="*/ 67 w 106"/>
                <a:gd name="T25" fmla="*/ 117 h 135"/>
                <a:gd name="T26" fmla="*/ 67 w 106"/>
                <a:gd name="T27" fmla="*/ 124 h 135"/>
                <a:gd name="T28" fmla="*/ 60 w 106"/>
                <a:gd name="T29" fmla="*/ 142 h 135"/>
                <a:gd name="T30" fmla="*/ 89 w 106"/>
                <a:gd name="T31" fmla="*/ 158 h 135"/>
                <a:gd name="T32" fmla="*/ 102 w 106"/>
                <a:gd name="T33" fmla="*/ 142 h 135"/>
                <a:gd name="T34" fmla="*/ 116 w 106"/>
                <a:gd name="T35" fmla="*/ 134 h 135"/>
                <a:gd name="T36" fmla="*/ 116 w 106"/>
                <a:gd name="T37" fmla="*/ 117 h 135"/>
                <a:gd name="T38" fmla="*/ 116 w 106"/>
                <a:gd name="T39" fmla="*/ 117 h 135"/>
                <a:gd name="T40" fmla="*/ 116 w 106"/>
                <a:gd name="T41" fmla="*/ 117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135">
                  <a:moveTo>
                    <a:pt x="99" y="100"/>
                  </a:moveTo>
                  <a:lnTo>
                    <a:pt x="106" y="78"/>
                  </a:lnTo>
                  <a:lnTo>
                    <a:pt x="92" y="69"/>
                  </a:lnTo>
                  <a:lnTo>
                    <a:pt x="92" y="56"/>
                  </a:lnTo>
                  <a:lnTo>
                    <a:pt x="87" y="56"/>
                  </a:lnTo>
                  <a:lnTo>
                    <a:pt x="57" y="37"/>
                  </a:lnTo>
                  <a:lnTo>
                    <a:pt x="57" y="16"/>
                  </a:lnTo>
                  <a:lnTo>
                    <a:pt x="44" y="0"/>
                  </a:lnTo>
                  <a:lnTo>
                    <a:pt x="9" y="0"/>
                  </a:lnTo>
                  <a:lnTo>
                    <a:pt x="0" y="56"/>
                  </a:lnTo>
                  <a:lnTo>
                    <a:pt x="14" y="78"/>
                  </a:lnTo>
                  <a:lnTo>
                    <a:pt x="44" y="78"/>
                  </a:lnTo>
                  <a:lnTo>
                    <a:pt x="57" y="100"/>
                  </a:lnTo>
                  <a:lnTo>
                    <a:pt x="57" y="106"/>
                  </a:lnTo>
                  <a:lnTo>
                    <a:pt x="51" y="121"/>
                  </a:lnTo>
                  <a:lnTo>
                    <a:pt x="76" y="135"/>
                  </a:lnTo>
                  <a:lnTo>
                    <a:pt x="87" y="121"/>
                  </a:lnTo>
                  <a:lnTo>
                    <a:pt x="99" y="115"/>
                  </a:lnTo>
                  <a:lnTo>
                    <a:pt x="99" y="10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2" name="Freeform 643">
              <a:extLst>
                <a:ext uri="{FF2B5EF4-FFF2-40B4-BE49-F238E27FC236}">
                  <a16:creationId xmlns:a16="http://schemas.microsoft.com/office/drawing/2014/main" id="{70EA8182-C609-5880-8230-457EA8165495}"/>
                </a:ext>
              </a:extLst>
            </p:cNvPr>
            <p:cNvSpPr>
              <a:spLocks/>
            </p:cNvSpPr>
            <p:nvPr/>
          </p:nvSpPr>
          <p:spPr bwMode="auto">
            <a:xfrm>
              <a:off x="3639147" y="3962734"/>
              <a:ext cx="814855" cy="843820"/>
            </a:xfrm>
            <a:custGeom>
              <a:avLst/>
              <a:gdLst>
                <a:gd name="T0" fmla="*/ 351 w 530"/>
                <a:gd name="T1" fmla="*/ 29 h 598"/>
                <a:gd name="T2" fmla="*/ 327 w 530"/>
                <a:gd name="T3" fmla="*/ 65 h 598"/>
                <a:gd name="T4" fmla="*/ 296 w 530"/>
                <a:gd name="T5" fmla="*/ 55 h 598"/>
                <a:gd name="T6" fmla="*/ 277 w 530"/>
                <a:gd name="T7" fmla="*/ 65 h 598"/>
                <a:gd name="T8" fmla="*/ 236 w 530"/>
                <a:gd name="T9" fmla="*/ 75 h 598"/>
                <a:gd name="T10" fmla="*/ 228 w 530"/>
                <a:gd name="T11" fmla="*/ 0 h 598"/>
                <a:gd name="T12" fmla="*/ 202 w 530"/>
                <a:gd name="T13" fmla="*/ 20 h 598"/>
                <a:gd name="T14" fmla="*/ 145 w 530"/>
                <a:gd name="T15" fmla="*/ 20 h 598"/>
                <a:gd name="T16" fmla="*/ 154 w 530"/>
                <a:gd name="T17" fmla="*/ 55 h 598"/>
                <a:gd name="T18" fmla="*/ 137 w 530"/>
                <a:gd name="T19" fmla="*/ 83 h 598"/>
                <a:gd name="T20" fmla="*/ 113 w 530"/>
                <a:gd name="T21" fmla="*/ 75 h 598"/>
                <a:gd name="T22" fmla="*/ 62 w 530"/>
                <a:gd name="T23" fmla="*/ 65 h 598"/>
                <a:gd name="T24" fmla="*/ 78 w 530"/>
                <a:gd name="T25" fmla="*/ 83 h 598"/>
                <a:gd name="T26" fmla="*/ 78 w 530"/>
                <a:gd name="T27" fmla="*/ 116 h 598"/>
                <a:gd name="T28" fmla="*/ 28 w 530"/>
                <a:gd name="T29" fmla="*/ 182 h 598"/>
                <a:gd name="T30" fmla="*/ 12 w 530"/>
                <a:gd name="T31" fmla="*/ 258 h 598"/>
                <a:gd name="T32" fmla="*/ 53 w 530"/>
                <a:gd name="T33" fmla="*/ 258 h 598"/>
                <a:gd name="T34" fmla="*/ 96 w 530"/>
                <a:gd name="T35" fmla="*/ 276 h 598"/>
                <a:gd name="T36" fmla="*/ 137 w 530"/>
                <a:gd name="T37" fmla="*/ 258 h 598"/>
                <a:gd name="T38" fmla="*/ 145 w 530"/>
                <a:gd name="T39" fmla="*/ 301 h 598"/>
                <a:gd name="T40" fmla="*/ 210 w 530"/>
                <a:gd name="T41" fmla="*/ 350 h 598"/>
                <a:gd name="T42" fmla="*/ 228 w 530"/>
                <a:gd name="T43" fmla="*/ 375 h 598"/>
                <a:gd name="T44" fmla="*/ 246 w 530"/>
                <a:gd name="T45" fmla="*/ 383 h 598"/>
                <a:gd name="T46" fmla="*/ 254 w 530"/>
                <a:gd name="T47" fmla="*/ 472 h 598"/>
                <a:gd name="T48" fmla="*/ 296 w 530"/>
                <a:gd name="T49" fmla="*/ 492 h 598"/>
                <a:gd name="T50" fmla="*/ 311 w 530"/>
                <a:gd name="T51" fmla="*/ 516 h 598"/>
                <a:gd name="T52" fmla="*/ 311 w 530"/>
                <a:gd name="T53" fmla="*/ 543 h 598"/>
                <a:gd name="T54" fmla="*/ 302 w 530"/>
                <a:gd name="T55" fmla="*/ 585 h 598"/>
                <a:gd name="T56" fmla="*/ 277 w 530"/>
                <a:gd name="T57" fmla="*/ 640 h 598"/>
                <a:gd name="T58" fmla="*/ 296 w 530"/>
                <a:gd name="T59" fmla="*/ 647 h 598"/>
                <a:gd name="T60" fmla="*/ 337 w 530"/>
                <a:gd name="T61" fmla="*/ 675 h 598"/>
                <a:gd name="T62" fmla="*/ 389 w 530"/>
                <a:gd name="T63" fmla="*/ 609 h 598"/>
                <a:gd name="T64" fmla="*/ 404 w 530"/>
                <a:gd name="T65" fmla="*/ 550 h 598"/>
                <a:gd name="T66" fmla="*/ 436 w 530"/>
                <a:gd name="T67" fmla="*/ 516 h 598"/>
                <a:gd name="T68" fmla="*/ 504 w 530"/>
                <a:gd name="T69" fmla="*/ 497 h 598"/>
                <a:gd name="T70" fmla="*/ 527 w 530"/>
                <a:gd name="T71" fmla="*/ 472 h 598"/>
                <a:gd name="T72" fmla="*/ 544 w 530"/>
                <a:gd name="T73" fmla="*/ 429 h 598"/>
                <a:gd name="T74" fmla="*/ 553 w 530"/>
                <a:gd name="T75" fmla="*/ 403 h 598"/>
                <a:gd name="T76" fmla="*/ 626 w 530"/>
                <a:gd name="T77" fmla="*/ 223 h 598"/>
                <a:gd name="T78" fmla="*/ 586 w 530"/>
                <a:gd name="T79" fmla="*/ 182 h 598"/>
                <a:gd name="T80" fmla="*/ 518 w 530"/>
                <a:gd name="T81" fmla="*/ 142 h 598"/>
                <a:gd name="T82" fmla="*/ 472 w 530"/>
                <a:gd name="T83" fmla="*/ 137 h 598"/>
                <a:gd name="T84" fmla="*/ 410 w 530"/>
                <a:gd name="T85" fmla="*/ 108 h 598"/>
                <a:gd name="T86" fmla="*/ 404 w 530"/>
                <a:gd name="T87" fmla="*/ 90 h 598"/>
                <a:gd name="T88" fmla="*/ 378 w 530"/>
                <a:gd name="T89" fmla="*/ 116 h 598"/>
                <a:gd name="T90" fmla="*/ 351 w 530"/>
                <a:gd name="T91" fmla="*/ 116 h 598"/>
                <a:gd name="T92" fmla="*/ 389 w 530"/>
                <a:gd name="T93" fmla="*/ 75 h 598"/>
                <a:gd name="T94" fmla="*/ 378 w 530"/>
                <a:gd name="T95" fmla="*/ 65 h 598"/>
                <a:gd name="T96" fmla="*/ 363 w 530"/>
                <a:gd name="T97" fmla="*/ 29 h 5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0" h="598">
                  <a:moveTo>
                    <a:pt x="307" y="25"/>
                  </a:moveTo>
                  <a:lnTo>
                    <a:pt x="297" y="25"/>
                  </a:lnTo>
                  <a:lnTo>
                    <a:pt x="285" y="47"/>
                  </a:lnTo>
                  <a:lnTo>
                    <a:pt x="277" y="55"/>
                  </a:lnTo>
                  <a:lnTo>
                    <a:pt x="263" y="47"/>
                  </a:lnTo>
                  <a:lnTo>
                    <a:pt x="250" y="47"/>
                  </a:lnTo>
                  <a:lnTo>
                    <a:pt x="245" y="55"/>
                  </a:lnTo>
                  <a:lnTo>
                    <a:pt x="235" y="55"/>
                  </a:lnTo>
                  <a:lnTo>
                    <a:pt x="208" y="64"/>
                  </a:lnTo>
                  <a:lnTo>
                    <a:pt x="200" y="64"/>
                  </a:lnTo>
                  <a:lnTo>
                    <a:pt x="193" y="47"/>
                  </a:lnTo>
                  <a:lnTo>
                    <a:pt x="193" y="0"/>
                  </a:lnTo>
                  <a:lnTo>
                    <a:pt x="178" y="0"/>
                  </a:lnTo>
                  <a:lnTo>
                    <a:pt x="171" y="17"/>
                  </a:lnTo>
                  <a:lnTo>
                    <a:pt x="149" y="25"/>
                  </a:lnTo>
                  <a:lnTo>
                    <a:pt x="122" y="17"/>
                  </a:lnTo>
                  <a:lnTo>
                    <a:pt x="131" y="25"/>
                  </a:lnTo>
                  <a:lnTo>
                    <a:pt x="131" y="47"/>
                  </a:lnTo>
                  <a:lnTo>
                    <a:pt x="136" y="55"/>
                  </a:lnTo>
                  <a:lnTo>
                    <a:pt x="116" y="71"/>
                  </a:lnTo>
                  <a:lnTo>
                    <a:pt x="109" y="71"/>
                  </a:lnTo>
                  <a:lnTo>
                    <a:pt x="96" y="64"/>
                  </a:lnTo>
                  <a:lnTo>
                    <a:pt x="87" y="55"/>
                  </a:lnTo>
                  <a:lnTo>
                    <a:pt x="52" y="55"/>
                  </a:lnTo>
                  <a:lnTo>
                    <a:pt x="52" y="64"/>
                  </a:lnTo>
                  <a:lnTo>
                    <a:pt x="66" y="71"/>
                  </a:lnTo>
                  <a:lnTo>
                    <a:pt x="52" y="71"/>
                  </a:lnTo>
                  <a:lnTo>
                    <a:pt x="66" y="99"/>
                  </a:lnTo>
                  <a:lnTo>
                    <a:pt x="52" y="138"/>
                  </a:lnTo>
                  <a:lnTo>
                    <a:pt x="24" y="155"/>
                  </a:lnTo>
                  <a:lnTo>
                    <a:pt x="0" y="190"/>
                  </a:lnTo>
                  <a:lnTo>
                    <a:pt x="10" y="220"/>
                  </a:lnTo>
                  <a:lnTo>
                    <a:pt x="32" y="229"/>
                  </a:lnTo>
                  <a:lnTo>
                    <a:pt x="45" y="220"/>
                  </a:lnTo>
                  <a:lnTo>
                    <a:pt x="45" y="235"/>
                  </a:lnTo>
                  <a:lnTo>
                    <a:pt x="81" y="235"/>
                  </a:lnTo>
                  <a:lnTo>
                    <a:pt x="96" y="220"/>
                  </a:lnTo>
                  <a:lnTo>
                    <a:pt x="116" y="220"/>
                  </a:lnTo>
                  <a:lnTo>
                    <a:pt x="116" y="242"/>
                  </a:lnTo>
                  <a:lnTo>
                    <a:pt x="122" y="257"/>
                  </a:lnTo>
                  <a:lnTo>
                    <a:pt x="171" y="274"/>
                  </a:lnTo>
                  <a:lnTo>
                    <a:pt x="178" y="298"/>
                  </a:lnTo>
                  <a:lnTo>
                    <a:pt x="178" y="304"/>
                  </a:lnTo>
                  <a:lnTo>
                    <a:pt x="193" y="319"/>
                  </a:lnTo>
                  <a:lnTo>
                    <a:pt x="208" y="319"/>
                  </a:lnTo>
                  <a:lnTo>
                    <a:pt x="208" y="326"/>
                  </a:lnTo>
                  <a:lnTo>
                    <a:pt x="215" y="350"/>
                  </a:lnTo>
                  <a:lnTo>
                    <a:pt x="215" y="402"/>
                  </a:lnTo>
                  <a:lnTo>
                    <a:pt x="245" y="419"/>
                  </a:lnTo>
                  <a:lnTo>
                    <a:pt x="250" y="419"/>
                  </a:lnTo>
                  <a:lnTo>
                    <a:pt x="250" y="432"/>
                  </a:lnTo>
                  <a:lnTo>
                    <a:pt x="263" y="439"/>
                  </a:lnTo>
                  <a:lnTo>
                    <a:pt x="256" y="462"/>
                  </a:lnTo>
                  <a:lnTo>
                    <a:pt x="263" y="462"/>
                  </a:lnTo>
                  <a:lnTo>
                    <a:pt x="277" y="484"/>
                  </a:lnTo>
                  <a:lnTo>
                    <a:pt x="256" y="498"/>
                  </a:lnTo>
                  <a:lnTo>
                    <a:pt x="221" y="545"/>
                  </a:lnTo>
                  <a:lnTo>
                    <a:pt x="235" y="545"/>
                  </a:lnTo>
                  <a:lnTo>
                    <a:pt x="245" y="551"/>
                  </a:lnTo>
                  <a:lnTo>
                    <a:pt x="250" y="551"/>
                  </a:lnTo>
                  <a:lnTo>
                    <a:pt x="277" y="566"/>
                  </a:lnTo>
                  <a:lnTo>
                    <a:pt x="285" y="575"/>
                  </a:lnTo>
                  <a:lnTo>
                    <a:pt x="277" y="598"/>
                  </a:lnTo>
                  <a:lnTo>
                    <a:pt x="329" y="519"/>
                  </a:lnTo>
                  <a:lnTo>
                    <a:pt x="342" y="508"/>
                  </a:lnTo>
                  <a:lnTo>
                    <a:pt x="342" y="469"/>
                  </a:lnTo>
                  <a:lnTo>
                    <a:pt x="347" y="445"/>
                  </a:lnTo>
                  <a:lnTo>
                    <a:pt x="369" y="439"/>
                  </a:lnTo>
                  <a:lnTo>
                    <a:pt x="399" y="424"/>
                  </a:lnTo>
                  <a:lnTo>
                    <a:pt x="427" y="424"/>
                  </a:lnTo>
                  <a:lnTo>
                    <a:pt x="427" y="419"/>
                  </a:lnTo>
                  <a:lnTo>
                    <a:pt x="446" y="402"/>
                  </a:lnTo>
                  <a:lnTo>
                    <a:pt x="446" y="395"/>
                  </a:lnTo>
                  <a:lnTo>
                    <a:pt x="461" y="365"/>
                  </a:lnTo>
                  <a:lnTo>
                    <a:pt x="461" y="350"/>
                  </a:lnTo>
                  <a:lnTo>
                    <a:pt x="468" y="343"/>
                  </a:lnTo>
                  <a:lnTo>
                    <a:pt x="468" y="274"/>
                  </a:lnTo>
                  <a:lnTo>
                    <a:pt x="530" y="190"/>
                  </a:lnTo>
                  <a:lnTo>
                    <a:pt x="525" y="155"/>
                  </a:lnTo>
                  <a:lnTo>
                    <a:pt x="496" y="155"/>
                  </a:lnTo>
                  <a:lnTo>
                    <a:pt x="454" y="116"/>
                  </a:lnTo>
                  <a:lnTo>
                    <a:pt x="439" y="121"/>
                  </a:lnTo>
                  <a:lnTo>
                    <a:pt x="412" y="116"/>
                  </a:lnTo>
                  <a:lnTo>
                    <a:pt x="399" y="116"/>
                  </a:lnTo>
                  <a:lnTo>
                    <a:pt x="399" y="99"/>
                  </a:lnTo>
                  <a:lnTo>
                    <a:pt x="347" y="92"/>
                  </a:lnTo>
                  <a:lnTo>
                    <a:pt x="342" y="99"/>
                  </a:lnTo>
                  <a:lnTo>
                    <a:pt x="342" y="77"/>
                  </a:lnTo>
                  <a:lnTo>
                    <a:pt x="320" y="77"/>
                  </a:lnTo>
                  <a:lnTo>
                    <a:pt x="320" y="99"/>
                  </a:lnTo>
                  <a:lnTo>
                    <a:pt x="307" y="92"/>
                  </a:lnTo>
                  <a:lnTo>
                    <a:pt x="297" y="99"/>
                  </a:lnTo>
                  <a:lnTo>
                    <a:pt x="307" y="77"/>
                  </a:lnTo>
                  <a:lnTo>
                    <a:pt x="329" y="64"/>
                  </a:lnTo>
                  <a:lnTo>
                    <a:pt x="329" y="55"/>
                  </a:lnTo>
                  <a:lnTo>
                    <a:pt x="320" y="55"/>
                  </a:lnTo>
                  <a:lnTo>
                    <a:pt x="307" y="25"/>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3" name="Freeform 644">
              <a:extLst>
                <a:ext uri="{FF2B5EF4-FFF2-40B4-BE49-F238E27FC236}">
                  <a16:creationId xmlns:a16="http://schemas.microsoft.com/office/drawing/2014/main" id="{A6EBAAF2-7B54-12E5-CB3D-A99051F7C447}"/>
                </a:ext>
              </a:extLst>
            </p:cNvPr>
            <p:cNvSpPr>
              <a:spLocks/>
            </p:cNvSpPr>
            <p:nvPr/>
          </p:nvSpPr>
          <p:spPr bwMode="auto">
            <a:xfrm>
              <a:off x="4046575" y="3919497"/>
              <a:ext cx="50929" cy="80736"/>
            </a:xfrm>
            <a:custGeom>
              <a:avLst/>
              <a:gdLst>
                <a:gd name="T0" fmla="*/ 0 w 33"/>
                <a:gd name="T1" fmla="*/ 59 h 57"/>
                <a:gd name="T2" fmla="*/ 15 w 33"/>
                <a:gd name="T3" fmla="*/ 67 h 57"/>
                <a:gd name="T4" fmla="*/ 26 w 33"/>
                <a:gd name="T5" fmla="*/ 59 h 57"/>
                <a:gd name="T6" fmla="*/ 39 w 33"/>
                <a:gd name="T7" fmla="*/ 33 h 57"/>
                <a:gd name="T8" fmla="*/ 0 w 33"/>
                <a:gd name="T9" fmla="*/ 0 h 57"/>
                <a:gd name="T10" fmla="*/ 0 w 33"/>
                <a:gd name="T11" fmla="*/ 59 h 57"/>
                <a:gd name="T12" fmla="*/ 0 w 33"/>
                <a:gd name="T13" fmla="*/ 59 h 57"/>
                <a:gd name="T14" fmla="*/ 0 w 33"/>
                <a:gd name="T15" fmla="*/ 59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57">
                  <a:moveTo>
                    <a:pt x="0" y="50"/>
                  </a:moveTo>
                  <a:lnTo>
                    <a:pt x="13" y="57"/>
                  </a:lnTo>
                  <a:lnTo>
                    <a:pt x="22" y="50"/>
                  </a:lnTo>
                  <a:lnTo>
                    <a:pt x="33" y="28"/>
                  </a:lnTo>
                  <a:lnTo>
                    <a:pt x="0" y="0"/>
                  </a:lnTo>
                  <a:lnTo>
                    <a:pt x="0" y="5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4" name="Freeform 645">
              <a:extLst>
                <a:ext uri="{FF2B5EF4-FFF2-40B4-BE49-F238E27FC236}">
                  <a16:creationId xmlns:a16="http://schemas.microsoft.com/office/drawing/2014/main" id="{4A9594B2-ACFC-B51A-D9BB-A6C13496EFF5}"/>
                </a:ext>
              </a:extLst>
            </p:cNvPr>
            <p:cNvSpPr>
              <a:spLocks/>
            </p:cNvSpPr>
            <p:nvPr/>
          </p:nvSpPr>
          <p:spPr bwMode="auto">
            <a:xfrm>
              <a:off x="3967354" y="3919497"/>
              <a:ext cx="79223" cy="80736"/>
            </a:xfrm>
            <a:custGeom>
              <a:avLst/>
              <a:gdLst>
                <a:gd name="T0" fmla="*/ 60 w 52"/>
                <a:gd name="T1" fmla="*/ 59 h 57"/>
                <a:gd name="T2" fmla="*/ 60 w 52"/>
                <a:gd name="T3" fmla="*/ 0 h 57"/>
                <a:gd name="T4" fmla="*/ 26 w 52"/>
                <a:gd name="T5" fmla="*/ 0 h 57"/>
                <a:gd name="T6" fmla="*/ 0 w 52"/>
                <a:gd name="T7" fmla="*/ 25 h 57"/>
                <a:gd name="T8" fmla="*/ 26 w 52"/>
                <a:gd name="T9" fmla="*/ 67 h 57"/>
                <a:gd name="T10" fmla="*/ 37 w 52"/>
                <a:gd name="T11" fmla="*/ 67 h 57"/>
                <a:gd name="T12" fmla="*/ 44 w 52"/>
                <a:gd name="T13" fmla="*/ 59 h 57"/>
                <a:gd name="T14" fmla="*/ 60 w 52"/>
                <a:gd name="T15" fmla="*/ 59 h 57"/>
                <a:gd name="T16" fmla="*/ 60 w 52"/>
                <a:gd name="T17" fmla="*/ 5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7">
                  <a:moveTo>
                    <a:pt x="52" y="50"/>
                  </a:moveTo>
                  <a:lnTo>
                    <a:pt x="52" y="0"/>
                  </a:lnTo>
                  <a:lnTo>
                    <a:pt x="22" y="0"/>
                  </a:lnTo>
                  <a:lnTo>
                    <a:pt x="0" y="21"/>
                  </a:lnTo>
                  <a:lnTo>
                    <a:pt x="22" y="57"/>
                  </a:lnTo>
                  <a:lnTo>
                    <a:pt x="32" y="57"/>
                  </a:lnTo>
                  <a:lnTo>
                    <a:pt x="38" y="50"/>
                  </a:lnTo>
                  <a:lnTo>
                    <a:pt x="52" y="5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5" name="Freeform 646">
              <a:extLst>
                <a:ext uri="{FF2B5EF4-FFF2-40B4-BE49-F238E27FC236}">
                  <a16:creationId xmlns:a16="http://schemas.microsoft.com/office/drawing/2014/main" id="{DA15BE27-EB7E-580D-3510-22E21F151813}"/>
                </a:ext>
              </a:extLst>
            </p:cNvPr>
            <p:cNvSpPr>
              <a:spLocks/>
            </p:cNvSpPr>
            <p:nvPr/>
          </p:nvSpPr>
          <p:spPr bwMode="auto">
            <a:xfrm>
              <a:off x="3902278" y="3858298"/>
              <a:ext cx="99027" cy="158868"/>
            </a:xfrm>
            <a:custGeom>
              <a:avLst/>
              <a:gdLst>
                <a:gd name="T0" fmla="*/ 28 w 64"/>
                <a:gd name="T1" fmla="*/ 0 h 113"/>
                <a:gd name="T2" fmla="*/ 44 w 64"/>
                <a:gd name="T3" fmla="*/ 19 h 113"/>
                <a:gd name="T4" fmla="*/ 44 w 64"/>
                <a:gd name="T5" fmla="*/ 27 h 113"/>
                <a:gd name="T6" fmla="*/ 53 w 64"/>
                <a:gd name="T7" fmla="*/ 27 h 113"/>
                <a:gd name="T8" fmla="*/ 77 w 64"/>
                <a:gd name="T9" fmla="*/ 46 h 113"/>
                <a:gd name="T10" fmla="*/ 53 w 64"/>
                <a:gd name="T11" fmla="*/ 72 h 113"/>
                <a:gd name="T12" fmla="*/ 77 w 64"/>
                <a:gd name="T13" fmla="*/ 119 h 113"/>
                <a:gd name="T14" fmla="*/ 44 w 64"/>
                <a:gd name="T15" fmla="*/ 132 h 113"/>
                <a:gd name="T16" fmla="*/ 38 w 64"/>
                <a:gd name="T17" fmla="*/ 132 h 113"/>
                <a:gd name="T18" fmla="*/ 28 w 64"/>
                <a:gd name="T19" fmla="*/ 109 h 113"/>
                <a:gd name="T20" fmla="*/ 28 w 64"/>
                <a:gd name="T21" fmla="*/ 55 h 113"/>
                <a:gd name="T22" fmla="*/ 10 w 64"/>
                <a:gd name="T23" fmla="*/ 55 h 113"/>
                <a:gd name="T24" fmla="*/ 0 w 64"/>
                <a:gd name="T25" fmla="*/ 46 h 113"/>
                <a:gd name="T26" fmla="*/ 0 w 64"/>
                <a:gd name="T27" fmla="*/ 27 h 113"/>
                <a:gd name="T28" fmla="*/ 10 w 64"/>
                <a:gd name="T29" fmla="*/ 27 h 113"/>
                <a:gd name="T30" fmla="*/ 10 w 64"/>
                <a:gd name="T31" fmla="*/ 19 h 113"/>
                <a:gd name="T32" fmla="*/ 28 w 64"/>
                <a:gd name="T33" fmla="*/ 0 h 113"/>
                <a:gd name="T34" fmla="*/ 28 w 64"/>
                <a:gd name="T35" fmla="*/ 0 h 113"/>
                <a:gd name="T36" fmla="*/ 28 w 64"/>
                <a:gd name="T37" fmla="*/ 0 h 1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4" h="113">
                  <a:moveTo>
                    <a:pt x="24" y="0"/>
                  </a:moveTo>
                  <a:lnTo>
                    <a:pt x="37" y="17"/>
                  </a:lnTo>
                  <a:lnTo>
                    <a:pt x="37" y="23"/>
                  </a:lnTo>
                  <a:lnTo>
                    <a:pt x="44" y="23"/>
                  </a:lnTo>
                  <a:lnTo>
                    <a:pt x="64" y="40"/>
                  </a:lnTo>
                  <a:lnTo>
                    <a:pt x="44" y="62"/>
                  </a:lnTo>
                  <a:lnTo>
                    <a:pt x="64" y="102"/>
                  </a:lnTo>
                  <a:lnTo>
                    <a:pt x="37" y="113"/>
                  </a:lnTo>
                  <a:lnTo>
                    <a:pt x="32" y="113"/>
                  </a:lnTo>
                  <a:lnTo>
                    <a:pt x="24" y="94"/>
                  </a:lnTo>
                  <a:lnTo>
                    <a:pt x="24" y="47"/>
                  </a:lnTo>
                  <a:lnTo>
                    <a:pt x="8" y="47"/>
                  </a:lnTo>
                  <a:lnTo>
                    <a:pt x="0" y="40"/>
                  </a:lnTo>
                  <a:lnTo>
                    <a:pt x="0" y="23"/>
                  </a:lnTo>
                  <a:lnTo>
                    <a:pt x="8" y="23"/>
                  </a:lnTo>
                  <a:lnTo>
                    <a:pt x="8" y="17"/>
                  </a:lnTo>
                  <a:lnTo>
                    <a:pt x="24"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6" name="Freeform 647">
              <a:extLst>
                <a:ext uri="{FF2B5EF4-FFF2-40B4-BE49-F238E27FC236}">
                  <a16:creationId xmlns:a16="http://schemas.microsoft.com/office/drawing/2014/main" id="{FA7D925D-806A-B9E0-1D68-D0FD05A2F988}"/>
                </a:ext>
              </a:extLst>
            </p:cNvPr>
            <p:cNvSpPr>
              <a:spLocks/>
            </p:cNvSpPr>
            <p:nvPr/>
          </p:nvSpPr>
          <p:spPr bwMode="auto">
            <a:xfrm>
              <a:off x="3657538" y="3827305"/>
              <a:ext cx="281521" cy="235696"/>
            </a:xfrm>
            <a:custGeom>
              <a:avLst/>
              <a:gdLst>
                <a:gd name="T0" fmla="*/ 216 w 183"/>
                <a:gd name="T1" fmla="*/ 61 h 167"/>
                <a:gd name="T2" fmla="*/ 198 w 183"/>
                <a:gd name="T3" fmla="*/ 81 h 167"/>
                <a:gd name="T4" fmla="*/ 198 w 183"/>
                <a:gd name="T5" fmla="*/ 89 h 167"/>
                <a:gd name="T6" fmla="*/ 190 w 183"/>
                <a:gd name="T7" fmla="*/ 89 h 167"/>
                <a:gd name="T8" fmla="*/ 190 w 183"/>
                <a:gd name="T9" fmla="*/ 109 h 167"/>
                <a:gd name="T10" fmla="*/ 198 w 183"/>
                <a:gd name="T11" fmla="*/ 113 h 167"/>
                <a:gd name="T12" fmla="*/ 190 w 183"/>
                <a:gd name="T13" fmla="*/ 134 h 167"/>
                <a:gd name="T14" fmla="*/ 162 w 183"/>
                <a:gd name="T15" fmla="*/ 142 h 167"/>
                <a:gd name="T16" fmla="*/ 133 w 183"/>
                <a:gd name="T17" fmla="*/ 134 h 167"/>
                <a:gd name="T18" fmla="*/ 140 w 183"/>
                <a:gd name="T19" fmla="*/ 142 h 167"/>
                <a:gd name="T20" fmla="*/ 140 w 183"/>
                <a:gd name="T21" fmla="*/ 168 h 167"/>
                <a:gd name="T22" fmla="*/ 149 w 183"/>
                <a:gd name="T23" fmla="*/ 177 h 167"/>
                <a:gd name="T24" fmla="*/ 124 w 183"/>
                <a:gd name="T25" fmla="*/ 196 h 167"/>
                <a:gd name="T26" fmla="*/ 114 w 183"/>
                <a:gd name="T27" fmla="*/ 196 h 167"/>
                <a:gd name="T28" fmla="*/ 100 w 183"/>
                <a:gd name="T29" fmla="*/ 185 h 167"/>
                <a:gd name="T30" fmla="*/ 89 w 183"/>
                <a:gd name="T31" fmla="*/ 177 h 167"/>
                <a:gd name="T32" fmla="*/ 89 w 183"/>
                <a:gd name="T33" fmla="*/ 151 h 167"/>
                <a:gd name="T34" fmla="*/ 83 w 183"/>
                <a:gd name="T35" fmla="*/ 134 h 167"/>
                <a:gd name="T36" fmla="*/ 89 w 183"/>
                <a:gd name="T37" fmla="*/ 99 h 167"/>
                <a:gd name="T38" fmla="*/ 65 w 183"/>
                <a:gd name="T39" fmla="*/ 99 h 167"/>
                <a:gd name="T40" fmla="*/ 51 w 183"/>
                <a:gd name="T41" fmla="*/ 89 h 167"/>
                <a:gd name="T42" fmla="*/ 26 w 183"/>
                <a:gd name="T43" fmla="*/ 89 h 167"/>
                <a:gd name="T44" fmla="*/ 14 w 183"/>
                <a:gd name="T45" fmla="*/ 81 h 167"/>
                <a:gd name="T46" fmla="*/ 14 w 183"/>
                <a:gd name="T47" fmla="*/ 61 h 167"/>
                <a:gd name="T48" fmla="*/ 0 w 183"/>
                <a:gd name="T49" fmla="*/ 43 h 167"/>
                <a:gd name="T50" fmla="*/ 26 w 183"/>
                <a:gd name="T51" fmla="*/ 11 h 167"/>
                <a:gd name="T52" fmla="*/ 32 w 183"/>
                <a:gd name="T53" fmla="*/ 26 h 167"/>
                <a:gd name="T54" fmla="*/ 26 w 183"/>
                <a:gd name="T55" fmla="*/ 34 h 167"/>
                <a:gd name="T56" fmla="*/ 26 w 183"/>
                <a:gd name="T57" fmla="*/ 54 h 167"/>
                <a:gd name="T58" fmla="*/ 32 w 183"/>
                <a:gd name="T59" fmla="*/ 43 h 167"/>
                <a:gd name="T60" fmla="*/ 32 w 183"/>
                <a:gd name="T61" fmla="*/ 26 h 167"/>
                <a:gd name="T62" fmla="*/ 51 w 183"/>
                <a:gd name="T63" fmla="*/ 11 h 167"/>
                <a:gd name="T64" fmla="*/ 51 w 183"/>
                <a:gd name="T65" fmla="*/ 0 h 167"/>
                <a:gd name="T66" fmla="*/ 51 w 183"/>
                <a:gd name="T67" fmla="*/ 11 h 167"/>
                <a:gd name="T68" fmla="*/ 83 w 183"/>
                <a:gd name="T69" fmla="*/ 11 h 167"/>
                <a:gd name="T70" fmla="*/ 83 w 183"/>
                <a:gd name="T71" fmla="*/ 26 h 167"/>
                <a:gd name="T72" fmla="*/ 114 w 183"/>
                <a:gd name="T73" fmla="*/ 26 h 167"/>
                <a:gd name="T74" fmla="*/ 133 w 183"/>
                <a:gd name="T75" fmla="*/ 34 h 167"/>
                <a:gd name="T76" fmla="*/ 149 w 183"/>
                <a:gd name="T77" fmla="*/ 26 h 167"/>
                <a:gd name="T78" fmla="*/ 174 w 183"/>
                <a:gd name="T79" fmla="*/ 26 h 167"/>
                <a:gd name="T80" fmla="*/ 162 w 183"/>
                <a:gd name="T81" fmla="*/ 26 h 167"/>
                <a:gd name="T82" fmla="*/ 190 w 183"/>
                <a:gd name="T83" fmla="*/ 43 h 167"/>
                <a:gd name="T84" fmla="*/ 190 w 183"/>
                <a:gd name="T85" fmla="*/ 61 h 167"/>
                <a:gd name="T86" fmla="*/ 198 w 183"/>
                <a:gd name="T87" fmla="*/ 54 h 167"/>
                <a:gd name="T88" fmla="*/ 216 w 183"/>
                <a:gd name="T89" fmla="*/ 61 h 167"/>
                <a:gd name="T90" fmla="*/ 216 w 183"/>
                <a:gd name="T91" fmla="*/ 61 h 167"/>
                <a:gd name="T92" fmla="*/ 216 w 183"/>
                <a:gd name="T93" fmla="*/ 61 h 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3" h="167">
                  <a:moveTo>
                    <a:pt x="183" y="52"/>
                  </a:moveTo>
                  <a:lnTo>
                    <a:pt x="167" y="69"/>
                  </a:lnTo>
                  <a:lnTo>
                    <a:pt x="167" y="76"/>
                  </a:lnTo>
                  <a:lnTo>
                    <a:pt x="161" y="76"/>
                  </a:lnTo>
                  <a:lnTo>
                    <a:pt x="161" y="93"/>
                  </a:lnTo>
                  <a:lnTo>
                    <a:pt x="167" y="96"/>
                  </a:lnTo>
                  <a:lnTo>
                    <a:pt x="161" y="114"/>
                  </a:lnTo>
                  <a:lnTo>
                    <a:pt x="137" y="121"/>
                  </a:lnTo>
                  <a:lnTo>
                    <a:pt x="112" y="114"/>
                  </a:lnTo>
                  <a:lnTo>
                    <a:pt x="119" y="121"/>
                  </a:lnTo>
                  <a:lnTo>
                    <a:pt x="119" y="143"/>
                  </a:lnTo>
                  <a:lnTo>
                    <a:pt x="126" y="150"/>
                  </a:lnTo>
                  <a:lnTo>
                    <a:pt x="105" y="167"/>
                  </a:lnTo>
                  <a:lnTo>
                    <a:pt x="97" y="167"/>
                  </a:lnTo>
                  <a:lnTo>
                    <a:pt x="85" y="158"/>
                  </a:lnTo>
                  <a:lnTo>
                    <a:pt x="75" y="150"/>
                  </a:lnTo>
                  <a:lnTo>
                    <a:pt x="75" y="128"/>
                  </a:lnTo>
                  <a:lnTo>
                    <a:pt x="70" y="114"/>
                  </a:lnTo>
                  <a:lnTo>
                    <a:pt x="75" y="84"/>
                  </a:lnTo>
                  <a:lnTo>
                    <a:pt x="55" y="84"/>
                  </a:lnTo>
                  <a:lnTo>
                    <a:pt x="43" y="76"/>
                  </a:lnTo>
                  <a:lnTo>
                    <a:pt x="22" y="76"/>
                  </a:lnTo>
                  <a:lnTo>
                    <a:pt x="12" y="69"/>
                  </a:lnTo>
                  <a:lnTo>
                    <a:pt x="12" y="52"/>
                  </a:lnTo>
                  <a:lnTo>
                    <a:pt x="0" y="37"/>
                  </a:lnTo>
                  <a:lnTo>
                    <a:pt x="22" y="9"/>
                  </a:lnTo>
                  <a:lnTo>
                    <a:pt x="27" y="22"/>
                  </a:lnTo>
                  <a:lnTo>
                    <a:pt x="22" y="29"/>
                  </a:lnTo>
                  <a:lnTo>
                    <a:pt x="22" y="46"/>
                  </a:lnTo>
                  <a:lnTo>
                    <a:pt x="27" y="37"/>
                  </a:lnTo>
                  <a:lnTo>
                    <a:pt x="27" y="22"/>
                  </a:lnTo>
                  <a:lnTo>
                    <a:pt x="43" y="9"/>
                  </a:lnTo>
                  <a:lnTo>
                    <a:pt x="43" y="0"/>
                  </a:lnTo>
                  <a:lnTo>
                    <a:pt x="43" y="9"/>
                  </a:lnTo>
                  <a:lnTo>
                    <a:pt x="70" y="9"/>
                  </a:lnTo>
                  <a:lnTo>
                    <a:pt x="70" y="22"/>
                  </a:lnTo>
                  <a:lnTo>
                    <a:pt x="97" y="22"/>
                  </a:lnTo>
                  <a:lnTo>
                    <a:pt x="112" y="29"/>
                  </a:lnTo>
                  <a:lnTo>
                    <a:pt x="126" y="22"/>
                  </a:lnTo>
                  <a:lnTo>
                    <a:pt x="147" y="22"/>
                  </a:lnTo>
                  <a:lnTo>
                    <a:pt x="137" y="22"/>
                  </a:lnTo>
                  <a:lnTo>
                    <a:pt x="161" y="37"/>
                  </a:lnTo>
                  <a:lnTo>
                    <a:pt x="161" y="52"/>
                  </a:lnTo>
                  <a:lnTo>
                    <a:pt x="167" y="46"/>
                  </a:lnTo>
                  <a:lnTo>
                    <a:pt x="183" y="5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8" name="Freeform 648">
              <a:extLst>
                <a:ext uri="{FF2B5EF4-FFF2-40B4-BE49-F238E27FC236}">
                  <a16:creationId xmlns:a16="http://schemas.microsoft.com/office/drawing/2014/main" id="{6F1335ED-15BE-3285-089E-EC26A5EA0338}"/>
                </a:ext>
              </a:extLst>
            </p:cNvPr>
            <p:cNvSpPr>
              <a:spLocks/>
            </p:cNvSpPr>
            <p:nvPr/>
          </p:nvSpPr>
          <p:spPr bwMode="auto">
            <a:xfrm>
              <a:off x="3691490" y="3621296"/>
              <a:ext cx="73563" cy="52088"/>
            </a:xfrm>
            <a:custGeom>
              <a:avLst/>
              <a:gdLst>
                <a:gd name="T0" fmla="*/ 0 w 48"/>
                <a:gd name="T1" fmla="*/ 32 h 37"/>
                <a:gd name="T2" fmla="*/ 0 w 48"/>
                <a:gd name="T3" fmla="*/ 0 h 37"/>
                <a:gd name="T4" fmla="*/ 25 w 48"/>
                <a:gd name="T5" fmla="*/ 0 h 37"/>
                <a:gd name="T6" fmla="*/ 25 w 48"/>
                <a:gd name="T7" fmla="*/ 9 h 37"/>
                <a:gd name="T8" fmla="*/ 41 w 48"/>
                <a:gd name="T9" fmla="*/ 9 h 37"/>
                <a:gd name="T10" fmla="*/ 56 w 48"/>
                <a:gd name="T11" fmla="*/ 26 h 37"/>
                <a:gd name="T12" fmla="*/ 50 w 48"/>
                <a:gd name="T13" fmla="*/ 32 h 37"/>
                <a:gd name="T14" fmla="*/ 50 w 48"/>
                <a:gd name="T15" fmla="*/ 26 h 37"/>
                <a:gd name="T16" fmla="*/ 15 w 48"/>
                <a:gd name="T17" fmla="*/ 32 h 37"/>
                <a:gd name="T18" fmla="*/ 15 w 48"/>
                <a:gd name="T19" fmla="*/ 26 h 37"/>
                <a:gd name="T20" fmla="*/ 8 w 48"/>
                <a:gd name="T21" fmla="*/ 32 h 37"/>
                <a:gd name="T22" fmla="*/ 8 w 48"/>
                <a:gd name="T23" fmla="*/ 43 h 37"/>
                <a:gd name="T24" fmla="*/ 0 w 48"/>
                <a:gd name="T25" fmla="*/ 32 h 37"/>
                <a:gd name="T26" fmla="*/ 0 w 48"/>
                <a:gd name="T27" fmla="*/ 32 h 37"/>
                <a:gd name="T28" fmla="*/ 0 w 48"/>
                <a:gd name="T29" fmla="*/ 32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37">
                  <a:moveTo>
                    <a:pt x="0" y="28"/>
                  </a:moveTo>
                  <a:lnTo>
                    <a:pt x="0" y="0"/>
                  </a:lnTo>
                  <a:lnTo>
                    <a:pt x="21" y="0"/>
                  </a:lnTo>
                  <a:lnTo>
                    <a:pt x="21" y="7"/>
                  </a:lnTo>
                  <a:lnTo>
                    <a:pt x="35" y="7"/>
                  </a:lnTo>
                  <a:lnTo>
                    <a:pt x="48" y="22"/>
                  </a:lnTo>
                  <a:lnTo>
                    <a:pt x="42" y="28"/>
                  </a:lnTo>
                  <a:lnTo>
                    <a:pt x="42" y="22"/>
                  </a:lnTo>
                  <a:lnTo>
                    <a:pt x="13" y="28"/>
                  </a:lnTo>
                  <a:lnTo>
                    <a:pt x="13" y="22"/>
                  </a:lnTo>
                  <a:lnTo>
                    <a:pt x="6" y="28"/>
                  </a:lnTo>
                  <a:lnTo>
                    <a:pt x="6" y="37"/>
                  </a:lnTo>
                  <a:lnTo>
                    <a:pt x="0" y="28"/>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49" name="Freeform 649">
              <a:extLst>
                <a:ext uri="{FF2B5EF4-FFF2-40B4-BE49-F238E27FC236}">
                  <a16:creationId xmlns:a16="http://schemas.microsoft.com/office/drawing/2014/main" id="{DFD9FBED-1FEE-96A8-84E8-0C51F30EA2B3}"/>
                </a:ext>
              </a:extLst>
            </p:cNvPr>
            <p:cNvSpPr>
              <a:spLocks/>
            </p:cNvSpPr>
            <p:nvPr/>
          </p:nvSpPr>
          <p:spPr bwMode="auto">
            <a:xfrm>
              <a:off x="3634902" y="3660629"/>
              <a:ext cx="56587" cy="35159"/>
            </a:xfrm>
            <a:custGeom>
              <a:avLst/>
              <a:gdLst>
                <a:gd name="T0" fmla="*/ 43 w 37"/>
                <a:gd name="T1" fmla="*/ 29 h 25"/>
                <a:gd name="T2" fmla="*/ 43 w 37"/>
                <a:gd name="T3" fmla="*/ 0 h 25"/>
                <a:gd name="T4" fmla="*/ 17 w 37"/>
                <a:gd name="T5" fmla="*/ 0 h 25"/>
                <a:gd name="T6" fmla="*/ 31 w 37"/>
                <a:gd name="T7" fmla="*/ 26 h 25"/>
                <a:gd name="T8" fmla="*/ 0 w 37"/>
                <a:gd name="T9" fmla="*/ 29 h 25"/>
                <a:gd name="T10" fmla="*/ 43 w 37"/>
                <a:gd name="T11" fmla="*/ 29 h 25"/>
                <a:gd name="T12" fmla="*/ 43 w 37"/>
                <a:gd name="T13" fmla="*/ 29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5">
                  <a:moveTo>
                    <a:pt x="37" y="25"/>
                  </a:moveTo>
                  <a:lnTo>
                    <a:pt x="37" y="0"/>
                  </a:lnTo>
                  <a:lnTo>
                    <a:pt x="15" y="0"/>
                  </a:lnTo>
                  <a:lnTo>
                    <a:pt x="27" y="22"/>
                  </a:lnTo>
                  <a:lnTo>
                    <a:pt x="0" y="25"/>
                  </a:lnTo>
                  <a:lnTo>
                    <a:pt x="37" y="25"/>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0" name="Freeform 650">
              <a:extLst>
                <a:ext uri="{FF2B5EF4-FFF2-40B4-BE49-F238E27FC236}">
                  <a16:creationId xmlns:a16="http://schemas.microsoft.com/office/drawing/2014/main" id="{80703C76-55EB-D2CA-55C2-3AB6E5824DEA}"/>
                </a:ext>
              </a:extLst>
            </p:cNvPr>
            <p:cNvSpPr>
              <a:spLocks/>
            </p:cNvSpPr>
            <p:nvPr/>
          </p:nvSpPr>
          <p:spPr bwMode="auto">
            <a:xfrm>
              <a:off x="3963110" y="4731028"/>
              <a:ext cx="121663" cy="105477"/>
            </a:xfrm>
            <a:custGeom>
              <a:avLst/>
              <a:gdLst>
                <a:gd name="T0" fmla="*/ 83 w 80"/>
                <a:gd name="T1" fmla="*/ 62 h 75"/>
                <a:gd name="T2" fmla="*/ 92 w 80"/>
                <a:gd name="T3" fmla="*/ 35 h 75"/>
                <a:gd name="T4" fmla="*/ 83 w 80"/>
                <a:gd name="T5" fmla="*/ 25 h 75"/>
                <a:gd name="T6" fmla="*/ 49 w 80"/>
                <a:gd name="T7" fmla="*/ 6 h 75"/>
                <a:gd name="T8" fmla="*/ 42 w 80"/>
                <a:gd name="T9" fmla="*/ 6 h 75"/>
                <a:gd name="T10" fmla="*/ 30 w 80"/>
                <a:gd name="T11" fmla="*/ 0 h 75"/>
                <a:gd name="T12" fmla="*/ 15 w 80"/>
                <a:gd name="T13" fmla="*/ 0 h 75"/>
                <a:gd name="T14" fmla="*/ 0 w 80"/>
                <a:gd name="T15" fmla="*/ 68 h 75"/>
                <a:gd name="T16" fmla="*/ 6 w 80"/>
                <a:gd name="T17" fmla="*/ 68 h 75"/>
                <a:gd name="T18" fmla="*/ 42 w 80"/>
                <a:gd name="T19" fmla="*/ 87 h 75"/>
                <a:gd name="T20" fmla="*/ 67 w 80"/>
                <a:gd name="T21" fmla="*/ 87 h 75"/>
                <a:gd name="T22" fmla="*/ 83 w 80"/>
                <a:gd name="T23" fmla="*/ 62 h 75"/>
                <a:gd name="T24" fmla="*/ 83 w 80"/>
                <a:gd name="T25" fmla="*/ 62 h 75"/>
                <a:gd name="T26" fmla="*/ 83 w 80"/>
                <a:gd name="T27" fmla="*/ 62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0" h="75">
                  <a:moveTo>
                    <a:pt x="72" y="53"/>
                  </a:moveTo>
                  <a:lnTo>
                    <a:pt x="80" y="30"/>
                  </a:lnTo>
                  <a:lnTo>
                    <a:pt x="72" y="21"/>
                  </a:lnTo>
                  <a:lnTo>
                    <a:pt x="43" y="6"/>
                  </a:lnTo>
                  <a:lnTo>
                    <a:pt x="36" y="6"/>
                  </a:lnTo>
                  <a:lnTo>
                    <a:pt x="26" y="0"/>
                  </a:lnTo>
                  <a:lnTo>
                    <a:pt x="13" y="0"/>
                  </a:lnTo>
                  <a:lnTo>
                    <a:pt x="0" y="58"/>
                  </a:lnTo>
                  <a:lnTo>
                    <a:pt x="6" y="58"/>
                  </a:lnTo>
                  <a:lnTo>
                    <a:pt x="36" y="75"/>
                  </a:lnTo>
                  <a:lnTo>
                    <a:pt x="58" y="75"/>
                  </a:lnTo>
                  <a:lnTo>
                    <a:pt x="72" y="53"/>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1" name="Freeform 651">
              <a:extLst>
                <a:ext uri="{FF2B5EF4-FFF2-40B4-BE49-F238E27FC236}">
                  <a16:creationId xmlns:a16="http://schemas.microsoft.com/office/drawing/2014/main" id="{77CC37E7-5FC4-4DFE-3D1D-3852C0416D8D}"/>
                </a:ext>
              </a:extLst>
            </p:cNvPr>
            <p:cNvSpPr>
              <a:spLocks/>
            </p:cNvSpPr>
            <p:nvPr/>
          </p:nvSpPr>
          <p:spPr bwMode="auto">
            <a:xfrm>
              <a:off x="3558510" y="3693180"/>
              <a:ext cx="31123" cy="36461"/>
            </a:xfrm>
            <a:custGeom>
              <a:avLst/>
              <a:gdLst>
                <a:gd name="T0" fmla="*/ 0 w 21"/>
                <a:gd name="T1" fmla="*/ 12 h 26"/>
                <a:gd name="T2" fmla="*/ 15 w 21"/>
                <a:gd name="T3" fmla="*/ 30 h 26"/>
                <a:gd name="T4" fmla="*/ 23 w 21"/>
                <a:gd name="T5" fmla="*/ 12 h 26"/>
                <a:gd name="T6" fmla="*/ 6 w 21"/>
                <a:gd name="T7" fmla="*/ 0 h 26"/>
                <a:gd name="T8" fmla="*/ 0 w 21"/>
                <a:gd name="T9" fmla="*/ 12 h 26"/>
                <a:gd name="T10" fmla="*/ 0 w 21"/>
                <a:gd name="T11" fmla="*/ 12 h 26"/>
                <a:gd name="T12" fmla="*/ 0 w 21"/>
                <a:gd name="T13" fmla="*/ 12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6">
                  <a:moveTo>
                    <a:pt x="0" y="10"/>
                  </a:moveTo>
                  <a:lnTo>
                    <a:pt x="13" y="26"/>
                  </a:lnTo>
                  <a:lnTo>
                    <a:pt x="21" y="10"/>
                  </a:lnTo>
                  <a:lnTo>
                    <a:pt x="6" y="0"/>
                  </a:lnTo>
                  <a:lnTo>
                    <a:pt x="0" y="10"/>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2" name="Freeform 652">
              <a:extLst>
                <a:ext uri="{FF2B5EF4-FFF2-40B4-BE49-F238E27FC236}">
                  <a16:creationId xmlns:a16="http://schemas.microsoft.com/office/drawing/2014/main" id="{D6951E19-94E9-8631-C4D3-81E28503A2BD}"/>
                </a:ext>
              </a:extLst>
            </p:cNvPr>
            <p:cNvSpPr>
              <a:spLocks/>
            </p:cNvSpPr>
            <p:nvPr/>
          </p:nvSpPr>
          <p:spPr bwMode="auto">
            <a:xfrm>
              <a:off x="3425532" y="3586402"/>
              <a:ext cx="206543" cy="74225"/>
            </a:xfrm>
            <a:custGeom>
              <a:avLst/>
              <a:gdLst>
                <a:gd name="T0" fmla="*/ 0 w 134"/>
                <a:gd name="T1" fmla="*/ 26 h 52"/>
                <a:gd name="T2" fmla="*/ 9 w 134"/>
                <a:gd name="T3" fmla="*/ 26 h 52"/>
                <a:gd name="T4" fmla="*/ 26 w 134"/>
                <a:gd name="T5" fmla="*/ 8 h 52"/>
                <a:gd name="T6" fmla="*/ 52 w 134"/>
                <a:gd name="T7" fmla="*/ 15 h 52"/>
                <a:gd name="T8" fmla="*/ 41 w 134"/>
                <a:gd name="T9" fmla="*/ 15 h 52"/>
                <a:gd name="T10" fmla="*/ 52 w 134"/>
                <a:gd name="T11" fmla="*/ 15 h 52"/>
                <a:gd name="T12" fmla="*/ 92 w 134"/>
                <a:gd name="T13" fmla="*/ 26 h 52"/>
                <a:gd name="T14" fmla="*/ 102 w 134"/>
                <a:gd name="T15" fmla="*/ 54 h 52"/>
                <a:gd name="T16" fmla="*/ 118 w 134"/>
                <a:gd name="T17" fmla="*/ 54 h 52"/>
                <a:gd name="T18" fmla="*/ 111 w 134"/>
                <a:gd name="T19" fmla="*/ 62 h 52"/>
                <a:gd name="T20" fmla="*/ 159 w 134"/>
                <a:gd name="T21" fmla="*/ 62 h 52"/>
                <a:gd name="T22" fmla="*/ 150 w 134"/>
                <a:gd name="T23" fmla="*/ 54 h 52"/>
                <a:gd name="T24" fmla="*/ 144 w 134"/>
                <a:gd name="T25" fmla="*/ 54 h 52"/>
                <a:gd name="T26" fmla="*/ 144 w 134"/>
                <a:gd name="T27" fmla="*/ 34 h 52"/>
                <a:gd name="T28" fmla="*/ 52 w 134"/>
                <a:gd name="T29" fmla="*/ 0 h 52"/>
                <a:gd name="T30" fmla="*/ 16 w 134"/>
                <a:gd name="T31" fmla="*/ 8 h 52"/>
                <a:gd name="T32" fmla="*/ 0 w 134"/>
                <a:gd name="T33" fmla="*/ 26 h 52"/>
                <a:gd name="T34" fmla="*/ 0 w 134"/>
                <a:gd name="T35" fmla="*/ 26 h 52"/>
                <a:gd name="T36" fmla="*/ 0 w 134"/>
                <a:gd name="T37" fmla="*/ 26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52">
                  <a:moveTo>
                    <a:pt x="0" y="22"/>
                  </a:moveTo>
                  <a:lnTo>
                    <a:pt x="7" y="22"/>
                  </a:lnTo>
                  <a:lnTo>
                    <a:pt x="22" y="6"/>
                  </a:lnTo>
                  <a:lnTo>
                    <a:pt x="44" y="13"/>
                  </a:lnTo>
                  <a:lnTo>
                    <a:pt x="35" y="13"/>
                  </a:lnTo>
                  <a:lnTo>
                    <a:pt x="44" y="13"/>
                  </a:lnTo>
                  <a:lnTo>
                    <a:pt x="77" y="22"/>
                  </a:lnTo>
                  <a:lnTo>
                    <a:pt x="86" y="45"/>
                  </a:lnTo>
                  <a:lnTo>
                    <a:pt x="99" y="45"/>
                  </a:lnTo>
                  <a:lnTo>
                    <a:pt x="94" y="52"/>
                  </a:lnTo>
                  <a:lnTo>
                    <a:pt x="134" y="52"/>
                  </a:lnTo>
                  <a:lnTo>
                    <a:pt x="127" y="45"/>
                  </a:lnTo>
                  <a:lnTo>
                    <a:pt x="121" y="45"/>
                  </a:lnTo>
                  <a:lnTo>
                    <a:pt x="121" y="28"/>
                  </a:lnTo>
                  <a:lnTo>
                    <a:pt x="44" y="0"/>
                  </a:lnTo>
                  <a:lnTo>
                    <a:pt x="14" y="6"/>
                  </a:lnTo>
                  <a:lnTo>
                    <a:pt x="0" y="22"/>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3" name="Freeform 653">
              <a:extLst>
                <a:ext uri="{FF2B5EF4-FFF2-40B4-BE49-F238E27FC236}">
                  <a16:creationId xmlns:a16="http://schemas.microsoft.com/office/drawing/2014/main" id="{51FCA1DE-8645-EB82-433B-D66DF862CCD9}"/>
                </a:ext>
              </a:extLst>
            </p:cNvPr>
            <p:cNvSpPr>
              <a:spLocks/>
            </p:cNvSpPr>
            <p:nvPr/>
          </p:nvSpPr>
          <p:spPr bwMode="auto">
            <a:xfrm>
              <a:off x="3575483" y="3534316"/>
              <a:ext cx="38196" cy="39065"/>
            </a:xfrm>
            <a:custGeom>
              <a:avLst/>
              <a:gdLst>
                <a:gd name="T0" fmla="*/ 0 w 25"/>
                <a:gd name="T1" fmla="*/ 0 h 27"/>
                <a:gd name="T2" fmla="*/ 0 w 25"/>
                <a:gd name="T3" fmla="*/ 12 h 27"/>
                <a:gd name="T4" fmla="*/ 29 w 25"/>
                <a:gd name="T5" fmla="*/ 33 h 27"/>
                <a:gd name="T6" fmla="*/ 29 w 25"/>
                <a:gd name="T7" fmla="*/ 12 h 27"/>
                <a:gd name="T8" fmla="*/ 0 w 25"/>
                <a:gd name="T9" fmla="*/ 0 h 27"/>
                <a:gd name="T10" fmla="*/ 0 w 25"/>
                <a:gd name="T11" fmla="*/ 0 h 27"/>
                <a:gd name="T12" fmla="*/ 0 w 2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7">
                  <a:moveTo>
                    <a:pt x="0" y="0"/>
                  </a:moveTo>
                  <a:lnTo>
                    <a:pt x="0" y="10"/>
                  </a:lnTo>
                  <a:lnTo>
                    <a:pt x="25" y="27"/>
                  </a:lnTo>
                  <a:lnTo>
                    <a:pt x="25" y="10"/>
                  </a:lnTo>
                  <a:lnTo>
                    <a:pt x="0" y="0"/>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4" name="Freeform 654">
              <a:extLst>
                <a:ext uri="{FF2B5EF4-FFF2-40B4-BE49-F238E27FC236}">
                  <a16:creationId xmlns:a16="http://schemas.microsoft.com/office/drawing/2014/main" id="{F36C5C70-1788-B928-C2FA-8CCC3EAD3865}"/>
                </a:ext>
              </a:extLst>
            </p:cNvPr>
            <p:cNvSpPr>
              <a:spLocks/>
            </p:cNvSpPr>
            <p:nvPr/>
          </p:nvSpPr>
          <p:spPr bwMode="auto">
            <a:xfrm>
              <a:off x="3559923" y="3539526"/>
              <a:ext cx="33952" cy="46879"/>
            </a:xfrm>
            <a:custGeom>
              <a:avLst/>
              <a:gdLst>
                <a:gd name="T0" fmla="*/ 0 w 22"/>
                <a:gd name="T1" fmla="*/ 0 h 34"/>
                <a:gd name="T2" fmla="*/ 0 w 22"/>
                <a:gd name="T3" fmla="*/ 12 h 34"/>
                <a:gd name="T4" fmla="*/ 26 w 22"/>
                <a:gd name="T5" fmla="*/ 38 h 34"/>
                <a:gd name="T6" fmla="*/ 26 w 22"/>
                <a:gd name="T7" fmla="*/ 12 h 34"/>
                <a:gd name="T8" fmla="*/ 0 w 22"/>
                <a:gd name="T9" fmla="*/ 0 h 34"/>
                <a:gd name="T10" fmla="*/ 0 w 22"/>
                <a:gd name="T11" fmla="*/ 0 h 34"/>
                <a:gd name="T12" fmla="*/ 0 w 22"/>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34">
                  <a:moveTo>
                    <a:pt x="0" y="0"/>
                  </a:moveTo>
                  <a:lnTo>
                    <a:pt x="0" y="10"/>
                  </a:lnTo>
                  <a:lnTo>
                    <a:pt x="22" y="34"/>
                  </a:lnTo>
                  <a:lnTo>
                    <a:pt x="22" y="10"/>
                  </a:lnTo>
                  <a:lnTo>
                    <a:pt x="0" y="0"/>
                  </a:lnTo>
                  <a:close/>
                </a:path>
              </a:pathLst>
            </a:custGeom>
            <a:solidFill>
              <a:schemeClr val="bg2">
                <a:lumMod val="5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5" name="Freeform 655">
              <a:extLst>
                <a:ext uri="{FF2B5EF4-FFF2-40B4-BE49-F238E27FC236}">
                  <a16:creationId xmlns:a16="http://schemas.microsoft.com/office/drawing/2014/main" id="{6EDEF187-A656-DAC5-10E1-1354553DD978}"/>
                </a:ext>
              </a:extLst>
            </p:cNvPr>
            <p:cNvSpPr>
              <a:spLocks/>
            </p:cNvSpPr>
            <p:nvPr/>
          </p:nvSpPr>
          <p:spPr bwMode="auto">
            <a:xfrm>
              <a:off x="5672039" y="3381957"/>
              <a:ext cx="243324" cy="235696"/>
            </a:xfrm>
            <a:custGeom>
              <a:avLst/>
              <a:gdLst>
                <a:gd name="T0" fmla="*/ 187 w 158"/>
                <a:gd name="T1" fmla="*/ 178 h 167"/>
                <a:gd name="T2" fmla="*/ 150 w 158"/>
                <a:gd name="T3" fmla="*/ 196 h 167"/>
                <a:gd name="T4" fmla="*/ 145 w 158"/>
                <a:gd name="T5" fmla="*/ 185 h 167"/>
                <a:gd name="T6" fmla="*/ 9 w 158"/>
                <a:gd name="T7" fmla="*/ 185 h 167"/>
                <a:gd name="T8" fmla="*/ 9 w 158"/>
                <a:gd name="T9" fmla="*/ 61 h 167"/>
                <a:gd name="T10" fmla="*/ 0 w 158"/>
                <a:gd name="T11" fmla="*/ 43 h 167"/>
                <a:gd name="T12" fmla="*/ 9 w 158"/>
                <a:gd name="T13" fmla="*/ 0 h 167"/>
                <a:gd name="T14" fmla="*/ 9 w 158"/>
                <a:gd name="T15" fmla="*/ 17 h 167"/>
                <a:gd name="T16" fmla="*/ 41 w 158"/>
                <a:gd name="T17" fmla="*/ 17 h 167"/>
                <a:gd name="T18" fmla="*/ 67 w 158"/>
                <a:gd name="T19" fmla="*/ 28 h 167"/>
                <a:gd name="T20" fmla="*/ 109 w 158"/>
                <a:gd name="T21" fmla="*/ 17 h 167"/>
                <a:gd name="T22" fmla="*/ 120 w 158"/>
                <a:gd name="T23" fmla="*/ 17 h 167"/>
                <a:gd name="T24" fmla="*/ 120 w 158"/>
                <a:gd name="T25" fmla="*/ 28 h 167"/>
                <a:gd name="T26" fmla="*/ 137 w 158"/>
                <a:gd name="T27" fmla="*/ 17 h 167"/>
                <a:gd name="T28" fmla="*/ 137 w 158"/>
                <a:gd name="T29" fmla="*/ 28 h 167"/>
                <a:gd name="T30" fmla="*/ 150 w 158"/>
                <a:gd name="T31" fmla="*/ 17 h 167"/>
                <a:gd name="T32" fmla="*/ 161 w 158"/>
                <a:gd name="T33" fmla="*/ 55 h 167"/>
                <a:gd name="T34" fmla="*/ 150 w 158"/>
                <a:gd name="T35" fmla="*/ 89 h 167"/>
                <a:gd name="T36" fmla="*/ 137 w 158"/>
                <a:gd name="T37" fmla="*/ 36 h 167"/>
                <a:gd name="T38" fmla="*/ 137 w 158"/>
                <a:gd name="T39" fmla="*/ 55 h 167"/>
                <a:gd name="T40" fmla="*/ 187 w 158"/>
                <a:gd name="T41" fmla="*/ 178 h 167"/>
                <a:gd name="T42" fmla="*/ 187 w 158"/>
                <a:gd name="T43" fmla="*/ 178 h 167"/>
                <a:gd name="T44" fmla="*/ 187 w 158"/>
                <a:gd name="T45" fmla="*/ 178 h 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8" h="167">
                  <a:moveTo>
                    <a:pt x="158" y="151"/>
                  </a:moveTo>
                  <a:lnTo>
                    <a:pt x="127" y="167"/>
                  </a:lnTo>
                  <a:lnTo>
                    <a:pt x="122" y="158"/>
                  </a:lnTo>
                  <a:lnTo>
                    <a:pt x="7" y="158"/>
                  </a:lnTo>
                  <a:lnTo>
                    <a:pt x="7" y="52"/>
                  </a:lnTo>
                  <a:lnTo>
                    <a:pt x="0" y="37"/>
                  </a:lnTo>
                  <a:lnTo>
                    <a:pt x="7" y="0"/>
                  </a:lnTo>
                  <a:lnTo>
                    <a:pt x="7" y="15"/>
                  </a:lnTo>
                  <a:lnTo>
                    <a:pt x="35" y="15"/>
                  </a:lnTo>
                  <a:lnTo>
                    <a:pt x="57" y="24"/>
                  </a:lnTo>
                  <a:lnTo>
                    <a:pt x="92" y="15"/>
                  </a:lnTo>
                  <a:lnTo>
                    <a:pt x="101" y="15"/>
                  </a:lnTo>
                  <a:lnTo>
                    <a:pt x="101" y="24"/>
                  </a:lnTo>
                  <a:lnTo>
                    <a:pt x="116" y="15"/>
                  </a:lnTo>
                  <a:lnTo>
                    <a:pt x="116" y="24"/>
                  </a:lnTo>
                  <a:lnTo>
                    <a:pt x="127" y="15"/>
                  </a:lnTo>
                  <a:lnTo>
                    <a:pt x="136" y="47"/>
                  </a:lnTo>
                  <a:lnTo>
                    <a:pt x="127" y="76"/>
                  </a:lnTo>
                  <a:lnTo>
                    <a:pt x="116" y="30"/>
                  </a:lnTo>
                  <a:lnTo>
                    <a:pt x="116" y="47"/>
                  </a:lnTo>
                  <a:lnTo>
                    <a:pt x="158" y="151"/>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6" name="Freeform 656">
              <a:extLst>
                <a:ext uri="{FF2B5EF4-FFF2-40B4-BE49-F238E27FC236}">
                  <a16:creationId xmlns:a16="http://schemas.microsoft.com/office/drawing/2014/main" id="{44B2FD76-53F9-25D0-AC0E-476CF2777E4B}"/>
                </a:ext>
              </a:extLst>
            </p:cNvPr>
            <p:cNvSpPr>
              <a:spLocks/>
            </p:cNvSpPr>
            <p:nvPr/>
          </p:nvSpPr>
          <p:spPr bwMode="auto">
            <a:xfrm>
              <a:off x="5382028" y="3365029"/>
              <a:ext cx="314057" cy="300807"/>
            </a:xfrm>
            <a:custGeom>
              <a:avLst/>
              <a:gdLst>
                <a:gd name="T0" fmla="*/ 35 w 204"/>
                <a:gd name="T1" fmla="*/ 183 h 213"/>
                <a:gd name="T2" fmla="*/ 24 w 204"/>
                <a:gd name="T3" fmla="*/ 157 h 213"/>
                <a:gd name="T4" fmla="*/ 17 w 204"/>
                <a:gd name="T5" fmla="*/ 157 h 213"/>
                <a:gd name="T6" fmla="*/ 0 w 204"/>
                <a:gd name="T7" fmla="*/ 131 h 213"/>
                <a:gd name="T8" fmla="*/ 10 w 204"/>
                <a:gd name="T9" fmla="*/ 114 h 213"/>
                <a:gd name="T10" fmla="*/ 10 w 204"/>
                <a:gd name="T11" fmla="*/ 73 h 213"/>
                <a:gd name="T12" fmla="*/ 0 w 204"/>
                <a:gd name="T13" fmla="*/ 59 h 213"/>
                <a:gd name="T14" fmla="*/ 0 w 204"/>
                <a:gd name="T15" fmla="*/ 51 h 213"/>
                <a:gd name="T16" fmla="*/ 10 w 204"/>
                <a:gd name="T17" fmla="*/ 44 h 213"/>
                <a:gd name="T18" fmla="*/ 10 w 204"/>
                <a:gd name="T19" fmla="*/ 33 h 213"/>
                <a:gd name="T20" fmla="*/ 24 w 204"/>
                <a:gd name="T21" fmla="*/ 10 h 213"/>
                <a:gd name="T22" fmla="*/ 24 w 204"/>
                <a:gd name="T23" fmla="*/ 0 h 213"/>
                <a:gd name="T24" fmla="*/ 48 w 204"/>
                <a:gd name="T25" fmla="*/ 0 h 213"/>
                <a:gd name="T26" fmla="*/ 76 w 204"/>
                <a:gd name="T27" fmla="*/ 10 h 213"/>
                <a:gd name="T28" fmla="*/ 100 w 204"/>
                <a:gd name="T29" fmla="*/ 10 h 213"/>
                <a:gd name="T30" fmla="*/ 100 w 204"/>
                <a:gd name="T31" fmla="*/ 33 h 213"/>
                <a:gd name="T32" fmla="*/ 159 w 204"/>
                <a:gd name="T33" fmla="*/ 51 h 213"/>
                <a:gd name="T34" fmla="*/ 167 w 204"/>
                <a:gd name="T35" fmla="*/ 44 h 213"/>
                <a:gd name="T36" fmla="*/ 167 w 204"/>
                <a:gd name="T37" fmla="*/ 20 h 213"/>
                <a:gd name="T38" fmla="*/ 193 w 204"/>
                <a:gd name="T39" fmla="*/ 0 h 213"/>
                <a:gd name="T40" fmla="*/ 218 w 204"/>
                <a:gd name="T41" fmla="*/ 10 h 213"/>
                <a:gd name="T42" fmla="*/ 218 w 204"/>
                <a:gd name="T43" fmla="*/ 20 h 213"/>
                <a:gd name="T44" fmla="*/ 242 w 204"/>
                <a:gd name="T45" fmla="*/ 20 h 213"/>
                <a:gd name="T46" fmla="*/ 236 w 204"/>
                <a:gd name="T47" fmla="*/ 59 h 213"/>
                <a:gd name="T48" fmla="*/ 242 w 204"/>
                <a:gd name="T49" fmla="*/ 79 h 213"/>
                <a:gd name="T50" fmla="*/ 242 w 204"/>
                <a:gd name="T51" fmla="*/ 235 h 213"/>
                <a:gd name="T52" fmla="*/ 236 w 204"/>
                <a:gd name="T53" fmla="*/ 245 h 213"/>
                <a:gd name="T54" fmla="*/ 226 w 204"/>
                <a:gd name="T55" fmla="*/ 251 h 213"/>
                <a:gd name="T56" fmla="*/ 111 w 204"/>
                <a:gd name="T57" fmla="*/ 183 h 213"/>
                <a:gd name="T58" fmla="*/ 83 w 204"/>
                <a:gd name="T59" fmla="*/ 192 h 213"/>
                <a:gd name="T60" fmla="*/ 76 w 204"/>
                <a:gd name="T61" fmla="*/ 183 h 213"/>
                <a:gd name="T62" fmla="*/ 35 w 204"/>
                <a:gd name="T63" fmla="*/ 183 h 213"/>
                <a:gd name="T64" fmla="*/ 35 w 204"/>
                <a:gd name="T65" fmla="*/ 183 h 213"/>
                <a:gd name="T66" fmla="*/ 35 w 204"/>
                <a:gd name="T67" fmla="*/ 183 h 2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4" h="213">
                  <a:moveTo>
                    <a:pt x="29" y="156"/>
                  </a:moveTo>
                  <a:lnTo>
                    <a:pt x="20" y="134"/>
                  </a:lnTo>
                  <a:lnTo>
                    <a:pt x="15" y="134"/>
                  </a:lnTo>
                  <a:lnTo>
                    <a:pt x="0" y="112"/>
                  </a:lnTo>
                  <a:lnTo>
                    <a:pt x="8" y="97"/>
                  </a:lnTo>
                  <a:lnTo>
                    <a:pt x="8" y="62"/>
                  </a:lnTo>
                  <a:lnTo>
                    <a:pt x="0" y="50"/>
                  </a:lnTo>
                  <a:lnTo>
                    <a:pt x="0" y="43"/>
                  </a:lnTo>
                  <a:lnTo>
                    <a:pt x="8" y="38"/>
                  </a:lnTo>
                  <a:lnTo>
                    <a:pt x="8" y="28"/>
                  </a:lnTo>
                  <a:lnTo>
                    <a:pt x="20" y="8"/>
                  </a:lnTo>
                  <a:lnTo>
                    <a:pt x="20" y="0"/>
                  </a:lnTo>
                  <a:lnTo>
                    <a:pt x="40" y="0"/>
                  </a:lnTo>
                  <a:lnTo>
                    <a:pt x="64" y="8"/>
                  </a:lnTo>
                  <a:lnTo>
                    <a:pt x="85" y="8"/>
                  </a:lnTo>
                  <a:lnTo>
                    <a:pt x="85" y="28"/>
                  </a:lnTo>
                  <a:lnTo>
                    <a:pt x="134" y="43"/>
                  </a:lnTo>
                  <a:lnTo>
                    <a:pt x="141" y="38"/>
                  </a:lnTo>
                  <a:lnTo>
                    <a:pt x="141" y="17"/>
                  </a:lnTo>
                  <a:lnTo>
                    <a:pt x="163" y="0"/>
                  </a:lnTo>
                  <a:lnTo>
                    <a:pt x="184" y="8"/>
                  </a:lnTo>
                  <a:lnTo>
                    <a:pt x="184" y="17"/>
                  </a:lnTo>
                  <a:lnTo>
                    <a:pt x="204" y="17"/>
                  </a:lnTo>
                  <a:lnTo>
                    <a:pt x="199" y="50"/>
                  </a:lnTo>
                  <a:lnTo>
                    <a:pt x="204" y="67"/>
                  </a:lnTo>
                  <a:lnTo>
                    <a:pt x="204" y="200"/>
                  </a:lnTo>
                  <a:lnTo>
                    <a:pt x="199" y="208"/>
                  </a:lnTo>
                  <a:lnTo>
                    <a:pt x="191" y="213"/>
                  </a:lnTo>
                  <a:lnTo>
                    <a:pt x="94" y="156"/>
                  </a:lnTo>
                  <a:lnTo>
                    <a:pt x="70" y="163"/>
                  </a:lnTo>
                  <a:lnTo>
                    <a:pt x="64" y="156"/>
                  </a:lnTo>
                  <a:lnTo>
                    <a:pt x="29" y="156"/>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7" name="Freeform 657">
              <a:extLst>
                <a:ext uri="{FF2B5EF4-FFF2-40B4-BE49-F238E27FC236}">
                  <a16:creationId xmlns:a16="http://schemas.microsoft.com/office/drawing/2014/main" id="{4A3C80B9-04F6-8473-3691-BDCE38C96592}"/>
                </a:ext>
              </a:extLst>
            </p:cNvPr>
            <p:cNvSpPr>
              <a:spLocks/>
            </p:cNvSpPr>
            <p:nvPr/>
          </p:nvSpPr>
          <p:spPr bwMode="auto">
            <a:xfrm>
              <a:off x="4997236" y="3259552"/>
              <a:ext cx="422989" cy="404981"/>
            </a:xfrm>
            <a:custGeom>
              <a:avLst/>
              <a:gdLst>
                <a:gd name="T0" fmla="*/ 103 w 275"/>
                <a:gd name="T1" fmla="*/ 39 h 287"/>
                <a:gd name="T2" fmla="*/ 111 w 275"/>
                <a:gd name="T3" fmla="*/ 39 h 287"/>
                <a:gd name="T4" fmla="*/ 120 w 275"/>
                <a:gd name="T5" fmla="*/ 93 h 287"/>
                <a:gd name="T6" fmla="*/ 77 w 275"/>
                <a:gd name="T7" fmla="*/ 102 h 287"/>
                <a:gd name="T8" fmla="*/ 77 w 275"/>
                <a:gd name="T9" fmla="*/ 118 h 287"/>
                <a:gd name="T10" fmla="*/ 0 w 275"/>
                <a:gd name="T11" fmla="*/ 163 h 287"/>
                <a:gd name="T12" fmla="*/ 0 w 275"/>
                <a:gd name="T13" fmla="*/ 192 h 287"/>
                <a:gd name="T14" fmla="*/ 152 w 275"/>
                <a:gd name="T15" fmla="*/ 301 h 287"/>
                <a:gd name="T16" fmla="*/ 161 w 275"/>
                <a:gd name="T17" fmla="*/ 322 h 287"/>
                <a:gd name="T18" fmla="*/ 196 w 275"/>
                <a:gd name="T19" fmla="*/ 337 h 287"/>
                <a:gd name="T20" fmla="*/ 222 w 275"/>
                <a:gd name="T21" fmla="*/ 337 h 287"/>
                <a:gd name="T22" fmla="*/ 325 w 275"/>
                <a:gd name="T23" fmla="*/ 268 h 287"/>
                <a:gd name="T24" fmla="*/ 313 w 275"/>
                <a:gd name="T25" fmla="*/ 243 h 287"/>
                <a:gd name="T26" fmla="*/ 308 w 275"/>
                <a:gd name="T27" fmla="*/ 243 h 287"/>
                <a:gd name="T28" fmla="*/ 287 w 275"/>
                <a:gd name="T29" fmla="*/ 217 h 287"/>
                <a:gd name="T30" fmla="*/ 297 w 275"/>
                <a:gd name="T31" fmla="*/ 199 h 287"/>
                <a:gd name="T32" fmla="*/ 297 w 275"/>
                <a:gd name="T33" fmla="*/ 157 h 287"/>
                <a:gd name="T34" fmla="*/ 287 w 275"/>
                <a:gd name="T35" fmla="*/ 145 h 287"/>
                <a:gd name="T36" fmla="*/ 287 w 275"/>
                <a:gd name="T37" fmla="*/ 102 h 287"/>
                <a:gd name="T38" fmla="*/ 261 w 275"/>
                <a:gd name="T39" fmla="*/ 93 h 287"/>
                <a:gd name="T40" fmla="*/ 254 w 275"/>
                <a:gd name="T41" fmla="*/ 76 h 287"/>
                <a:gd name="T42" fmla="*/ 272 w 275"/>
                <a:gd name="T43" fmla="*/ 50 h 287"/>
                <a:gd name="T44" fmla="*/ 261 w 275"/>
                <a:gd name="T45" fmla="*/ 8 h 287"/>
                <a:gd name="T46" fmla="*/ 272 w 275"/>
                <a:gd name="T47" fmla="*/ 0 h 287"/>
                <a:gd name="T48" fmla="*/ 261 w 275"/>
                <a:gd name="T49" fmla="*/ 8 h 287"/>
                <a:gd name="T50" fmla="*/ 238 w 275"/>
                <a:gd name="T51" fmla="*/ 0 h 287"/>
                <a:gd name="T52" fmla="*/ 222 w 275"/>
                <a:gd name="T53" fmla="*/ 8 h 287"/>
                <a:gd name="T54" fmla="*/ 204 w 275"/>
                <a:gd name="T55" fmla="*/ 0 h 287"/>
                <a:gd name="T56" fmla="*/ 178 w 275"/>
                <a:gd name="T57" fmla="*/ 8 h 287"/>
                <a:gd name="T58" fmla="*/ 152 w 275"/>
                <a:gd name="T59" fmla="*/ 8 h 287"/>
                <a:gd name="T60" fmla="*/ 103 w 275"/>
                <a:gd name="T61" fmla="*/ 39 h 287"/>
                <a:gd name="T62" fmla="*/ 103 w 275"/>
                <a:gd name="T63" fmla="*/ 39 h 287"/>
                <a:gd name="T64" fmla="*/ 103 w 275"/>
                <a:gd name="T65" fmla="*/ 39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5" h="287">
                  <a:moveTo>
                    <a:pt x="87" y="33"/>
                  </a:moveTo>
                  <a:lnTo>
                    <a:pt x="94" y="33"/>
                  </a:lnTo>
                  <a:lnTo>
                    <a:pt x="101" y="79"/>
                  </a:lnTo>
                  <a:lnTo>
                    <a:pt x="65" y="87"/>
                  </a:lnTo>
                  <a:lnTo>
                    <a:pt x="65" y="101"/>
                  </a:lnTo>
                  <a:lnTo>
                    <a:pt x="0" y="138"/>
                  </a:lnTo>
                  <a:lnTo>
                    <a:pt x="0" y="163"/>
                  </a:lnTo>
                  <a:lnTo>
                    <a:pt x="129" y="257"/>
                  </a:lnTo>
                  <a:lnTo>
                    <a:pt x="136" y="274"/>
                  </a:lnTo>
                  <a:lnTo>
                    <a:pt x="166" y="287"/>
                  </a:lnTo>
                  <a:lnTo>
                    <a:pt x="188" y="287"/>
                  </a:lnTo>
                  <a:lnTo>
                    <a:pt x="275" y="228"/>
                  </a:lnTo>
                  <a:lnTo>
                    <a:pt x="265" y="207"/>
                  </a:lnTo>
                  <a:lnTo>
                    <a:pt x="260" y="207"/>
                  </a:lnTo>
                  <a:lnTo>
                    <a:pt x="243" y="185"/>
                  </a:lnTo>
                  <a:lnTo>
                    <a:pt x="251" y="170"/>
                  </a:lnTo>
                  <a:lnTo>
                    <a:pt x="251" y="134"/>
                  </a:lnTo>
                  <a:lnTo>
                    <a:pt x="243" y="124"/>
                  </a:lnTo>
                  <a:lnTo>
                    <a:pt x="243" y="87"/>
                  </a:lnTo>
                  <a:lnTo>
                    <a:pt x="221" y="79"/>
                  </a:lnTo>
                  <a:lnTo>
                    <a:pt x="215" y="65"/>
                  </a:lnTo>
                  <a:lnTo>
                    <a:pt x="230" y="42"/>
                  </a:lnTo>
                  <a:lnTo>
                    <a:pt x="221" y="6"/>
                  </a:lnTo>
                  <a:lnTo>
                    <a:pt x="230" y="0"/>
                  </a:lnTo>
                  <a:lnTo>
                    <a:pt x="221" y="6"/>
                  </a:lnTo>
                  <a:lnTo>
                    <a:pt x="201" y="0"/>
                  </a:lnTo>
                  <a:lnTo>
                    <a:pt x="188" y="6"/>
                  </a:lnTo>
                  <a:lnTo>
                    <a:pt x="173" y="0"/>
                  </a:lnTo>
                  <a:lnTo>
                    <a:pt x="151" y="6"/>
                  </a:lnTo>
                  <a:lnTo>
                    <a:pt x="129" y="6"/>
                  </a:lnTo>
                  <a:lnTo>
                    <a:pt x="87" y="33"/>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8" name="Freeform 658">
              <a:extLst>
                <a:ext uri="{FF2B5EF4-FFF2-40B4-BE49-F238E27FC236}">
                  <a16:creationId xmlns:a16="http://schemas.microsoft.com/office/drawing/2014/main" id="{0556F4A3-E832-838C-CB0C-024DADD7CBAA}"/>
                </a:ext>
              </a:extLst>
            </p:cNvPr>
            <p:cNvSpPr>
              <a:spLocks/>
            </p:cNvSpPr>
            <p:nvPr/>
          </p:nvSpPr>
          <p:spPr bwMode="auto">
            <a:xfrm>
              <a:off x="4920842" y="3539525"/>
              <a:ext cx="342352" cy="326851"/>
            </a:xfrm>
            <a:custGeom>
              <a:avLst/>
              <a:gdLst>
                <a:gd name="T0" fmla="*/ 118 w 223"/>
                <a:gd name="T1" fmla="*/ 0 h 232"/>
                <a:gd name="T2" fmla="*/ 211 w 223"/>
                <a:gd name="T3" fmla="*/ 71 h 232"/>
                <a:gd name="T4" fmla="*/ 219 w 223"/>
                <a:gd name="T5" fmla="*/ 89 h 232"/>
                <a:gd name="T6" fmla="*/ 254 w 223"/>
                <a:gd name="T7" fmla="*/ 106 h 232"/>
                <a:gd name="T8" fmla="*/ 263 w 223"/>
                <a:gd name="T9" fmla="*/ 106 h 232"/>
                <a:gd name="T10" fmla="*/ 263 w 223"/>
                <a:gd name="T11" fmla="*/ 159 h 232"/>
                <a:gd name="T12" fmla="*/ 254 w 223"/>
                <a:gd name="T13" fmla="*/ 175 h 232"/>
                <a:gd name="T14" fmla="*/ 178 w 223"/>
                <a:gd name="T15" fmla="*/ 185 h 232"/>
                <a:gd name="T16" fmla="*/ 162 w 223"/>
                <a:gd name="T17" fmla="*/ 202 h 232"/>
                <a:gd name="T18" fmla="*/ 136 w 223"/>
                <a:gd name="T19" fmla="*/ 211 h 232"/>
                <a:gd name="T20" fmla="*/ 111 w 223"/>
                <a:gd name="T21" fmla="*/ 263 h 232"/>
                <a:gd name="T22" fmla="*/ 102 w 223"/>
                <a:gd name="T23" fmla="*/ 272 h 232"/>
                <a:gd name="T24" fmla="*/ 85 w 223"/>
                <a:gd name="T25" fmla="*/ 263 h 232"/>
                <a:gd name="T26" fmla="*/ 77 w 223"/>
                <a:gd name="T27" fmla="*/ 272 h 232"/>
                <a:gd name="T28" fmla="*/ 67 w 223"/>
                <a:gd name="T29" fmla="*/ 272 h 232"/>
                <a:gd name="T30" fmla="*/ 50 w 223"/>
                <a:gd name="T31" fmla="*/ 230 h 232"/>
                <a:gd name="T32" fmla="*/ 26 w 223"/>
                <a:gd name="T33" fmla="*/ 239 h 232"/>
                <a:gd name="T34" fmla="*/ 9 w 223"/>
                <a:gd name="T35" fmla="*/ 239 h 232"/>
                <a:gd name="T36" fmla="*/ 15 w 223"/>
                <a:gd name="T37" fmla="*/ 230 h 232"/>
                <a:gd name="T38" fmla="*/ 0 w 223"/>
                <a:gd name="T39" fmla="*/ 185 h 232"/>
                <a:gd name="T40" fmla="*/ 15 w 223"/>
                <a:gd name="T41" fmla="*/ 175 h 232"/>
                <a:gd name="T42" fmla="*/ 26 w 223"/>
                <a:gd name="T43" fmla="*/ 185 h 232"/>
                <a:gd name="T44" fmla="*/ 31 w 223"/>
                <a:gd name="T45" fmla="*/ 175 h 232"/>
                <a:gd name="T46" fmla="*/ 111 w 223"/>
                <a:gd name="T47" fmla="*/ 175 h 232"/>
                <a:gd name="T48" fmla="*/ 85 w 223"/>
                <a:gd name="T49" fmla="*/ 0 h 232"/>
                <a:gd name="T50" fmla="*/ 118 w 223"/>
                <a:gd name="T51" fmla="*/ 0 h 232"/>
                <a:gd name="T52" fmla="*/ 118 w 223"/>
                <a:gd name="T53" fmla="*/ 0 h 2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3" h="232">
                  <a:moveTo>
                    <a:pt x="100" y="0"/>
                  </a:moveTo>
                  <a:lnTo>
                    <a:pt x="179" y="61"/>
                  </a:lnTo>
                  <a:lnTo>
                    <a:pt x="186" y="76"/>
                  </a:lnTo>
                  <a:lnTo>
                    <a:pt x="216" y="91"/>
                  </a:lnTo>
                  <a:lnTo>
                    <a:pt x="223" y="91"/>
                  </a:lnTo>
                  <a:lnTo>
                    <a:pt x="223" y="136"/>
                  </a:lnTo>
                  <a:lnTo>
                    <a:pt x="216" y="150"/>
                  </a:lnTo>
                  <a:lnTo>
                    <a:pt x="151" y="158"/>
                  </a:lnTo>
                  <a:lnTo>
                    <a:pt x="137" y="173"/>
                  </a:lnTo>
                  <a:lnTo>
                    <a:pt x="115" y="180"/>
                  </a:lnTo>
                  <a:lnTo>
                    <a:pt x="94" y="225"/>
                  </a:lnTo>
                  <a:lnTo>
                    <a:pt x="87" y="232"/>
                  </a:lnTo>
                  <a:lnTo>
                    <a:pt x="72" y="225"/>
                  </a:lnTo>
                  <a:lnTo>
                    <a:pt x="65" y="232"/>
                  </a:lnTo>
                  <a:lnTo>
                    <a:pt x="57" y="232"/>
                  </a:lnTo>
                  <a:lnTo>
                    <a:pt x="42" y="197"/>
                  </a:lnTo>
                  <a:lnTo>
                    <a:pt x="22" y="204"/>
                  </a:lnTo>
                  <a:lnTo>
                    <a:pt x="7" y="204"/>
                  </a:lnTo>
                  <a:lnTo>
                    <a:pt x="13" y="197"/>
                  </a:lnTo>
                  <a:lnTo>
                    <a:pt x="0" y="158"/>
                  </a:lnTo>
                  <a:lnTo>
                    <a:pt x="13" y="150"/>
                  </a:lnTo>
                  <a:lnTo>
                    <a:pt x="22" y="158"/>
                  </a:lnTo>
                  <a:lnTo>
                    <a:pt x="27" y="150"/>
                  </a:lnTo>
                  <a:lnTo>
                    <a:pt x="94" y="150"/>
                  </a:lnTo>
                  <a:lnTo>
                    <a:pt x="72" y="0"/>
                  </a:lnTo>
                  <a:lnTo>
                    <a:pt x="100"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59" name="Freeform 659">
              <a:extLst>
                <a:ext uri="{FF2B5EF4-FFF2-40B4-BE49-F238E27FC236}">
                  <a16:creationId xmlns:a16="http://schemas.microsoft.com/office/drawing/2014/main" id="{ACD8A610-37F4-41A9-704D-FE198EE2D52A}"/>
                </a:ext>
              </a:extLst>
            </p:cNvPr>
            <p:cNvSpPr>
              <a:spLocks/>
            </p:cNvSpPr>
            <p:nvPr/>
          </p:nvSpPr>
          <p:spPr bwMode="auto">
            <a:xfrm>
              <a:off x="5000064" y="3858557"/>
              <a:ext cx="131565" cy="126312"/>
            </a:xfrm>
            <a:custGeom>
              <a:avLst/>
              <a:gdLst>
                <a:gd name="T0" fmla="*/ 92 w 85"/>
                <a:gd name="T1" fmla="*/ 88 h 89"/>
                <a:gd name="T2" fmla="*/ 92 w 85"/>
                <a:gd name="T3" fmla="*/ 64 h 89"/>
                <a:gd name="T4" fmla="*/ 102 w 85"/>
                <a:gd name="T5" fmla="*/ 38 h 89"/>
                <a:gd name="T6" fmla="*/ 92 w 85"/>
                <a:gd name="T7" fmla="*/ 21 h 89"/>
                <a:gd name="T8" fmla="*/ 75 w 85"/>
                <a:gd name="T9" fmla="*/ 10 h 89"/>
                <a:gd name="T10" fmla="*/ 58 w 85"/>
                <a:gd name="T11" fmla="*/ 10 h 89"/>
                <a:gd name="T12" fmla="*/ 50 w 85"/>
                <a:gd name="T13" fmla="*/ 0 h 89"/>
                <a:gd name="T14" fmla="*/ 44 w 85"/>
                <a:gd name="T15" fmla="*/ 10 h 89"/>
                <a:gd name="T16" fmla="*/ 24 w 85"/>
                <a:gd name="T17" fmla="*/ 0 h 89"/>
                <a:gd name="T18" fmla="*/ 18 w 85"/>
                <a:gd name="T19" fmla="*/ 10 h 89"/>
                <a:gd name="T20" fmla="*/ 8 w 85"/>
                <a:gd name="T21" fmla="*/ 10 h 89"/>
                <a:gd name="T22" fmla="*/ 8 w 85"/>
                <a:gd name="T23" fmla="*/ 56 h 89"/>
                <a:gd name="T24" fmla="*/ 0 w 85"/>
                <a:gd name="T25" fmla="*/ 56 h 89"/>
                <a:gd name="T26" fmla="*/ 0 w 85"/>
                <a:gd name="T27" fmla="*/ 74 h 89"/>
                <a:gd name="T28" fmla="*/ 18 w 85"/>
                <a:gd name="T29" fmla="*/ 82 h 89"/>
                <a:gd name="T30" fmla="*/ 18 w 85"/>
                <a:gd name="T31" fmla="*/ 106 h 89"/>
                <a:gd name="T32" fmla="*/ 44 w 85"/>
                <a:gd name="T33" fmla="*/ 88 h 89"/>
                <a:gd name="T34" fmla="*/ 92 w 85"/>
                <a:gd name="T35" fmla="*/ 88 h 89"/>
                <a:gd name="T36" fmla="*/ 92 w 85"/>
                <a:gd name="T37" fmla="*/ 8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5" h="89">
                  <a:moveTo>
                    <a:pt x="77" y="74"/>
                  </a:moveTo>
                  <a:lnTo>
                    <a:pt x="77" y="54"/>
                  </a:lnTo>
                  <a:lnTo>
                    <a:pt x="85" y="32"/>
                  </a:lnTo>
                  <a:lnTo>
                    <a:pt x="77" y="17"/>
                  </a:lnTo>
                  <a:lnTo>
                    <a:pt x="63" y="8"/>
                  </a:lnTo>
                  <a:lnTo>
                    <a:pt x="48" y="8"/>
                  </a:lnTo>
                  <a:lnTo>
                    <a:pt x="42" y="0"/>
                  </a:lnTo>
                  <a:lnTo>
                    <a:pt x="37" y="8"/>
                  </a:lnTo>
                  <a:lnTo>
                    <a:pt x="20" y="0"/>
                  </a:lnTo>
                  <a:lnTo>
                    <a:pt x="15" y="8"/>
                  </a:lnTo>
                  <a:lnTo>
                    <a:pt x="6" y="8"/>
                  </a:lnTo>
                  <a:lnTo>
                    <a:pt x="6" y="47"/>
                  </a:lnTo>
                  <a:lnTo>
                    <a:pt x="0" y="47"/>
                  </a:lnTo>
                  <a:lnTo>
                    <a:pt x="0" y="62"/>
                  </a:lnTo>
                  <a:lnTo>
                    <a:pt x="15" y="69"/>
                  </a:lnTo>
                  <a:lnTo>
                    <a:pt x="15" y="89"/>
                  </a:lnTo>
                  <a:lnTo>
                    <a:pt x="37" y="74"/>
                  </a:lnTo>
                  <a:lnTo>
                    <a:pt x="77" y="74"/>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0" name="Freeform 660">
              <a:extLst>
                <a:ext uri="{FF2B5EF4-FFF2-40B4-BE49-F238E27FC236}">
                  <a16:creationId xmlns:a16="http://schemas.microsoft.com/office/drawing/2014/main" id="{84612152-8675-DC39-34DB-99A3235412AC}"/>
                </a:ext>
              </a:extLst>
            </p:cNvPr>
            <p:cNvSpPr>
              <a:spLocks/>
            </p:cNvSpPr>
            <p:nvPr/>
          </p:nvSpPr>
          <p:spPr bwMode="auto">
            <a:xfrm>
              <a:off x="5121728" y="3840329"/>
              <a:ext cx="70733" cy="122405"/>
            </a:xfrm>
            <a:custGeom>
              <a:avLst/>
              <a:gdLst>
                <a:gd name="T0" fmla="*/ 0 w 46"/>
                <a:gd name="T1" fmla="*/ 35 h 87"/>
                <a:gd name="T2" fmla="*/ 0 w 46"/>
                <a:gd name="T3" fmla="*/ 0 h 87"/>
                <a:gd name="T4" fmla="*/ 30 w 46"/>
                <a:gd name="T5" fmla="*/ 0 h 87"/>
                <a:gd name="T6" fmla="*/ 54 w 46"/>
                <a:gd name="T7" fmla="*/ 76 h 87"/>
                <a:gd name="T8" fmla="*/ 54 w 46"/>
                <a:gd name="T9" fmla="*/ 86 h 87"/>
                <a:gd name="T10" fmla="*/ 10 w 46"/>
                <a:gd name="T11" fmla="*/ 102 h 87"/>
                <a:gd name="T12" fmla="*/ 0 w 46"/>
                <a:gd name="T13" fmla="*/ 102 h 87"/>
                <a:gd name="T14" fmla="*/ 0 w 46"/>
                <a:gd name="T15" fmla="*/ 76 h 87"/>
                <a:gd name="T16" fmla="*/ 10 w 46"/>
                <a:gd name="T17" fmla="*/ 50 h 87"/>
                <a:gd name="T18" fmla="*/ 0 w 46"/>
                <a:gd name="T19" fmla="*/ 35 h 87"/>
                <a:gd name="T20" fmla="*/ 0 w 46"/>
                <a:gd name="T21" fmla="*/ 35 h 87"/>
                <a:gd name="T22" fmla="*/ 0 w 46"/>
                <a:gd name="T23" fmla="*/ 35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87">
                  <a:moveTo>
                    <a:pt x="0" y="30"/>
                  </a:moveTo>
                  <a:lnTo>
                    <a:pt x="0" y="0"/>
                  </a:lnTo>
                  <a:lnTo>
                    <a:pt x="26" y="0"/>
                  </a:lnTo>
                  <a:lnTo>
                    <a:pt x="46" y="65"/>
                  </a:lnTo>
                  <a:lnTo>
                    <a:pt x="46" y="74"/>
                  </a:lnTo>
                  <a:lnTo>
                    <a:pt x="8" y="87"/>
                  </a:lnTo>
                  <a:lnTo>
                    <a:pt x="0" y="87"/>
                  </a:lnTo>
                  <a:lnTo>
                    <a:pt x="0" y="65"/>
                  </a:lnTo>
                  <a:lnTo>
                    <a:pt x="8" y="43"/>
                  </a:lnTo>
                  <a:lnTo>
                    <a:pt x="0" y="3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1" name="Freeform 661">
              <a:extLst>
                <a:ext uri="{FF2B5EF4-FFF2-40B4-BE49-F238E27FC236}">
                  <a16:creationId xmlns:a16="http://schemas.microsoft.com/office/drawing/2014/main" id="{77394A57-4514-F75D-5174-127F7C2F6DDF}"/>
                </a:ext>
              </a:extLst>
            </p:cNvPr>
            <p:cNvSpPr>
              <a:spLocks/>
            </p:cNvSpPr>
            <p:nvPr/>
          </p:nvSpPr>
          <p:spPr bwMode="auto">
            <a:xfrm>
              <a:off x="5348079" y="4026545"/>
              <a:ext cx="121663" cy="131521"/>
            </a:xfrm>
            <a:custGeom>
              <a:avLst/>
              <a:gdLst>
                <a:gd name="T0" fmla="*/ 26 w 79"/>
                <a:gd name="T1" fmla="*/ 20 h 93"/>
                <a:gd name="T2" fmla="*/ 41 w 79"/>
                <a:gd name="T3" fmla="*/ 20 h 93"/>
                <a:gd name="T4" fmla="*/ 41 w 79"/>
                <a:gd name="T5" fmla="*/ 0 h 93"/>
                <a:gd name="T6" fmla="*/ 76 w 79"/>
                <a:gd name="T7" fmla="*/ 0 h 93"/>
                <a:gd name="T8" fmla="*/ 76 w 79"/>
                <a:gd name="T9" fmla="*/ 20 h 93"/>
                <a:gd name="T10" fmla="*/ 83 w 79"/>
                <a:gd name="T11" fmla="*/ 11 h 93"/>
                <a:gd name="T12" fmla="*/ 94 w 79"/>
                <a:gd name="T13" fmla="*/ 20 h 93"/>
                <a:gd name="T14" fmla="*/ 94 w 79"/>
                <a:gd name="T15" fmla="*/ 76 h 93"/>
                <a:gd name="T16" fmla="*/ 67 w 79"/>
                <a:gd name="T17" fmla="*/ 76 h 93"/>
                <a:gd name="T18" fmla="*/ 53 w 79"/>
                <a:gd name="T19" fmla="*/ 86 h 93"/>
                <a:gd name="T20" fmla="*/ 53 w 79"/>
                <a:gd name="T21" fmla="*/ 92 h 93"/>
                <a:gd name="T22" fmla="*/ 41 w 79"/>
                <a:gd name="T23" fmla="*/ 92 h 93"/>
                <a:gd name="T24" fmla="*/ 41 w 79"/>
                <a:gd name="T25" fmla="*/ 110 h 93"/>
                <a:gd name="T26" fmla="*/ 0 w 79"/>
                <a:gd name="T27" fmla="*/ 55 h 93"/>
                <a:gd name="T28" fmla="*/ 17 w 79"/>
                <a:gd name="T29" fmla="*/ 38 h 93"/>
                <a:gd name="T30" fmla="*/ 17 w 79"/>
                <a:gd name="T31" fmla="*/ 30 h 93"/>
                <a:gd name="T32" fmla="*/ 26 w 79"/>
                <a:gd name="T33" fmla="*/ 20 h 93"/>
                <a:gd name="T34" fmla="*/ 26 w 79"/>
                <a:gd name="T35" fmla="*/ 20 h 93"/>
                <a:gd name="T36" fmla="*/ 26 w 79"/>
                <a:gd name="T37" fmla="*/ 2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93">
                  <a:moveTo>
                    <a:pt x="22" y="17"/>
                  </a:moveTo>
                  <a:lnTo>
                    <a:pt x="35" y="17"/>
                  </a:lnTo>
                  <a:lnTo>
                    <a:pt x="35" y="0"/>
                  </a:lnTo>
                  <a:lnTo>
                    <a:pt x="64" y="0"/>
                  </a:lnTo>
                  <a:lnTo>
                    <a:pt x="64" y="17"/>
                  </a:lnTo>
                  <a:lnTo>
                    <a:pt x="70" y="9"/>
                  </a:lnTo>
                  <a:lnTo>
                    <a:pt x="79" y="17"/>
                  </a:lnTo>
                  <a:lnTo>
                    <a:pt x="79" y="64"/>
                  </a:lnTo>
                  <a:lnTo>
                    <a:pt x="57" y="64"/>
                  </a:lnTo>
                  <a:lnTo>
                    <a:pt x="45" y="73"/>
                  </a:lnTo>
                  <a:lnTo>
                    <a:pt x="45" y="78"/>
                  </a:lnTo>
                  <a:lnTo>
                    <a:pt x="35" y="78"/>
                  </a:lnTo>
                  <a:lnTo>
                    <a:pt x="35" y="93"/>
                  </a:lnTo>
                  <a:lnTo>
                    <a:pt x="0" y="47"/>
                  </a:lnTo>
                  <a:lnTo>
                    <a:pt x="15" y="32"/>
                  </a:lnTo>
                  <a:lnTo>
                    <a:pt x="15" y="26"/>
                  </a:lnTo>
                  <a:lnTo>
                    <a:pt x="22" y="1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2" name="Freeform 662">
              <a:extLst>
                <a:ext uri="{FF2B5EF4-FFF2-40B4-BE49-F238E27FC236}">
                  <a16:creationId xmlns:a16="http://schemas.microsoft.com/office/drawing/2014/main" id="{78A33EA4-C939-CB47-A763-12B489C98247}"/>
                </a:ext>
              </a:extLst>
            </p:cNvPr>
            <p:cNvSpPr>
              <a:spLocks/>
            </p:cNvSpPr>
            <p:nvPr/>
          </p:nvSpPr>
          <p:spPr bwMode="auto">
            <a:xfrm>
              <a:off x="5350908" y="3796057"/>
              <a:ext cx="161273" cy="240905"/>
            </a:xfrm>
            <a:custGeom>
              <a:avLst/>
              <a:gdLst>
                <a:gd name="T0" fmla="*/ 0 w 105"/>
                <a:gd name="T1" fmla="*/ 140 h 171"/>
                <a:gd name="T2" fmla="*/ 25 w 105"/>
                <a:gd name="T3" fmla="*/ 114 h 171"/>
                <a:gd name="T4" fmla="*/ 30 w 105"/>
                <a:gd name="T5" fmla="*/ 114 h 171"/>
                <a:gd name="T6" fmla="*/ 39 w 105"/>
                <a:gd name="T7" fmla="*/ 124 h 171"/>
                <a:gd name="T8" fmla="*/ 51 w 105"/>
                <a:gd name="T9" fmla="*/ 114 h 171"/>
                <a:gd name="T10" fmla="*/ 73 w 105"/>
                <a:gd name="T11" fmla="*/ 81 h 171"/>
                <a:gd name="T12" fmla="*/ 88 w 105"/>
                <a:gd name="T13" fmla="*/ 27 h 171"/>
                <a:gd name="T14" fmla="*/ 88 w 105"/>
                <a:gd name="T15" fmla="*/ 0 h 171"/>
                <a:gd name="T16" fmla="*/ 88 w 105"/>
                <a:gd name="T17" fmla="*/ 18 h 171"/>
                <a:gd name="T18" fmla="*/ 114 w 105"/>
                <a:gd name="T19" fmla="*/ 61 h 171"/>
                <a:gd name="T20" fmla="*/ 88 w 105"/>
                <a:gd name="T21" fmla="*/ 61 h 171"/>
                <a:gd name="T22" fmla="*/ 88 w 105"/>
                <a:gd name="T23" fmla="*/ 70 h 171"/>
                <a:gd name="T24" fmla="*/ 114 w 105"/>
                <a:gd name="T25" fmla="*/ 105 h 171"/>
                <a:gd name="T26" fmla="*/ 88 w 105"/>
                <a:gd name="T27" fmla="*/ 131 h 171"/>
                <a:gd name="T28" fmla="*/ 98 w 105"/>
                <a:gd name="T29" fmla="*/ 140 h 171"/>
                <a:gd name="T30" fmla="*/ 124 w 105"/>
                <a:gd name="T31" fmla="*/ 174 h 171"/>
                <a:gd name="T32" fmla="*/ 124 w 105"/>
                <a:gd name="T33" fmla="*/ 200 h 171"/>
                <a:gd name="T34" fmla="*/ 25 w 105"/>
                <a:gd name="T35" fmla="*/ 190 h 171"/>
                <a:gd name="T36" fmla="*/ 25 w 105"/>
                <a:gd name="T37" fmla="*/ 174 h 171"/>
                <a:gd name="T38" fmla="*/ 15 w 105"/>
                <a:gd name="T39" fmla="*/ 168 h 171"/>
                <a:gd name="T40" fmla="*/ 0 w 105"/>
                <a:gd name="T41" fmla="*/ 157 h 171"/>
                <a:gd name="T42" fmla="*/ 0 w 105"/>
                <a:gd name="T43" fmla="*/ 140 h 171"/>
                <a:gd name="T44" fmla="*/ 0 w 105"/>
                <a:gd name="T45" fmla="*/ 140 h 171"/>
                <a:gd name="T46" fmla="*/ 0 w 105"/>
                <a:gd name="T47" fmla="*/ 14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5" h="171">
                  <a:moveTo>
                    <a:pt x="0" y="119"/>
                  </a:moveTo>
                  <a:lnTo>
                    <a:pt x="21" y="97"/>
                  </a:lnTo>
                  <a:lnTo>
                    <a:pt x="26" y="97"/>
                  </a:lnTo>
                  <a:lnTo>
                    <a:pt x="33" y="106"/>
                  </a:lnTo>
                  <a:lnTo>
                    <a:pt x="43" y="97"/>
                  </a:lnTo>
                  <a:lnTo>
                    <a:pt x="62" y="69"/>
                  </a:lnTo>
                  <a:lnTo>
                    <a:pt x="75" y="23"/>
                  </a:lnTo>
                  <a:lnTo>
                    <a:pt x="75" y="0"/>
                  </a:lnTo>
                  <a:lnTo>
                    <a:pt x="75" y="16"/>
                  </a:lnTo>
                  <a:lnTo>
                    <a:pt x="97" y="52"/>
                  </a:lnTo>
                  <a:lnTo>
                    <a:pt x="75" y="52"/>
                  </a:lnTo>
                  <a:lnTo>
                    <a:pt x="75" y="60"/>
                  </a:lnTo>
                  <a:lnTo>
                    <a:pt x="97" y="90"/>
                  </a:lnTo>
                  <a:lnTo>
                    <a:pt x="75" y="112"/>
                  </a:lnTo>
                  <a:lnTo>
                    <a:pt x="83" y="119"/>
                  </a:lnTo>
                  <a:lnTo>
                    <a:pt x="105" y="149"/>
                  </a:lnTo>
                  <a:lnTo>
                    <a:pt x="105" y="171"/>
                  </a:lnTo>
                  <a:lnTo>
                    <a:pt x="21" y="163"/>
                  </a:lnTo>
                  <a:lnTo>
                    <a:pt x="21" y="149"/>
                  </a:lnTo>
                  <a:lnTo>
                    <a:pt x="13" y="143"/>
                  </a:lnTo>
                  <a:lnTo>
                    <a:pt x="0" y="134"/>
                  </a:lnTo>
                  <a:lnTo>
                    <a:pt x="0" y="119"/>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3" name="Freeform 663">
              <a:extLst>
                <a:ext uri="{FF2B5EF4-FFF2-40B4-BE49-F238E27FC236}">
                  <a16:creationId xmlns:a16="http://schemas.microsoft.com/office/drawing/2014/main" id="{CD38330A-2B01-BF90-8F17-F26B2C5D740D}"/>
                </a:ext>
              </a:extLst>
            </p:cNvPr>
            <p:cNvSpPr>
              <a:spLocks/>
            </p:cNvSpPr>
            <p:nvPr/>
          </p:nvSpPr>
          <p:spPr bwMode="auto">
            <a:xfrm>
              <a:off x="5229246" y="3781732"/>
              <a:ext cx="240495" cy="203143"/>
            </a:xfrm>
            <a:custGeom>
              <a:avLst/>
              <a:gdLst>
                <a:gd name="T0" fmla="*/ 94 w 156"/>
                <a:gd name="T1" fmla="*/ 152 h 144"/>
                <a:gd name="T2" fmla="*/ 119 w 156"/>
                <a:gd name="T3" fmla="*/ 126 h 144"/>
                <a:gd name="T4" fmla="*/ 127 w 156"/>
                <a:gd name="T5" fmla="*/ 126 h 144"/>
                <a:gd name="T6" fmla="*/ 135 w 156"/>
                <a:gd name="T7" fmla="*/ 138 h 144"/>
                <a:gd name="T8" fmla="*/ 169 w 156"/>
                <a:gd name="T9" fmla="*/ 90 h 144"/>
                <a:gd name="T10" fmla="*/ 185 w 156"/>
                <a:gd name="T11" fmla="*/ 38 h 144"/>
                <a:gd name="T12" fmla="*/ 185 w 156"/>
                <a:gd name="T13" fmla="*/ 10 h 144"/>
                <a:gd name="T14" fmla="*/ 180 w 156"/>
                <a:gd name="T15" fmla="*/ 0 h 144"/>
                <a:gd name="T16" fmla="*/ 169 w 156"/>
                <a:gd name="T17" fmla="*/ 0 h 144"/>
                <a:gd name="T18" fmla="*/ 159 w 156"/>
                <a:gd name="T19" fmla="*/ 10 h 144"/>
                <a:gd name="T20" fmla="*/ 127 w 156"/>
                <a:gd name="T21" fmla="*/ 10 h 144"/>
                <a:gd name="T22" fmla="*/ 111 w 156"/>
                <a:gd name="T23" fmla="*/ 27 h 144"/>
                <a:gd name="T24" fmla="*/ 85 w 156"/>
                <a:gd name="T25" fmla="*/ 10 h 144"/>
                <a:gd name="T26" fmla="*/ 76 w 156"/>
                <a:gd name="T27" fmla="*/ 10 h 144"/>
                <a:gd name="T28" fmla="*/ 44 w 156"/>
                <a:gd name="T29" fmla="*/ 0 h 144"/>
                <a:gd name="T30" fmla="*/ 36 w 156"/>
                <a:gd name="T31" fmla="*/ 0 h 144"/>
                <a:gd name="T32" fmla="*/ 15 w 156"/>
                <a:gd name="T33" fmla="*/ 27 h 144"/>
                <a:gd name="T34" fmla="*/ 15 w 156"/>
                <a:gd name="T35" fmla="*/ 62 h 144"/>
                <a:gd name="T36" fmla="*/ 0 w 156"/>
                <a:gd name="T37" fmla="*/ 99 h 144"/>
                <a:gd name="T38" fmla="*/ 0 w 156"/>
                <a:gd name="T39" fmla="*/ 138 h 144"/>
                <a:gd name="T40" fmla="*/ 36 w 156"/>
                <a:gd name="T41" fmla="*/ 138 h 144"/>
                <a:gd name="T42" fmla="*/ 36 w 156"/>
                <a:gd name="T43" fmla="*/ 145 h 144"/>
                <a:gd name="T44" fmla="*/ 44 w 156"/>
                <a:gd name="T45" fmla="*/ 169 h 144"/>
                <a:gd name="T46" fmla="*/ 94 w 156"/>
                <a:gd name="T47" fmla="*/ 169 h 144"/>
                <a:gd name="T48" fmla="*/ 94 w 156"/>
                <a:gd name="T49" fmla="*/ 152 h 144"/>
                <a:gd name="T50" fmla="*/ 94 w 156"/>
                <a:gd name="T51" fmla="*/ 152 h 144"/>
                <a:gd name="T52" fmla="*/ 94 w 156"/>
                <a:gd name="T53" fmla="*/ 152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144">
                  <a:moveTo>
                    <a:pt x="79" y="129"/>
                  </a:moveTo>
                  <a:lnTo>
                    <a:pt x="100" y="107"/>
                  </a:lnTo>
                  <a:lnTo>
                    <a:pt x="107" y="107"/>
                  </a:lnTo>
                  <a:lnTo>
                    <a:pt x="114" y="117"/>
                  </a:lnTo>
                  <a:lnTo>
                    <a:pt x="142" y="77"/>
                  </a:lnTo>
                  <a:lnTo>
                    <a:pt x="156" y="32"/>
                  </a:lnTo>
                  <a:lnTo>
                    <a:pt x="156" y="8"/>
                  </a:lnTo>
                  <a:lnTo>
                    <a:pt x="151" y="0"/>
                  </a:lnTo>
                  <a:lnTo>
                    <a:pt x="142" y="0"/>
                  </a:lnTo>
                  <a:lnTo>
                    <a:pt x="134" y="8"/>
                  </a:lnTo>
                  <a:lnTo>
                    <a:pt x="107" y="8"/>
                  </a:lnTo>
                  <a:lnTo>
                    <a:pt x="94" y="23"/>
                  </a:lnTo>
                  <a:lnTo>
                    <a:pt x="72" y="8"/>
                  </a:lnTo>
                  <a:lnTo>
                    <a:pt x="64" y="8"/>
                  </a:lnTo>
                  <a:lnTo>
                    <a:pt x="37" y="0"/>
                  </a:lnTo>
                  <a:lnTo>
                    <a:pt x="30" y="0"/>
                  </a:lnTo>
                  <a:lnTo>
                    <a:pt x="13" y="23"/>
                  </a:lnTo>
                  <a:lnTo>
                    <a:pt x="13" y="53"/>
                  </a:lnTo>
                  <a:lnTo>
                    <a:pt x="0" y="84"/>
                  </a:lnTo>
                  <a:lnTo>
                    <a:pt x="0" y="117"/>
                  </a:lnTo>
                  <a:lnTo>
                    <a:pt x="30" y="117"/>
                  </a:lnTo>
                  <a:lnTo>
                    <a:pt x="30" y="124"/>
                  </a:lnTo>
                  <a:lnTo>
                    <a:pt x="37" y="144"/>
                  </a:lnTo>
                  <a:lnTo>
                    <a:pt x="79" y="144"/>
                  </a:lnTo>
                  <a:lnTo>
                    <a:pt x="79" y="129"/>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4" name="Freeform 664">
              <a:extLst>
                <a:ext uri="{FF2B5EF4-FFF2-40B4-BE49-F238E27FC236}">
                  <a16:creationId xmlns:a16="http://schemas.microsoft.com/office/drawing/2014/main" id="{5CC3BDD8-2D97-4D84-80AE-C47953DBADBC}"/>
                </a:ext>
              </a:extLst>
            </p:cNvPr>
            <p:cNvSpPr>
              <a:spLocks/>
            </p:cNvSpPr>
            <p:nvPr/>
          </p:nvSpPr>
          <p:spPr bwMode="auto">
            <a:xfrm>
              <a:off x="5181146" y="3586404"/>
              <a:ext cx="331035" cy="240905"/>
            </a:xfrm>
            <a:custGeom>
              <a:avLst/>
              <a:gdLst>
                <a:gd name="T0" fmla="*/ 212 w 216"/>
                <a:gd name="T1" fmla="*/ 166 h 171"/>
                <a:gd name="T2" fmla="*/ 212 w 216"/>
                <a:gd name="T3" fmla="*/ 154 h 171"/>
                <a:gd name="T4" fmla="*/ 244 w 216"/>
                <a:gd name="T5" fmla="*/ 110 h 171"/>
                <a:gd name="T6" fmla="*/ 253 w 216"/>
                <a:gd name="T7" fmla="*/ 51 h 171"/>
                <a:gd name="T8" fmla="*/ 227 w 216"/>
                <a:gd name="T9" fmla="*/ 24 h 171"/>
                <a:gd name="T10" fmla="*/ 227 w 216"/>
                <a:gd name="T11" fmla="*/ 6 h 171"/>
                <a:gd name="T12" fmla="*/ 216 w 216"/>
                <a:gd name="T13" fmla="*/ 0 h 171"/>
                <a:gd name="T14" fmla="*/ 180 w 216"/>
                <a:gd name="T15" fmla="*/ 0 h 171"/>
                <a:gd name="T16" fmla="*/ 76 w 216"/>
                <a:gd name="T17" fmla="*/ 69 h 171"/>
                <a:gd name="T18" fmla="*/ 58 w 216"/>
                <a:gd name="T19" fmla="*/ 69 h 171"/>
                <a:gd name="T20" fmla="*/ 58 w 216"/>
                <a:gd name="T21" fmla="*/ 122 h 171"/>
                <a:gd name="T22" fmla="*/ 52 w 216"/>
                <a:gd name="T23" fmla="*/ 135 h 171"/>
                <a:gd name="T24" fmla="*/ 0 w 216"/>
                <a:gd name="T25" fmla="*/ 145 h 171"/>
                <a:gd name="T26" fmla="*/ 0 w 216"/>
                <a:gd name="T27" fmla="*/ 166 h 171"/>
                <a:gd name="T28" fmla="*/ 17 w 216"/>
                <a:gd name="T29" fmla="*/ 190 h 171"/>
                <a:gd name="T30" fmla="*/ 26 w 216"/>
                <a:gd name="T31" fmla="*/ 190 h 171"/>
                <a:gd name="T32" fmla="*/ 26 w 216"/>
                <a:gd name="T33" fmla="*/ 200 h 171"/>
                <a:gd name="T34" fmla="*/ 26 w 216"/>
                <a:gd name="T35" fmla="*/ 190 h 171"/>
                <a:gd name="T36" fmla="*/ 36 w 216"/>
                <a:gd name="T37" fmla="*/ 190 h 171"/>
                <a:gd name="T38" fmla="*/ 52 w 216"/>
                <a:gd name="T39" fmla="*/ 200 h 171"/>
                <a:gd name="T40" fmla="*/ 52 w 216"/>
                <a:gd name="T41" fmla="*/ 190 h 171"/>
                <a:gd name="T42" fmla="*/ 69 w 216"/>
                <a:gd name="T43" fmla="*/ 166 h 171"/>
                <a:gd name="T44" fmla="*/ 118 w 216"/>
                <a:gd name="T45" fmla="*/ 171 h 171"/>
                <a:gd name="T46" fmla="*/ 143 w 216"/>
                <a:gd name="T47" fmla="*/ 190 h 171"/>
                <a:gd name="T48" fmla="*/ 159 w 216"/>
                <a:gd name="T49" fmla="*/ 171 h 171"/>
                <a:gd name="T50" fmla="*/ 195 w 216"/>
                <a:gd name="T51" fmla="*/ 171 h 171"/>
                <a:gd name="T52" fmla="*/ 203 w 216"/>
                <a:gd name="T53" fmla="*/ 166 h 171"/>
                <a:gd name="T54" fmla="*/ 212 w 216"/>
                <a:gd name="T55" fmla="*/ 166 h 171"/>
                <a:gd name="T56" fmla="*/ 212 w 216"/>
                <a:gd name="T57" fmla="*/ 166 h 1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 h="171">
                  <a:moveTo>
                    <a:pt x="181" y="141"/>
                  </a:moveTo>
                  <a:lnTo>
                    <a:pt x="181" y="131"/>
                  </a:lnTo>
                  <a:lnTo>
                    <a:pt x="208" y="94"/>
                  </a:lnTo>
                  <a:lnTo>
                    <a:pt x="216" y="43"/>
                  </a:lnTo>
                  <a:lnTo>
                    <a:pt x="194" y="20"/>
                  </a:lnTo>
                  <a:lnTo>
                    <a:pt x="194" y="6"/>
                  </a:lnTo>
                  <a:lnTo>
                    <a:pt x="184" y="0"/>
                  </a:lnTo>
                  <a:lnTo>
                    <a:pt x="153" y="0"/>
                  </a:lnTo>
                  <a:lnTo>
                    <a:pt x="65" y="59"/>
                  </a:lnTo>
                  <a:lnTo>
                    <a:pt x="50" y="59"/>
                  </a:lnTo>
                  <a:lnTo>
                    <a:pt x="50" y="104"/>
                  </a:lnTo>
                  <a:lnTo>
                    <a:pt x="44" y="116"/>
                  </a:lnTo>
                  <a:lnTo>
                    <a:pt x="0" y="124"/>
                  </a:lnTo>
                  <a:lnTo>
                    <a:pt x="0" y="141"/>
                  </a:lnTo>
                  <a:lnTo>
                    <a:pt x="15" y="163"/>
                  </a:lnTo>
                  <a:lnTo>
                    <a:pt x="22" y="163"/>
                  </a:lnTo>
                  <a:lnTo>
                    <a:pt x="22" y="171"/>
                  </a:lnTo>
                  <a:lnTo>
                    <a:pt x="22" y="163"/>
                  </a:lnTo>
                  <a:lnTo>
                    <a:pt x="30" y="163"/>
                  </a:lnTo>
                  <a:lnTo>
                    <a:pt x="44" y="171"/>
                  </a:lnTo>
                  <a:lnTo>
                    <a:pt x="44" y="163"/>
                  </a:lnTo>
                  <a:lnTo>
                    <a:pt x="59" y="141"/>
                  </a:lnTo>
                  <a:lnTo>
                    <a:pt x="101" y="146"/>
                  </a:lnTo>
                  <a:lnTo>
                    <a:pt x="122" y="163"/>
                  </a:lnTo>
                  <a:lnTo>
                    <a:pt x="136" y="146"/>
                  </a:lnTo>
                  <a:lnTo>
                    <a:pt x="166" y="146"/>
                  </a:lnTo>
                  <a:lnTo>
                    <a:pt x="173" y="141"/>
                  </a:lnTo>
                  <a:lnTo>
                    <a:pt x="181" y="141"/>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5" name="Freeform 665">
              <a:extLst>
                <a:ext uri="{FF2B5EF4-FFF2-40B4-BE49-F238E27FC236}">
                  <a16:creationId xmlns:a16="http://schemas.microsoft.com/office/drawing/2014/main" id="{5D295620-8389-8C05-3D11-F1D9D50E88C4}"/>
                </a:ext>
              </a:extLst>
            </p:cNvPr>
            <p:cNvSpPr>
              <a:spLocks/>
            </p:cNvSpPr>
            <p:nvPr/>
          </p:nvSpPr>
          <p:spPr bwMode="auto">
            <a:xfrm>
              <a:off x="5454178" y="3586402"/>
              <a:ext cx="210787" cy="334663"/>
            </a:xfrm>
            <a:custGeom>
              <a:avLst/>
              <a:gdLst>
                <a:gd name="T0" fmla="*/ 17 w 137"/>
                <a:gd name="T1" fmla="*/ 10 h 237"/>
                <a:gd name="T2" fmla="*/ 17 w 137"/>
                <a:gd name="T3" fmla="*/ 26 h 237"/>
                <a:gd name="T4" fmla="*/ 45 w 137"/>
                <a:gd name="T5" fmla="*/ 51 h 237"/>
                <a:gd name="T6" fmla="*/ 36 w 137"/>
                <a:gd name="T7" fmla="*/ 113 h 237"/>
                <a:gd name="T8" fmla="*/ 0 w 137"/>
                <a:gd name="T9" fmla="*/ 154 h 237"/>
                <a:gd name="T10" fmla="*/ 0 w 137"/>
                <a:gd name="T11" fmla="*/ 164 h 237"/>
                <a:gd name="T12" fmla="*/ 8 w 137"/>
                <a:gd name="T13" fmla="*/ 174 h 237"/>
                <a:gd name="T14" fmla="*/ 8 w 137"/>
                <a:gd name="T15" fmla="*/ 192 h 237"/>
                <a:gd name="T16" fmla="*/ 36 w 137"/>
                <a:gd name="T17" fmla="*/ 235 h 237"/>
                <a:gd name="T18" fmla="*/ 8 w 137"/>
                <a:gd name="T19" fmla="*/ 235 h 237"/>
                <a:gd name="T20" fmla="*/ 8 w 137"/>
                <a:gd name="T21" fmla="*/ 245 h 237"/>
                <a:gd name="T22" fmla="*/ 17 w 137"/>
                <a:gd name="T23" fmla="*/ 253 h 237"/>
                <a:gd name="T24" fmla="*/ 36 w 137"/>
                <a:gd name="T25" fmla="*/ 279 h 237"/>
                <a:gd name="T26" fmla="*/ 95 w 137"/>
                <a:gd name="T27" fmla="*/ 253 h 237"/>
                <a:gd name="T28" fmla="*/ 79 w 137"/>
                <a:gd name="T29" fmla="*/ 253 h 237"/>
                <a:gd name="T30" fmla="*/ 112 w 137"/>
                <a:gd name="T31" fmla="*/ 245 h 237"/>
                <a:gd name="T32" fmla="*/ 148 w 137"/>
                <a:gd name="T33" fmla="*/ 209 h 237"/>
                <a:gd name="T34" fmla="*/ 153 w 137"/>
                <a:gd name="T35" fmla="*/ 209 h 237"/>
                <a:gd name="T36" fmla="*/ 131 w 137"/>
                <a:gd name="T37" fmla="*/ 174 h 237"/>
                <a:gd name="T38" fmla="*/ 153 w 137"/>
                <a:gd name="T39" fmla="*/ 138 h 237"/>
                <a:gd name="T40" fmla="*/ 162 w 137"/>
                <a:gd name="T41" fmla="*/ 138 h 237"/>
                <a:gd name="T42" fmla="*/ 162 w 137"/>
                <a:gd name="T43" fmla="*/ 69 h 237"/>
                <a:gd name="T44" fmla="*/ 45 w 137"/>
                <a:gd name="T45" fmla="*/ 0 h 237"/>
                <a:gd name="T46" fmla="*/ 17 w 137"/>
                <a:gd name="T47" fmla="*/ 10 h 237"/>
                <a:gd name="T48" fmla="*/ 17 w 137"/>
                <a:gd name="T49" fmla="*/ 10 h 237"/>
                <a:gd name="T50" fmla="*/ 17 w 137"/>
                <a:gd name="T51" fmla="*/ 10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7" h="237">
                  <a:moveTo>
                    <a:pt x="15" y="8"/>
                  </a:moveTo>
                  <a:lnTo>
                    <a:pt x="15" y="22"/>
                  </a:lnTo>
                  <a:lnTo>
                    <a:pt x="38" y="43"/>
                  </a:lnTo>
                  <a:lnTo>
                    <a:pt x="30" y="96"/>
                  </a:lnTo>
                  <a:lnTo>
                    <a:pt x="0" y="131"/>
                  </a:lnTo>
                  <a:lnTo>
                    <a:pt x="0" y="139"/>
                  </a:lnTo>
                  <a:lnTo>
                    <a:pt x="6" y="148"/>
                  </a:lnTo>
                  <a:lnTo>
                    <a:pt x="6" y="163"/>
                  </a:lnTo>
                  <a:lnTo>
                    <a:pt x="30" y="200"/>
                  </a:lnTo>
                  <a:lnTo>
                    <a:pt x="6" y="200"/>
                  </a:lnTo>
                  <a:lnTo>
                    <a:pt x="6" y="208"/>
                  </a:lnTo>
                  <a:lnTo>
                    <a:pt x="15" y="215"/>
                  </a:lnTo>
                  <a:lnTo>
                    <a:pt x="30" y="237"/>
                  </a:lnTo>
                  <a:lnTo>
                    <a:pt x="80" y="215"/>
                  </a:lnTo>
                  <a:lnTo>
                    <a:pt x="67" y="215"/>
                  </a:lnTo>
                  <a:lnTo>
                    <a:pt x="95" y="208"/>
                  </a:lnTo>
                  <a:lnTo>
                    <a:pt x="125" y="178"/>
                  </a:lnTo>
                  <a:lnTo>
                    <a:pt x="130" y="178"/>
                  </a:lnTo>
                  <a:lnTo>
                    <a:pt x="110" y="148"/>
                  </a:lnTo>
                  <a:lnTo>
                    <a:pt x="130" y="117"/>
                  </a:lnTo>
                  <a:lnTo>
                    <a:pt x="137" y="117"/>
                  </a:lnTo>
                  <a:lnTo>
                    <a:pt x="137" y="59"/>
                  </a:lnTo>
                  <a:lnTo>
                    <a:pt x="38" y="0"/>
                  </a:lnTo>
                  <a:lnTo>
                    <a:pt x="15" y="8"/>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6" name="Freeform 666">
              <a:extLst>
                <a:ext uri="{FF2B5EF4-FFF2-40B4-BE49-F238E27FC236}">
                  <a16:creationId xmlns:a16="http://schemas.microsoft.com/office/drawing/2014/main" id="{F079E6DC-092A-34F3-5799-BC9C0B50FEAC}"/>
                </a:ext>
              </a:extLst>
            </p:cNvPr>
            <p:cNvSpPr>
              <a:spLocks/>
            </p:cNvSpPr>
            <p:nvPr/>
          </p:nvSpPr>
          <p:spPr bwMode="auto">
            <a:xfrm>
              <a:off x="5622527" y="3591610"/>
              <a:ext cx="352255" cy="406284"/>
            </a:xfrm>
            <a:custGeom>
              <a:avLst/>
              <a:gdLst>
                <a:gd name="T0" fmla="*/ 18 w 229"/>
                <a:gd name="T1" fmla="*/ 204 h 289"/>
                <a:gd name="T2" fmla="*/ 33 w 229"/>
                <a:gd name="T3" fmla="*/ 230 h 289"/>
                <a:gd name="T4" fmla="*/ 33 w 229"/>
                <a:gd name="T5" fmla="*/ 249 h 289"/>
                <a:gd name="T6" fmla="*/ 51 w 229"/>
                <a:gd name="T7" fmla="*/ 259 h 289"/>
                <a:gd name="T8" fmla="*/ 95 w 229"/>
                <a:gd name="T9" fmla="*/ 310 h 289"/>
                <a:gd name="T10" fmla="*/ 100 w 229"/>
                <a:gd name="T11" fmla="*/ 328 h 289"/>
                <a:gd name="T12" fmla="*/ 134 w 229"/>
                <a:gd name="T13" fmla="*/ 328 h 289"/>
                <a:gd name="T14" fmla="*/ 145 w 229"/>
                <a:gd name="T15" fmla="*/ 337 h 289"/>
                <a:gd name="T16" fmla="*/ 162 w 229"/>
                <a:gd name="T17" fmla="*/ 337 h 289"/>
                <a:gd name="T18" fmla="*/ 194 w 229"/>
                <a:gd name="T19" fmla="*/ 328 h 289"/>
                <a:gd name="T20" fmla="*/ 227 w 229"/>
                <a:gd name="T21" fmla="*/ 328 h 289"/>
                <a:gd name="T22" fmla="*/ 227 w 229"/>
                <a:gd name="T23" fmla="*/ 304 h 289"/>
                <a:gd name="T24" fmla="*/ 220 w 229"/>
                <a:gd name="T25" fmla="*/ 304 h 289"/>
                <a:gd name="T26" fmla="*/ 194 w 229"/>
                <a:gd name="T27" fmla="*/ 274 h 289"/>
                <a:gd name="T28" fmla="*/ 186 w 229"/>
                <a:gd name="T29" fmla="*/ 259 h 289"/>
                <a:gd name="T30" fmla="*/ 235 w 229"/>
                <a:gd name="T31" fmla="*/ 166 h 289"/>
                <a:gd name="T32" fmla="*/ 245 w 229"/>
                <a:gd name="T33" fmla="*/ 106 h 289"/>
                <a:gd name="T34" fmla="*/ 271 w 229"/>
                <a:gd name="T35" fmla="*/ 98 h 289"/>
                <a:gd name="T36" fmla="*/ 271 w 229"/>
                <a:gd name="T37" fmla="*/ 89 h 289"/>
                <a:gd name="T38" fmla="*/ 253 w 229"/>
                <a:gd name="T39" fmla="*/ 80 h 289"/>
                <a:gd name="T40" fmla="*/ 245 w 229"/>
                <a:gd name="T41" fmla="*/ 10 h 289"/>
                <a:gd name="T42" fmla="*/ 227 w 229"/>
                <a:gd name="T43" fmla="*/ 0 h 289"/>
                <a:gd name="T44" fmla="*/ 194 w 229"/>
                <a:gd name="T45" fmla="*/ 19 h 289"/>
                <a:gd name="T46" fmla="*/ 186 w 229"/>
                <a:gd name="T47" fmla="*/ 10 h 289"/>
                <a:gd name="T48" fmla="*/ 51 w 229"/>
                <a:gd name="T49" fmla="*/ 10 h 289"/>
                <a:gd name="T50" fmla="*/ 51 w 229"/>
                <a:gd name="T51" fmla="*/ 45 h 289"/>
                <a:gd name="T52" fmla="*/ 33 w 229"/>
                <a:gd name="T53" fmla="*/ 60 h 289"/>
                <a:gd name="T54" fmla="*/ 33 w 229"/>
                <a:gd name="T55" fmla="*/ 132 h 289"/>
                <a:gd name="T56" fmla="*/ 25 w 229"/>
                <a:gd name="T57" fmla="*/ 132 h 289"/>
                <a:gd name="T58" fmla="*/ 0 w 229"/>
                <a:gd name="T59" fmla="*/ 166 h 289"/>
                <a:gd name="T60" fmla="*/ 25 w 229"/>
                <a:gd name="T61" fmla="*/ 204 h 289"/>
                <a:gd name="T62" fmla="*/ 18 w 229"/>
                <a:gd name="T63" fmla="*/ 204 h 289"/>
                <a:gd name="T64" fmla="*/ 18 w 229"/>
                <a:gd name="T65" fmla="*/ 204 h 289"/>
                <a:gd name="T66" fmla="*/ 18 w 229"/>
                <a:gd name="T67" fmla="*/ 204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9" h="289">
                  <a:moveTo>
                    <a:pt x="16" y="175"/>
                  </a:moveTo>
                  <a:lnTo>
                    <a:pt x="28" y="197"/>
                  </a:lnTo>
                  <a:lnTo>
                    <a:pt x="28" y="214"/>
                  </a:lnTo>
                  <a:lnTo>
                    <a:pt x="43" y="222"/>
                  </a:lnTo>
                  <a:lnTo>
                    <a:pt x="80" y="266"/>
                  </a:lnTo>
                  <a:lnTo>
                    <a:pt x="85" y="282"/>
                  </a:lnTo>
                  <a:lnTo>
                    <a:pt x="113" y="282"/>
                  </a:lnTo>
                  <a:lnTo>
                    <a:pt x="122" y="289"/>
                  </a:lnTo>
                  <a:lnTo>
                    <a:pt x="137" y="289"/>
                  </a:lnTo>
                  <a:lnTo>
                    <a:pt x="164" y="282"/>
                  </a:lnTo>
                  <a:lnTo>
                    <a:pt x="192" y="282"/>
                  </a:lnTo>
                  <a:lnTo>
                    <a:pt x="192" y="261"/>
                  </a:lnTo>
                  <a:lnTo>
                    <a:pt x="186" y="261"/>
                  </a:lnTo>
                  <a:lnTo>
                    <a:pt x="164" y="235"/>
                  </a:lnTo>
                  <a:lnTo>
                    <a:pt x="157" y="222"/>
                  </a:lnTo>
                  <a:lnTo>
                    <a:pt x="199" y="143"/>
                  </a:lnTo>
                  <a:lnTo>
                    <a:pt x="207" y="91"/>
                  </a:lnTo>
                  <a:lnTo>
                    <a:pt x="229" y="84"/>
                  </a:lnTo>
                  <a:lnTo>
                    <a:pt x="229" y="76"/>
                  </a:lnTo>
                  <a:lnTo>
                    <a:pt x="214" y="69"/>
                  </a:lnTo>
                  <a:lnTo>
                    <a:pt x="207" y="8"/>
                  </a:lnTo>
                  <a:lnTo>
                    <a:pt x="192" y="0"/>
                  </a:lnTo>
                  <a:lnTo>
                    <a:pt x="164" y="17"/>
                  </a:lnTo>
                  <a:lnTo>
                    <a:pt x="157" y="8"/>
                  </a:lnTo>
                  <a:lnTo>
                    <a:pt x="43" y="8"/>
                  </a:lnTo>
                  <a:lnTo>
                    <a:pt x="43" y="39"/>
                  </a:lnTo>
                  <a:lnTo>
                    <a:pt x="28" y="52"/>
                  </a:lnTo>
                  <a:lnTo>
                    <a:pt x="28" y="113"/>
                  </a:lnTo>
                  <a:lnTo>
                    <a:pt x="21" y="113"/>
                  </a:lnTo>
                  <a:lnTo>
                    <a:pt x="0" y="143"/>
                  </a:lnTo>
                  <a:lnTo>
                    <a:pt x="21" y="175"/>
                  </a:lnTo>
                  <a:lnTo>
                    <a:pt x="16" y="17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7" name="Freeform 667">
              <a:extLst>
                <a:ext uri="{FF2B5EF4-FFF2-40B4-BE49-F238E27FC236}">
                  <a16:creationId xmlns:a16="http://schemas.microsoft.com/office/drawing/2014/main" id="{31828B21-E324-2D60-2125-010980904F83}"/>
                </a:ext>
              </a:extLst>
            </p:cNvPr>
            <p:cNvSpPr>
              <a:spLocks/>
            </p:cNvSpPr>
            <p:nvPr/>
          </p:nvSpPr>
          <p:spPr bwMode="auto">
            <a:xfrm>
              <a:off x="5874339" y="3984873"/>
              <a:ext cx="172591" cy="182307"/>
            </a:xfrm>
            <a:custGeom>
              <a:avLst/>
              <a:gdLst>
                <a:gd name="T0" fmla="*/ 133 w 112"/>
                <a:gd name="T1" fmla="*/ 12 h 130"/>
                <a:gd name="T2" fmla="*/ 107 w 112"/>
                <a:gd name="T3" fmla="*/ 0 h 130"/>
                <a:gd name="T4" fmla="*/ 83 w 112"/>
                <a:gd name="T5" fmla="*/ 12 h 130"/>
                <a:gd name="T6" fmla="*/ 0 w 112"/>
                <a:gd name="T7" fmla="*/ 0 h 130"/>
                <a:gd name="T8" fmla="*/ 10 w 112"/>
                <a:gd name="T9" fmla="*/ 12 h 130"/>
                <a:gd name="T10" fmla="*/ 26 w 112"/>
                <a:gd name="T11" fmla="*/ 45 h 130"/>
                <a:gd name="T12" fmla="*/ 0 w 112"/>
                <a:gd name="T13" fmla="*/ 72 h 130"/>
                <a:gd name="T14" fmla="*/ 0 w 112"/>
                <a:gd name="T15" fmla="*/ 88 h 130"/>
                <a:gd name="T16" fmla="*/ 10 w 112"/>
                <a:gd name="T17" fmla="*/ 88 h 130"/>
                <a:gd name="T18" fmla="*/ 57 w 112"/>
                <a:gd name="T19" fmla="*/ 117 h 130"/>
                <a:gd name="T20" fmla="*/ 57 w 112"/>
                <a:gd name="T21" fmla="*/ 140 h 130"/>
                <a:gd name="T22" fmla="*/ 91 w 112"/>
                <a:gd name="T23" fmla="*/ 151 h 130"/>
                <a:gd name="T24" fmla="*/ 98 w 112"/>
                <a:gd name="T25" fmla="*/ 117 h 130"/>
                <a:gd name="T26" fmla="*/ 107 w 112"/>
                <a:gd name="T27" fmla="*/ 117 h 130"/>
                <a:gd name="T28" fmla="*/ 124 w 112"/>
                <a:gd name="T29" fmla="*/ 97 h 130"/>
                <a:gd name="T30" fmla="*/ 107 w 112"/>
                <a:gd name="T31" fmla="*/ 88 h 130"/>
                <a:gd name="T32" fmla="*/ 107 w 112"/>
                <a:gd name="T33" fmla="*/ 34 h 130"/>
                <a:gd name="T34" fmla="*/ 133 w 112"/>
                <a:gd name="T35" fmla="*/ 12 h 130"/>
                <a:gd name="T36" fmla="*/ 133 w 112"/>
                <a:gd name="T37" fmla="*/ 12 h 130"/>
                <a:gd name="T38" fmla="*/ 133 w 112"/>
                <a:gd name="T39" fmla="*/ 12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2" h="130">
                  <a:moveTo>
                    <a:pt x="112" y="10"/>
                  </a:moveTo>
                  <a:lnTo>
                    <a:pt x="90" y="0"/>
                  </a:lnTo>
                  <a:lnTo>
                    <a:pt x="70" y="10"/>
                  </a:lnTo>
                  <a:lnTo>
                    <a:pt x="0" y="0"/>
                  </a:lnTo>
                  <a:lnTo>
                    <a:pt x="8" y="10"/>
                  </a:lnTo>
                  <a:lnTo>
                    <a:pt x="22" y="39"/>
                  </a:lnTo>
                  <a:lnTo>
                    <a:pt x="0" y="62"/>
                  </a:lnTo>
                  <a:lnTo>
                    <a:pt x="0" y="76"/>
                  </a:lnTo>
                  <a:lnTo>
                    <a:pt x="8" y="76"/>
                  </a:lnTo>
                  <a:lnTo>
                    <a:pt x="48" y="101"/>
                  </a:lnTo>
                  <a:lnTo>
                    <a:pt x="48" y="121"/>
                  </a:lnTo>
                  <a:lnTo>
                    <a:pt x="77" y="130"/>
                  </a:lnTo>
                  <a:lnTo>
                    <a:pt x="83" y="101"/>
                  </a:lnTo>
                  <a:lnTo>
                    <a:pt x="90" y="101"/>
                  </a:lnTo>
                  <a:lnTo>
                    <a:pt x="105" y="84"/>
                  </a:lnTo>
                  <a:lnTo>
                    <a:pt x="90" y="76"/>
                  </a:lnTo>
                  <a:lnTo>
                    <a:pt x="90" y="30"/>
                  </a:lnTo>
                  <a:lnTo>
                    <a:pt x="112" y="1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8" name="Freeform 668">
              <a:extLst>
                <a:ext uri="{FF2B5EF4-FFF2-40B4-BE49-F238E27FC236}">
                  <a16:creationId xmlns:a16="http://schemas.microsoft.com/office/drawing/2014/main" id="{7A09C17B-133A-AEAD-1836-A2F348DB3415}"/>
                </a:ext>
              </a:extLst>
            </p:cNvPr>
            <p:cNvSpPr>
              <a:spLocks/>
            </p:cNvSpPr>
            <p:nvPr/>
          </p:nvSpPr>
          <p:spPr bwMode="auto">
            <a:xfrm>
              <a:off x="5790871" y="3984874"/>
              <a:ext cx="117417" cy="114593"/>
            </a:xfrm>
            <a:custGeom>
              <a:avLst/>
              <a:gdLst>
                <a:gd name="T0" fmla="*/ 64 w 76"/>
                <a:gd name="T1" fmla="*/ 0 h 82"/>
                <a:gd name="T2" fmla="*/ 72 w 76"/>
                <a:gd name="T3" fmla="*/ 11 h 82"/>
                <a:gd name="T4" fmla="*/ 91 w 76"/>
                <a:gd name="T5" fmla="*/ 45 h 82"/>
                <a:gd name="T6" fmla="*/ 64 w 76"/>
                <a:gd name="T7" fmla="*/ 70 h 82"/>
                <a:gd name="T8" fmla="*/ 64 w 76"/>
                <a:gd name="T9" fmla="*/ 88 h 82"/>
                <a:gd name="T10" fmla="*/ 16 w 76"/>
                <a:gd name="T11" fmla="*/ 88 h 82"/>
                <a:gd name="T12" fmla="*/ 0 w 76"/>
                <a:gd name="T13" fmla="*/ 94 h 82"/>
                <a:gd name="T14" fmla="*/ 3 w 76"/>
                <a:gd name="T15" fmla="*/ 62 h 82"/>
                <a:gd name="T16" fmla="*/ 16 w 76"/>
                <a:gd name="T17" fmla="*/ 54 h 82"/>
                <a:gd name="T18" fmla="*/ 24 w 76"/>
                <a:gd name="T19" fmla="*/ 34 h 82"/>
                <a:gd name="T20" fmla="*/ 16 w 76"/>
                <a:gd name="T21" fmla="*/ 34 h 82"/>
                <a:gd name="T22" fmla="*/ 16 w 76"/>
                <a:gd name="T23" fmla="*/ 11 h 82"/>
                <a:gd name="T24" fmla="*/ 32 w 76"/>
                <a:gd name="T25" fmla="*/ 11 h 82"/>
                <a:gd name="T26" fmla="*/ 64 w 76"/>
                <a:gd name="T27" fmla="*/ 0 h 82"/>
                <a:gd name="T28" fmla="*/ 64 w 76"/>
                <a:gd name="T29" fmla="*/ 0 h 82"/>
                <a:gd name="T30" fmla="*/ 64 w 76"/>
                <a:gd name="T31" fmla="*/ 0 h 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 h="82">
                  <a:moveTo>
                    <a:pt x="54" y="0"/>
                  </a:moveTo>
                  <a:lnTo>
                    <a:pt x="60" y="9"/>
                  </a:lnTo>
                  <a:lnTo>
                    <a:pt x="76" y="39"/>
                  </a:lnTo>
                  <a:lnTo>
                    <a:pt x="54" y="61"/>
                  </a:lnTo>
                  <a:lnTo>
                    <a:pt x="54" y="76"/>
                  </a:lnTo>
                  <a:lnTo>
                    <a:pt x="14" y="76"/>
                  </a:lnTo>
                  <a:lnTo>
                    <a:pt x="0" y="82"/>
                  </a:lnTo>
                  <a:lnTo>
                    <a:pt x="3" y="54"/>
                  </a:lnTo>
                  <a:lnTo>
                    <a:pt x="14" y="47"/>
                  </a:lnTo>
                  <a:lnTo>
                    <a:pt x="20" y="30"/>
                  </a:lnTo>
                  <a:lnTo>
                    <a:pt x="14" y="30"/>
                  </a:lnTo>
                  <a:lnTo>
                    <a:pt x="14" y="9"/>
                  </a:lnTo>
                  <a:lnTo>
                    <a:pt x="27" y="9"/>
                  </a:lnTo>
                  <a:lnTo>
                    <a:pt x="54"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69" name="Freeform 669">
              <a:extLst>
                <a:ext uri="{FF2B5EF4-FFF2-40B4-BE49-F238E27FC236}">
                  <a16:creationId xmlns:a16="http://schemas.microsoft.com/office/drawing/2014/main" id="{BCF13017-1F5A-BA47-321F-D9AB59DE1386}"/>
                </a:ext>
              </a:extLst>
            </p:cNvPr>
            <p:cNvSpPr>
              <a:spLocks/>
            </p:cNvSpPr>
            <p:nvPr/>
          </p:nvSpPr>
          <p:spPr bwMode="auto">
            <a:xfrm>
              <a:off x="5790874" y="4092954"/>
              <a:ext cx="216447" cy="216164"/>
            </a:xfrm>
            <a:custGeom>
              <a:avLst/>
              <a:gdLst>
                <a:gd name="T0" fmla="*/ 58 w 141"/>
                <a:gd name="T1" fmla="*/ 153 h 153"/>
                <a:gd name="T2" fmla="*/ 24 w 141"/>
                <a:gd name="T3" fmla="*/ 127 h 153"/>
                <a:gd name="T4" fmla="*/ 16 w 141"/>
                <a:gd name="T5" fmla="*/ 127 h 153"/>
                <a:gd name="T6" fmla="*/ 0 w 141"/>
                <a:gd name="T7" fmla="*/ 99 h 153"/>
                <a:gd name="T8" fmla="*/ 0 w 141"/>
                <a:gd name="T9" fmla="*/ 64 h 153"/>
                <a:gd name="T10" fmla="*/ 16 w 141"/>
                <a:gd name="T11" fmla="*/ 37 h 153"/>
                <a:gd name="T12" fmla="*/ 16 w 141"/>
                <a:gd name="T13" fmla="*/ 0 h 153"/>
                <a:gd name="T14" fmla="*/ 73 w 141"/>
                <a:gd name="T15" fmla="*/ 0 h 153"/>
                <a:gd name="T16" fmla="*/ 125 w 141"/>
                <a:gd name="T17" fmla="*/ 28 h 153"/>
                <a:gd name="T18" fmla="*/ 125 w 141"/>
                <a:gd name="T19" fmla="*/ 54 h 153"/>
                <a:gd name="T20" fmla="*/ 155 w 141"/>
                <a:gd name="T21" fmla="*/ 64 h 153"/>
                <a:gd name="T22" fmla="*/ 150 w 141"/>
                <a:gd name="T23" fmla="*/ 80 h 153"/>
                <a:gd name="T24" fmla="*/ 155 w 141"/>
                <a:gd name="T25" fmla="*/ 107 h 153"/>
                <a:gd name="T26" fmla="*/ 155 w 141"/>
                <a:gd name="T27" fmla="*/ 153 h 153"/>
                <a:gd name="T28" fmla="*/ 166 w 141"/>
                <a:gd name="T29" fmla="*/ 163 h 153"/>
                <a:gd name="T30" fmla="*/ 150 w 141"/>
                <a:gd name="T31" fmla="*/ 180 h 153"/>
                <a:gd name="T32" fmla="*/ 91 w 141"/>
                <a:gd name="T33" fmla="*/ 180 h 153"/>
                <a:gd name="T34" fmla="*/ 73 w 141"/>
                <a:gd name="T35" fmla="*/ 153 h 153"/>
                <a:gd name="T36" fmla="*/ 58 w 141"/>
                <a:gd name="T37" fmla="*/ 153 h 153"/>
                <a:gd name="T38" fmla="*/ 58 w 141"/>
                <a:gd name="T39" fmla="*/ 153 h 153"/>
                <a:gd name="T40" fmla="*/ 58 w 141"/>
                <a:gd name="T41" fmla="*/ 153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1" h="153">
                  <a:moveTo>
                    <a:pt x="49" y="130"/>
                  </a:moveTo>
                  <a:lnTo>
                    <a:pt x="20" y="108"/>
                  </a:lnTo>
                  <a:lnTo>
                    <a:pt x="14" y="108"/>
                  </a:lnTo>
                  <a:lnTo>
                    <a:pt x="0" y="84"/>
                  </a:lnTo>
                  <a:lnTo>
                    <a:pt x="0" y="54"/>
                  </a:lnTo>
                  <a:lnTo>
                    <a:pt x="14" y="31"/>
                  </a:lnTo>
                  <a:lnTo>
                    <a:pt x="14" y="0"/>
                  </a:lnTo>
                  <a:lnTo>
                    <a:pt x="62" y="0"/>
                  </a:lnTo>
                  <a:lnTo>
                    <a:pt x="106" y="24"/>
                  </a:lnTo>
                  <a:lnTo>
                    <a:pt x="106" y="46"/>
                  </a:lnTo>
                  <a:lnTo>
                    <a:pt x="132" y="54"/>
                  </a:lnTo>
                  <a:lnTo>
                    <a:pt x="127" y="68"/>
                  </a:lnTo>
                  <a:lnTo>
                    <a:pt x="132" y="91"/>
                  </a:lnTo>
                  <a:lnTo>
                    <a:pt x="132" y="130"/>
                  </a:lnTo>
                  <a:lnTo>
                    <a:pt x="141" y="138"/>
                  </a:lnTo>
                  <a:lnTo>
                    <a:pt x="127" y="153"/>
                  </a:lnTo>
                  <a:lnTo>
                    <a:pt x="77" y="153"/>
                  </a:lnTo>
                  <a:lnTo>
                    <a:pt x="62" y="130"/>
                  </a:lnTo>
                  <a:lnTo>
                    <a:pt x="49" y="13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0" name="Freeform 670">
              <a:extLst>
                <a:ext uri="{FF2B5EF4-FFF2-40B4-BE49-F238E27FC236}">
                  <a16:creationId xmlns:a16="http://schemas.microsoft.com/office/drawing/2014/main" id="{0FB64A04-E0AA-0E6F-0E21-9597772AFBA7}"/>
                </a:ext>
              </a:extLst>
            </p:cNvPr>
            <p:cNvSpPr>
              <a:spLocks/>
            </p:cNvSpPr>
            <p:nvPr/>
          </p:nvSpPr>
          <p:spPr bwMode="auto">
            <a:xfrm>
              <a:off x="5431543" y="3962734"/>
              <a:ext cx="389036" cy="384147"/>
            </a:xfrm>
            <a:custGeom>
              <a:avLst/>
              <a:gdLst>
                <a:gd name="T0" fmla="*/ 241 w 253"/>
                <a:gd name="T1" fmla="*/ 0 h 272"/>
                <a:gd name="T2" fmla="*/ 171 w 253"/>
                <a:gd name="T3" fmla="*/ 0 h 272"/>
                <a:gd name="T4" fmla="*/ 164 w 253"/>
                <a:gd name="T5" fmla="*/ 17 h 272"/>
                <a:gd name="T6" fmla="*/ 127 w 253"/>
                <a:gd name="T7" fmla="*/ 17 h 272"/>
                <a:gd name="T8" fmla="*/ 118 w 253"/>
                <a:gd name="T9" fmla="*/ 0 h 272"/>
                <a:gd name="T10" fmla="*/ 110 w 253"/>
                <a:gd name="T11" fmla="*/ 0 h 272"/>
                <a:gd name="T12" fmla="*/ 95 w 253"/>
                <a:gd name="T13" fmla="*/ 28 h 272"/>
                <a:gd name="T14" fmla="*/ 77 w 253"/>
                <a:gd name="T15" fmla="*/ 107 h 272"/>
                <a:gd name="T16" fmla="*/ 60 w 253"/>
                <a:gd name="T17" fmla="*/ 127 h 272"/>
                <a:gd name="T18" fmla="*/ 51 w 253"/>
                <a:gd name="T19" fmla="*/ 161 h 272"/>
                <a:gd name="T20" fmla="*/ 25 w 253"/>
                <a:gd name="T21" fmla="*/ 170 h 272"/>
                <a:gd name="T22" fmla="*/ 10 w 253"/>
                <a:gd name="T23" fmla="*/ 170 h 272"/>
                <a:gd name="T24" fmla="*/ 0 w 253"/>
                <a:gd name="T25" fmla="*/ 185 h 272"/>
                <a:gd name="T26" fmla="*/ 0 w 253"/>
                <a:gd name="T27" fmla="*/ 206 h 272"/>
                <a:gd name="T28" fmla="*/ 17 w 253"/>
                <a:gd name="T29" fmla="*/ 185 h 272"/>
                <a:gd name="T30" fmla="*/ 68 w 253"/>
                <a:gd name="T31" fmla="*/ 185 h 272"/>
                <a:gd name="T32" fmla="*/ 68 w 253"/>
                <a:gd name="T33" fmla="*/ 214 h 272"/>
                <a:gd name="T34" fmla="*/ 85 w 253"/>
                <a:gd name="T35" fmla="*/ 232 h 272"/>
                <a:gd name="T36" fmla="*/ 110 w 253"/>
                <a:gd name="T37" fmla="*/ 221 h 272"/>
                <a:gd name="T38" fmla="*/ 110 w 253"/>
                <a:gd name="T39" fmla="*/ 214 h 272"/>
                <a:gd name="T40" fmla="*/ 127 w 253"/>
                <a:gd name="T41" fmla="*/ 214 h 272"/>
                <a:gd name="T42" fmla="*/ 147 w 253"/>
                <a:gd name="T43" fmla="*/ 221 h 272"/>
                <a:gd name="T44" fmla="*/ 147 w 253"/>
                <a:gd name="T45" fmla="*/ 258 h 272"/>
                <a:gd name="T46" fmla="*/ 164 w 253"/>
                <a:gd name="T47" fmla="*/ 269 h 272"/>
                <a:gd name="T48" fmla="*/ 147 w 253"/>
                <a:gd name="T49" fmla="*/ 277 h 272"/>
                <a:gd name="T50" fmla="*/ 147 w 253"/>
                <a:gd name="T51" fmla="*/ 282 h 272"/>
                <a:gd name="T52" fmla="*/ 177 w 253"/>
                <a:gd name="T53" fmla="*/ 277 h 272"/>
                <a:gd name="T54" fmla="*/ 223 w 253"/>
                <a:gd name="T55" fmla="*/ 303 h 272"/>
                <a:gd name="T56" fmla="*/ 229 w 253"/>
                <a:gd name="T57" fmla="*/ 282 h 272"/>
                <a:gd name="T58" fmla="*/ 255 w 253"/>
                <a:gd name="T59" fmla="*/ 310 h 272"/>
                <a:gd name="T60" fmla="*/ 273 w 253"/>
                <a:gd name="T61" fmla="*/ 320 h 272"/>
                <a:gd name="T62" fmla="*/ 273 w 253"/>
                <a:gd name="T63" fmla="*/ 303 h 272"/>
                <a:gd name="T64" fmla="*/ 255 w 253"/>
                <a:gd name="T65" fmla="*/ 303 h 272"/>
                <a:gd name="T66" fmla="*/ 255 w 253"/>
                <a:gd name="T67" fmla="*/ 232 h 272"/>
                <a:gd name="T68" fmla="*/ 288 w 253"/>
                <a:gd name="T69" fmla="*/ 232 h 272"/>
                <a:gd name="T70" fmla="*/ 273 w 253"/>
                <a:gd name="T71" fmla="*/ 206 h 272"/>
                <a:gd name="T72" fmla="*/ 273 w 253"/>
                <a:gd name="T73" fmla="*/ 134 h 272"/>
                <a:gd name="T74" fmla="*/ 255 w 253"/>
                <a:gd name="T75" fmla="*/ 134 h 272"/>
                <a:gd name="T76" fmla="*/ 273 w 253"/>
                <a:gd name="T77" fmla="*/ 116 h 272"/>
                <a:gd name="T78" fmla="*/ 280 w 253"/>
                <a:gd name="T79" fmla="*/ 81 h 272"/>
                <a:gd name="T80" fmla="*/ 288 w 253"/>
                <a:gd name="T81" fmla="*/ 73 h 272"/>
                <a:gd name="T82" fmla="*/ 299 w 253"/>
                <a:gd name="T83" fmla="*/ 55 h 272"/>
                <a:gd name="T84" fmla="*/ 288 w 253"/>
                <a:gd name="T85" fmla="*/ 55 h 272"/>
                <a:gd name="T86" fmla="*/ 288 w 253"/>
                <a:gd name="T87" fmla="*/ 28 h 272"/>
                <a:gd name="T88" fmla="*/ 280 w 253"/>
                <a:gd name="T89" fmla="*/ 17 h 272"/>
                <a:gd name="T90" fmla="*/ 247 w 253"/>
                <a:gd name="T91" fmla="*/ 17 h 272"/>
                <a:gd name="T92" fmla="*/ 241 w 253"/>
                <a:gd name="T93" fmla="*/ 0 h 272"/>
                <a:gd name="T94" fmla="*/ 241 w 253"/>
                <a:gd name="T95" fmla="*/ 0 h 272"/>
                <a:gd name="T96" fmla="*/ 241 w 253"/>
                <a:gd name="T97" fmla="*/ 0 h 2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3" h="272">
                  <a:moveTo>
                    <a:pt x="204" y="0"/>
                  </a:moveTo>
                  <a:lnTo>
                    <a:pt x="144" y="0"/>
                  </a:lnTo>
                  <a:lnTo>
                    <a:pt x="139" y="15"/>
                  </a:lnTo>
                  <a:lnTo>
                    <a:pt x="108" y="15"/>
                  </a:lnTo>
                  <a:lnTo>
                    <a:pt x="100" y="0"/>
                  </a:lnTo>
                  <a:lnTo>
                    <a:pt x="93" y="0"/>
                  </a:lnTo>
                  <a:lnTo>
                    <a:pt x="80" y="24"/>
                  </a:lnTo>
                  <a:lnTo>
                    <a:pt x="65" y="91"/>
                  </a:lnTo>
                  <a:lnTo>
                    <a:pt x="51" y="108"/>
                  </a:lnTo>
                  <a:lnTo>
                    <a:pt x="43" y="136"/>
                  </a:lnTo>
                  <a:lnTo>
                    <a:pt x="21" y="145"/>
                  </a:lnTo>
                  <a:lnTo>
                    <a:pt x="8" y="145"/>
                  </a:lnTo>
                  <a:lnTo>
                    <a:pt x="0" y="158"/>
                  </a:lnTo>
                  <a:lnTo>
                    <a:pt x="0" y="175"/>
                  </a:lnTo>
                  <a:lnTo>
                    <a:pt x="15" y="158"/>
                  </a:lnTo>
                  <a:lnTo>
                    <a:pt x="58" y="158"/>
                  </a:lnTo>
                  <a:lnTo>
                    <a:pt x="58" y="182"/>
                  </a:lnTo>
                  <a:lnTo>
                    <a:pt x="72" y="197"/>
                  </a:lnTo>
                  <a:lnTo>
                    <a:pt x="93" y="188"/>
                  </a:lnTo>
                  <a:lnTo>
                    <a:pt x="93" y="182"/>
                  </a:lnTo>
                  <a:lnTo>
                    <a:pt x="108" y="182"/>
                  </a:lnTo>
                  <a:lnTo>
                    <a:pt x="124" y="188"/>
                  </a:lnTo>
                  <a:lnTo>
                    <a:pt x="124" y="219"/>
                  </a:lnTo>
                  <a:lnTo>
                    <a:pt x="139" y="229"/>
                  </a:lnTo>
                  <a:lnTo>
                    <a:pt x="124" y="235"/>
                  </a:lnTo>
                  <a:lnTo>
                    <a:pt x="124" y="240"/>
                  </a:lnTo>
                  <a:lnTo>
                    <a:pt x="150" y="235"/>
                  </a:lnTo>
                  <a:lnTo>
                    <a:pt x="189" y="257"/>
                  </a:lnTo>
                  <a:lnTo>
                    <a:pt x="194" y="240"/>
                  </a:lnTo>
                  <a:lnTo>
                    <a:pt x="216" y="264"/>
                  </a:lnTo>
                  <a:lnTo>
                    <a:pt x="231" y="272"/>
                  </a:lnTo>
                  <a:lnTo>
                    <a:pt x="231" y="257"/>
                  </a:lnTo>
                  <a:lnTo>
                    <a:pt x="216" y="257"/>
                  </a:lnTo>
                  <a:lnTo>
                    <a:pt x="216" y="197"/>
                  </a:lnTo>
                  <a:lnTo>
                    <a:pt x="244" y="197"/>
                  </a:lnTo>
                  <a:lnTo>
                    <a:pt x="231" y="175"/>
                  </a:lnTo>
                  <a:lnTo>
                    <a:pt x="231" y="114"/>
                  </a:lnTo>
                  <a:lnTo>
                    <a:pt x="216" y="114"/>
                  </a:lnTo>
                  <a:lnTo>
                    <a:pt x="231" y="99"/>
                  </a:lnTo>
                  <a:lnTo>
                    <a:pt x="237" y="69"/>
                  </a:lnTo>
                  <a:lnTo>
                    <a:pt x="244" y="62"/>
                  </a:lnTo>
                  <a:lnTo>
                    <a:pt x="253" y="47"/>
                  </a:lnTo>
                  <a:lnTo>
                    <a:pt x="244" y="47"/>
                  </a:lnTo>
                  <a:lnTo>
                    <a:pt x="244" y="24"/>
                  </a:lnTo>
                  <a:lnTo>
                    <a:pt x="237" y="15"/>
                  </a:lnTo>
                  <a:lnTo>
                    <a:pt x="209" y="15"/>
                  </a:lnTo>
                  <a:lnTo>
                    <a:pt x="204"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1" name="Freeform 671">
              <a:extLst>
                <a:ext uri="{FF2B5EF4-FFF2-40B4-BE49-F238E27FC236}">
                  <a16:creationId xmlns:a16="http://schemas.microsoft.com/office/drawing/2014/main" id="{29CDA437-CB8A-C8E4-7558-99F1AEB676B0}"/>
                </a:ext>
              </a:extLst>
            </p:cNvPr>
            <p:cNvSpPr>
              <a:spLocks/>
            </p:cNvSpPr>
            <p:nvPr/>
          </p:nvSpPr>
          <p:spPr bwMode="auto">
            <a:xfrm>
              <a:off x="5622523" y="4242709"/>
              <a:ext cx="251812" cy="200537"/>
            </a:xfrm>
            <a:custGeom>
              <a:avLst/>
              <a:gdLst>
                <a:gd name="T0" fmla="*/ 33 w 164"/>
                <a:gd name="T1" fmla="*/ 43 h 143"/>
                <a:gd name="T2" fmla="*/ 74 w 164"/>
                <a:gd name="T3" fmla="*/ 69 h 143"/>
                <a:gd name="T4" fmla="*/ 82 w 164"/>
                <a:gd name="T5" fmla="*/ 51 h 143"/>
                <a:gd name="T6" fmla="*/ 109 w 164"/>
                <a:gd name="T7" fmla="*/ 76 h 143"/>
                <a:gd name="T8" fmla="*/ 126 w 164"/>
                <a:gd name="T9" fmla="*/ 88 h 143"/>
                <a:gd name="T10" fmla="*/ 126 w 164"/>
                <a:gd name="T11" fmla="*/ 69 h 143"/>
                <a:gd name="T12" fmla="*/ 109 w 164"/>
                <a:gd name="T13" fmla="*/ 69 h 143"/>
                <a:gd name="T14" fmla="*/ 109 w 164"/>
                <a:gd name="T15" fmla="*/ 0 h 143"/>
                <a:gd name="T16" fmla="*/ 152 w 164"/>
                <a:gd name="T17" fmla="*/ 0 h 143"/>
                <a:gd name="T18" fmla="*/ 185 w 164"/>
                <a:gd name="T19" fmla="*/ 26 h 143"/>
                <a:gd name="T20" fmla="*/ 193 w 164"/>
                <a:gd name="T21" fmla="*/ 43 h 143"/>
                <a:gd name="T22" fmla="*/ 185 w 164"/>
                <a:gd name="T23" fmla="*/ 51 h 143"/>
                <a:gd name="T24" fmla="*/ 185 w 164"/>
                <a:gd name="T25" fmla="*/ 69 h 143"/>
                <a:gd name="T26" fmla="*/ 177 w 164"/>
                <a:gd name="T27" fmla="*/ 88 h 143"/>
                <a:gd name="T28" fmla="*/ 185 w 164"/>
                <a:gd name="T29" fmla="*/ 96 h 143"/>
                <a:gd name="T30" fmla="*/ 134 w 164"/>
                <a:gd name="T31" fmla="*/ 122 h 143"/>
                <a:gd name="T32" fmla="*/ 134 w 164"/>
                <a:gd name="T33" fmla="*/ 131 h 143"/>
                <a:gd name="T34" fmla="*/ 109 w 164"/>
                <a:gd name="T35" fmla="*/ 131 h 143"/>
                <a:gd name="T36" fmla="*/ 109 w 164"/>
                <a:gd name="T37" fmla="*/ 140 h 143"/>
                <a:gd name="T38" fmla="*/ 82 w 164"/>
                <a:gd name="T39" fmla="*/ 166 h 143"/>
                <a:gd name="T40" fmla="*/ 51 w 164"/>
                <a:gd name="T41" fmla="*/ 166 h 143"/>
                <a:gd name="T42" fmla="*/ 33 w 164"/>
                <a:gd name="T43" fmla="*/ 146 h 143"/>
                <a:gd name="T44" fmla="*/ 25 w 164"/>
                <a:gd name="T45" fmla="*/ 166 h 143"/>
                <a:gd name="T46" fmla="*/ 0 w 164"/>
                <a:gd name="T47" fmla="*/ 140 h 143"/>
                <a:gd name="T48" fmla="*/ 0 w 164"/>
                <a:gd name="T49" fmla="*/ 88 h 143"/>
                <a:gd name="T50" fmla="*/ 41 w 164"/>
                <a:gd name="T51" fmla="*/ 76 h 143"/>
                <a:gd name="T52" fmla="*/ 33 w 164"/>
                <a:gd name="T53" fmla="*/ 43 h 143"/>
                <a:gd name="T54" fmla="*/ 33 w 164"/>
                <a:gd name="T55" fmla="*/ 43 h 143"/>
                <a:gd name="T56" fmla="*/ 33 w 164"/>
                <a:gd name="T57" fmla="*/ 43 h 1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4" h="143">
                  <a:moveTo>
                    <a:pt x="28" y="37"/>
                  </a:moveTo>
                  <a:lnTo>
                    <a:pt x="63" y="59"/>
                  </a:lnTo>
                  <a:lnTo>
                    <a:pt x="70" y="44"/>
                  </a:lnTo>
                  <a:lnTo>
                    <a:pt x="92" y="66"/>
                  </a:lnTo>
                  <a:lnTo>
                    <a:pt x="107" y="76"/>
                  </a:lnTo>
                  <a:lnTo>
                    <a:pt x="107" y="59"/>
                  </a:lnTo>
                  <a:lnTo>
                    <a:pt x="92" y="59"/>
                  </a:lnTo>
                  <a:lnTo>
                    <a:pt x="92" y="0"/>
                  </a:lnTo>
                  <a:lnTo>
                    <a:pt x="129" y="0"/>
                  </a:lnTo>
                  <a:lnTo>
                    <a:pt x="157" y="22"/>
                  </a:lnTo>
                  <a:lnTo>
                    <a:pt x="164" y="37"/>
                  </a:lnTo>
                  <a:lnTo>
                    <a:pt x="157" y="44"/>
                  </a:lnTo>
                  <a:lnTo>
                    <a:pt x="157" y="59"/>
                  </a:lnTo>
                  <a:lnTo>
                    <a:pt x="150" y="76"/>
                  </a:lnTo>
                  <a:lnTo>
                    <a:pt x="157" y="83"/>
                  </a:lnTo>
                  <a:lnTo>
                    <a:pt x="113" y="105"/>
                  </a:lnTo>
                  <a:lnTo>
                    <a:pt x="113" y="113"/>
                  </a:lnTo>
                  <a:lnTo>
                    <a:pt x="92" y="113"/>
                  </a:lnTo>
                  <a:lnTo>
                    <a:pt x="92" y="121"/>
                  </a:lnTo>
                  <a:lnTo>
                    <a:pt x="70" y="143"/>
                  </a:lnTo>
                  <a:lnTo>
                    <a:pt x="43" y="143"/>
                  </a:lnTo>
                  <a:lnTo>
                    <a:pt x="28" y="126"/>
                  </a:lnTo>
                  <a:lnTo>
                    <a:pt x="21" y="143"/>
                  </a:lnTo>
                  <a:lnTo>
                    <a:pt x="0" y="121"/>
                  </a:lnTo>
                  <a:lnTo>
                    <a:pt x="0" y="76"/>
                  </a:lnTo>
                  <a:lnTo>
                    <a:pt x="35" y="66"/>
                  </a:lnTo>
                  <a:lnTo>
                    <a:pt x="28" y="3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2" name="Freeform 672">
              <a:extLst>
                <a:ext uri="{FF2B5EF4-FFF2-40B4-BE49-F238E27FC236}">
                  <a16:creationId xmlns:a16="http://schemas.microsoft.com/office/drawing/2014/main" id="{B50FC3EE-3ED8-53E1-C007-543F3D3A1D1A}"/>
                </a:ext>
              </a:extLst>
            </p:cNvPr>
            <p:cNvSpPr>
              <a:spLocks/>
            </p:cNvSpPr>
            <p:nvPr/>
          </p:nvSpPr>
          <p:spPr bwMode="auto">
            <a:xfrm>
              <a:off x="4899626" y="3298620"/>
              <a:ext cx="254641" cy="191421"/>
            </a:xfrm>
            <a:custGeom>
              <a:avLst/>
              <a:gdLst>
                <a:gd name="T0" fmla="*/ 178 w 166"/>
                <a:gd name="T1" fmla="*/ 6 h 136"/>
                <a:gd name="T2" fmla="*/ 185 w 166"/>
                <a:gd name="T3" fmla="*/ 6 h 136"/>
                <a:gd name="T4" fmla="*/ 195 w 166"/>
                <a:gd name="T5" fmla="*/ 61 h 136"/>
                <a:gd name="T6" fmla="*/ 152 w 166"/>
                <a:gd name="T7" fmla="*/ 70 h 136"/>
                <a:gd name="T8" fmla="*/ 152 w 166"/>
                <a:gd name="T9" fmla="*/ 86 h 136"/>
                <a:gd name="T10" fmla="*/ 127 w 166"/>
                <a:gd name="T11" fmla="*/ 104 h 136"/>
                <a:gd name="T12" fmla="*/ 83 w 166"/>
                <a:gd name="T13" fmla="*/ 124 h 136"/>
                <a:gd name="T14" fmla="*/ 75 w 166"/>
                <a:gd name="T15" fmla="*/ 130 h 136"/>
                <a:gd name="T16" fmla="*/ 75 w 166"/>
                <a:gd name="T17" fmla="*/ 159 h 136"/>
                <a:gd name="T18" fmla="*/ 0 w 166"/>
                <a:gd name="T19" fmla="*/ 147 h 136"/>
                <a:gd name="T20" fmla="*/ 25 w 166"/>
                <a:gd name="T21" fmla="*/ 147 h 136"/>
                <a:gd name="T22" fmla="*/ 42 w 166"/>
                <a:gd name="T23" fmla="*/ 124 h 136"/>
                <a:gd name="T24" fmla="*/ 50 w 166"/>
                <a:gd name="T25" fmla="*/ 104 h 136"/>
                <a:gd name="T26" fmla="*/ 50 w 166"/>
                <a:gd name="T27" fmla="*/ 86 h 136"/>
                <a:gd name="T28" fmla="*/ 75 w 166"/>
                <a:gd name="T29" fmla="*/ 43 h 136"/>
                <a:gd name="T30" fmla="*/ 99 w 166"/>
                <a:gd name="T31" fmla="*/ 26 h 136"/>
                <a:gd name="T32" fmla="*/ 119 w 166"/>
                <a:gd name="T33" fmla="*/ 0 h 136"/>
                <a:gd name="T34" fmla="*/ 127 w 166"/>
                <a:gd name="T35" fmla="*/ 0 h 136"/>
                <a:gd name="T36" fmla="*/ 134 w 166"/>
                <a:gd name="T37" fmla="*/ 6 h 136"/>
                <a:gd name="T38" fmla="*/ 178 w 166"/>
                <a:gd name="T39" fmla="*/ 6 h 136"/>
                <a:gd name="T40" fmla="*/ 178 w 166"/>
                <a:gd name="T41" fmla="*/ 6 h 1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6" h="136">
                  <a:moveTo>
                    <a:pt x="151" y="6"/>
                  </a:moveTo>
                  <a:lnTo>
                    <a:pt x="158" y="6"/>
                  </a:lnTo>
                  <a:lnTo>
                    <a:pt x="166" y="52"/>
                  </a:lnTo>
                  <a:lnTo>
                    <a:pt x="129" y="60"/>
                  </a:lnTo>
                  <a:lnTo>
                    <a:pt x="129" y="74"/>
                  </a:lnTo>
                  <a:lnTo>
                    <a:pt x="108" y="89"/>
                  </a:lnTo>
                  <a:lnTo>
                    <a:pt x="71" y="106"/>
                  </a:lnTo>
                  <a:lnTo>
                    <a:pt x="64" y="111"/>
                  </a:lnTo>
                  <a:lnTo>
                    <a:pt x="64" y="136"/>
                  </a:lnTo>
                  <a:lnTo>
                    <a:pt x="0" y="126"/>
                  </a:lnTo>
                  <a:lnTo>
                    <a:pt x="21" y="126"/>
                  </a:lnTo>
                  <a:lnTo>
                    <a:pt x="36" y="106"/>
                  </a:lnTo>
                  <a:lnTo>
                    <a:pt x="42" y="89"/>
                  </a:lnTo>
                  <a:lnTo>
                    <a:pt x="42" y="74"/>
                  </a:lnTo>
                  <a:lnTo>
                    <a:pt x="64" y="37"/>
                  </a:lnTo>
                  <a:lnTo>
                    <a:pt x="84" y="22"/>
                  </a:lnTo>
                  <a:lnTo>
                    <a:pt x="101" y="0"/>
                  </a:lnTo>
                  <a:lnTo>
                    <a:pt x="108" y="0"/>
                  </a:lnTo>
                  <a:lnTo>
                    <a:pt x="114" y="6"/>
                  </a:lnTo>
                  <a:lnTo>
                    <a:pt x="151" y="6"/>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3" name="Freeform 673">
              <a:extLst>
                <a:ext uri="{FF2B5EF4-FFF2-40B4-BE49-F238E27FC236}">
                  <a16:creationId xmlns:a16="http://schemas.microsoft.com/office/drawing/2014/main" id="{1152E934-1B70-DF50-56B0-BDC143D2F2CE}"/>
                </a:ext>
              </a:extLst>
            </p:cNvPr>
            <p:cNvSpPr>
              <a:spLocks/>
            </p:cNvSpPr>
            <p:nvPr/>
          </p:nvSpPr>
          <p:spPr bwMode="auto">
            <a:xfrm>
              <a:off x="5858778" y="3695784"/>
              <a:ext cx="305571" cy="302108"/>
            </a:xfrm>
            <a:custGeom>
              <a:avLst/>
              <a:gdLst>
                <a:gd name="T0" fmla="*/ 150 w 199"/>
                <a:gd name="T1" fmla="*/ 100 h 215"/>
                <a:gd name="T2" fmla="*/ 141 w 199"/>
                <a:gd name="T3" fmla="*/ 100 h 215"/>
                <a:gd name="T4" fmla="*/ 141 w 199"/>
                <a:gd name="T5" fmla="*/ 133 h 215"/>
                <a:gd name="T6" fmla="*/ 150 w 199"/>
                <a:gd name="T7" fmla="*/ 133 h 215"/>
                <a:gd name="T8" fmla="*/ 150 w 199"/>
                <a:gd name="T9" fmla="*/ 144 h 215"/>
                <a:gd name="T10" fmla="*/ 167 w 199"/>
                <a:gd name="T11" fmla="*/ 163 h 215"/>
                <a:gd name="T12" fmla="*/ 234 w 199"/>
                <a:gd name="T13" fmla="*/ 170 h 215"/>
                <a:gd name="T14" fmla="*/ 191 w 199"/>
                <a:gd name="T15" fmla="*/ 223 h 215"/>
                <a:gd name="T16" fmla="*/ 162 w 199"/>
                <a:gd name="T17" fmla="*/ 223 h 215"/>
                <a:gd name="T18" fmla="*/ 141 w 199"/>
                <a:gd name="T19" fmla="*/ 250 h 215"/>
                <a:gd name="T20" fmla="*/ 116 w 199"/>
                <a:gd name="T21" fmla="*/ 242 h 215"/>
                <a:gd name="T22" fmla="*/ 94 w 199"/>
                <a:gd name="T23" fmla="*/ 250 h 215"/>
                <a:gd name="T24" fmla="*/ 41 w 199"/>
                <a:gd name="T25" fmla="*/ 242 h 215"/>
                <a:gd name="T26" fmla="*/ 41 w 199"/>
                <a:gd name="T27" fmla="*/ 218 h 215"/>
                <a:gd name="T28" fmla="*/ 33 w 199"/>
                <a:gd name="T29" fmla="*/ 218 h 215"/>
                <a:gd name="T30" fmla="*/ 10 w 199"/>
                <a:gd name="T31" fmla="*/ 188 h 215"/>
                <a:gd name="T32" fmla="*/ 0 w 199"/>
                <a:gd name="T33" fmla="*/ 170 h 215"/>
                <a:gd name="T34" fmla="*/ 10 w 199"/>
                <a:gd name="T35" fmla="*/ 163 h 215"/>
                <a:gd name="T36" fmla="*/ 17 w 199"/>
                <a:gd name="T37" fmla="*/ 133 h 215"/>
                <a:gd name="T38" fmla="*/ 51 w 199"/>
                <a:gd name="T39" fmla="*/ 80 h 215"/>
                <a:gd name="T40" fmla="*/ 59 w 199"/>
                <a:gd name="T41" fmla="*/ 17 h 215"/>
                <a:gd name="T42" fmla="*/ 85 w 199"/>
                <a:gd name="T43" fmla="*/ 10 h 215"/>
                <a:gd name="T44" fmla="*/ 85 w 199"/>
                <a:gd name="T45" fmla="*/ 0 h 215"/>
                <a:gd name="T46" fmla="*/ 100 w 199"/>
                <a:gd name="T47" fmla="*/ 43 h 215"/>
                <a:gd name="T48" fmla="*/ 150 w 199"/>
                <a:gd name="T49" fmla="*/ 100 h 215"/>
                <a:gd name="T50" fmla="*/ 150 w 199"/>
                <a:gd name="T51" fmla="*/ 100 h 215"/>
                <a:gd name="T52" fmla="*/ 150 w 199"/>
                <a:gd name="T53" fmla="*/ 100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15">
                  <a:moveTo>
                    <a:pt x="127" y="86"/>
                  </a:moveTo>
                  <a:lnTo>
                    <a:pt x="120" y="86"/>
                  </a:lnTo>
                  <a:lnTo>
                    <a:pt x="120" y="114"/>
                  </a:lnTo>
                  <a:lnTo>
                    <a:pt x="127" y="114"/>
                  </a:lnTo>
                  <a:lnTo>
                    <a:pt x="127" y="123"/>
                  </a:lnTo>
                  <a:lnTo>
                    <a:pt x="142" y="140"/>
                  </a:lnTo>
                  <a:lnTo>
                    <a:pt x="199" y="146"/>
                  </a:lnTo>
                  <a:lnTo>
                    <a:pt x="162" y="192"/>
                  </a:lnTo>
                  <a:lnTo>
                    <a:pt x="137" y="192"/>
                  </a:lnTo>
                  <a:lnTo>
                    <a:pt x="120" y="215"/>
                  </a:lnTo>
                  <a:lnTo>
                    <a:pt x="99" y="208"/>
                  </a:lnTo>
                  <a:lnTo>
                    <a:pt x="80" y="215"/>
                  </a:lnTo>
                  <a:lnTo>
                    <a:pt x="35" y="208"/>
                  </a:lnTo>
                  <a:lnTo>
                    <a:pt x="35" y="187"/>
                  </a:lnTo>
                  <a:lnTo>
                    <a:pt x="28" y="187"/>
                  </a:lnTo>
                  <a:lnTo>
                    <a:pt x="8" y="161"/>
                  </a:lnTo>
                  <a:lnTo>
                    <a:pt x="0" y="146"/>
                  </a:lnTo>
                  <a:lnTo>
                    <a:pt x="8" y="140"/>
                  </a:lnTo>
                  <a:lnTo>
                    <a:pt x="15" y="114"/>
                  </a:lnTo>
                  <a:lnTo>
                    <a:pt x="43" y="69"/>
                  </a:lnTo>
                  <a:lnTo>
                    <a:pt x="50" y="15"/>
                  </a:lnTo>
                  <a:lnTo>
                    <a:pt x="72" y="8"/>
                  </a:lnTo>
                  <a:lnTo>
                    <a:pt x="72" y="0"/>
                  </a:lnTo>
                  <a:lnTo>
                    <a:pt x="85" y="37"/>
                  </a:lnTo>
                  <a:lnTo>
                    <a:pt x="127" y="86"/>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4" name="Freeform 674">
              <a:extLst>
                <a:ext uri="{FF2B5EF4-FFF2-40B4-BE49-F238E27FC236}">
                  <a16:creationId xmlns:a16="http://schemas.microsoft.com/office/drawing/2014/main" id="{A5161EEB-BD6A-0678-6452-0DF11C10D911}"/>
                </a:ext>
              </a:extLst>
            </p:cNvPr>
            <p:cNvSpPr>
              <a:spLocks/>
            </p:cNvSpPr>
            <p:nvPr/>
          </p:nvSpPr>
          <p:spPr bwMode="auto">
            <a:xfrm>
              <a:off x="6012978" y="3827308"/>
              <a:ext cx="219275" cy="272157"/>
            </a:xfrm>
            <a:custGeom>
              <a:avLst/>
              <a:gdLst>
                <a:gd name="T0" fmla="*/ 26 w 143"/>
                <a:gd name="T1" fmla="*/ 139 h 193"/>
                <a:gd name="T2" fmla="*/ 0 w 143"/>
                <a:gd name="T3" fmla="*/ 166 h 193"/>
                <a:gd name="T4" fmla="*/ 0 w 143"/>
                <a:gd name="T5" fmla="*/ 220 h 193"/>
                <a:gd name="T6" fmla="*/ 17 w 143"/>
                <a:gd name="T7" fmla="*/ 226 h 193"/>
                <a:gd name="T8" fmla="*/ 43 w 143"/>
                <a:gd name="T9" fmla="*/ 194 h 193"/>
                <a:gd name="T10" fmla="*/ 116 w 143"/>
                <a:gd name="T11" fmla="*/ 130 h 193"/>
                <a:gd name="T12" fmla="*/ 131 w 143"/>
                <a:gd name="T13" fmla="*/ 107 h 193"/>
                <a:gd name="T14" fmla="*/ 168 w 143"/>
                <a:gd name="T15" fmla="*/ 24 h 193"/>
                <a:gd name="T16" fmla="*/ 168 w 143"/>
                <a:gd name="T17" fmla="*/ 0 h 193"/>
                <a:gd name="T18" fmla="*/ 151 w 143"/>
                <a:gd name="T19" fmla="*/ 0 h 193"/>
                <a:gd name="T20" fmla="*/ 67 w 143"/>
                <a:gd name="T21" fmla="*/ 34 h 193"/>
                <a:gd name="T22" fmla="*/ 52 w 143"/>
                <a:gd name="T23" fmla="*/ 24 h 193"/>
                <a:gd name="T24" fmla="*/ 43 w 143"/>
                <a:gd name="T25" fmla="*/ 9 h 193"/>
                <a:gd name="T26" fmla="*/ 34 w 143"/>
                <a:gd name="T27" fmla="*/ 24 h 193"/>
                <a:gd name="T28" fmla="*/ 34 w 143"/>
                <a:gd name="T29" fmla="*/ 34 h 193"/>
                <a:gd name="T30" fmla="*/ 52 w 143"/>
                <a:gd name="T31" fmla="*/ 54 h 193"/>
                <a:gd name="T32" fmla="*/ 116 w 143"/>
                <a:gd name="T33" fmla="*/ 61 h 193"/>
                <a:gd name="T34" fmla="*/ 73 w 143"/>
                <a:gd name="T35" fmla="*/ 113 h 193"/>
                <a:gd name="T36" fmla="*/ 43 w 143"/>
                <a:gd name="T37" fmla="*/ 113 h 193"/>
                <a:gd name="T38" fmla="*/ 26 w 143"/>
                <a:gd name="T39" fmla="*/ 139 h 193"/>
                <a:gd name="T40" fmla="*/ 26 w 143"/>
                <a:gd name="T41" fmla="*/ 139 h 193"/>
                <a:gd name="T42" fmla="*/ 26 w 143"/>
                <a:gd name="T43" fmla="*/ 139 h 1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3" h="193">
                  <a:moveTo>
                    <a:pt x="22" y="118"/>
                  </a:moveTo>
                  <a:lnTo>
                    <a:pt x="0" y="141"/>
                  </a:lnTo>
                  <a:lnTo>
                    <a:pt x="0" y="187"/>
                  </a:lnTo>
                  <a:lnTo>
                    <a:pt x="15" y="193"/>
                  </a:lnTo>
                  <a:lnTo>
                    <a:pt x="37" y="165"/>
                  </a:lnTo>
                  <a:lnTo>
                    <a:pt x="99" y="111"/>
                  </a:lnTo>
                  <a:lnTo>
                    <a:pt x="112" y="91"/>
                  </a:lnTo>
                  <a:lnTo>
                    <a:pt x="143" y="20"/>
                  </a:lnTo>
                  <a:lnTo>
                    <a:pt x="143" y="0"/>
                  </a:lnTo>
                  <a:lnTo>
                    <a:pt x="128" y="0"/>
                  </a:lnTo>
                  <a:lnTo>
                    <a:pt x="57" y="29"/>
                  </a:lnTo>
                  <a:lnTo>
                    <a:pt x="44" y="20"/>
                  </a:lnTo>
                  <a:lnTo>
                    <a:pt x="37" y="7"/>
                  </a:lnTo>
                  <a:lnTo>
                    <a:pt x="29" y="20"/>
                  </a:lnTo>
                  <a:lnTo>
                    <a:pt x="29" y="29"/>
                  </a:lnTo>
                  <a:lnTo>
                    <a:pt x="44" y="46"/>
                  </a:lnTo>
                  <a:lnTo>
                    <a:pt x="99" y="52"/>
                  </a:lnTo>
                  <a:lnTo>
                    <a:pt x="62" y="96"/>
                  </a:lnTo>
                  <a:lnTo>
                    <a:pt x="37" y="96"/>
                  </a:lnTo>
                  <a:lnTo>
                    <a:pt x="22" y="118"/>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5" name="Freeform 675">
              <a:extLst>
                <a:ext uri="{FF2B5EF4-FFF2-40B4-BE49-F238E27FC236}">
                  <a16:creationId xmlns:a16="http://schemas.microsoft.com/office/drawing/2014/main" id="{744AA9E8-9A96-8007-2C5F-C45472C0CB9C}"/>
                </a:ext>
              </a:extLst>
            </p:cNvPr>
            <p:cNvSpPr>
              <a:spLocks/>
            </p:cNvSpPr>
            <p:nvPr/>
          </p:nvSpPr>
          <p:spPr bwMode="auto">
            <a:xfrm>
              <a:off x="4824648" y="3490040"/>
              <a:ext cx="247569" cy="266949"/>
            </a:xfrm>
            <a:custGeom>
              <a:avLst/>
              <a:gdLst>
                <a:gd name="T0" fmla="*/ 0 w 161"/>
                <a:gd name="T1" fmla="*/ 112 h 190"/>
                <a:gd name="T2" fmla="*/ 5 w 161"/>
                <a:gd name="T3" fmla="*/ 104 h 190"/>
                <a:gd name="T4" fmla="*/ 57 w 161"/>
                <a:gd name="T5" fmla="*/ 104 h 190"/>
                <a:gd name="T6" fmla="*/ 57 w 161"/>
                <a:gd name="T7" fmla="*/ 86 h 190"/>
                <a:gd name="T8" fmla="*/ 83 w 161"/>
                <a:gd name="T9" fmla="*/ 78 h 190"/>
                <a:gd name="T10" fmla="*/ 83 w 161"/>
                <a:gd name="T11" fmla="*/ 24 h 190"/>
                <a:gd name="T12" fmla="*/ 130 w 161"/>
                <a:gd name="T13" fmla="*/ 24 h 190"/>
                <a:gd name="T14" fmla="*/ 130 w 161"/>
                <a:gd name="T15" fmla="*/ 0 h 190"/>
                <a:gd name="T16" fmla="*/ 190 w 161"/>
                <a:gd name="T17" fmla="*/ 39 h 190"/>
                <a:gd name="T18" fmla="*/ 159 w 161"/>
                <a:gd name="T19" fmla="*/ 39 h 190"/>
                <a:gd name="T20" fmla="*/ 182 w 161"/>
                <a:gd name="T21" fmla="*/ 213 h 190"/>
                <a:gd name="T22" fmla="*/ 107 w 161"/>
                <a:gd name="T23" fmla="*/ 213 h 190"/>
                <a:gd name="T24" fmla="*/ 99 w 161"/>
                <a:gd name="T25" fmla="*/ 221 h 190"/>
                <a:gd name="T26" fmla="*/ 91 w 161"/>
                <a:gd name="T27" fmla="*/ 213 h 190"/>
                <a:gd name="T28" fmla="*/ 76 w 161"/>
                <a:gd name="T29" fmla="*/ 221 h 190"/>
                <a:gd name="T30" fmla="*/ 57 w 161"/>
                <a:gd name="T31" fmla="*/ 195 h 190"/>
                <a:gd name="T32" fmla="*/ 32 w 161"/>
                <a:gd name="T33" fmla="*/ 188 h 190"/>
                <a:gd name="T34" fmla="*/ 5 w 161"/>
                <a:gd name="T35" fmla="*/ 188 h 190"/>
                <a:gd name="T36" fmla="*/ 0 w 161"/>
                <a:gd name="T37" fmla="*/ 195 h 190"/>
                <a:gd name="T38" fmla="*/ 5 w 161"/>
                <a:gd name="T39" fmla="*/ 162 h 190"/>
                <a:gd name="T40" fmla="*/ 0 w 161"/>
                <a:gd name="T41" fmla="*/ 145 h 190"/>
                <a:gd name="T42" fmla="*/ 5 w 161"/>
                <a:gd name="T43" fmla="*/ 127 h 190"/>
                <a:gd name="T44" fmla="*/ 0 w 161"/>
                <a:gd name="T45" fmla="*/ 112 h 190"/>
                <a:gd name="T46" fmla="*/ 0 w 161"/>
                <a:gd name="T47" fmla="*/ 112 h 190"/>
                <a:gd name="T48" fmla="*/ 0 w 161"/>
                <a:gd name="T49" fmla="*/ 112 h 1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1" h="190">
                  <a:moveTo>
                    <a:pt x="0" y="96"/>
                  </a:moveTo>
                  <a:lnTo>
                    <a:pt x="5" y="89"/>
                  </a:lnTo>
                  <a:lnTo>
                    <a:pt x="48" y="89"/>
                  </a:lnTo>
                  <a:lnTo>
                    <a:pt x="48" y="74"/>
                  </a:lnTo>
                  <a:lnTo>
                    <a:pt x="70" y="67"/>
                  </a:lnTo>
                  <a:lnTo>
                    <a:pt x="70" y="20"/>
                  </a:lnTo>
                  <a:lnTo>
                    <a:pt x="110" y="20"/>
                  </a:lnTo>
                  <a:lnTo>
                    <a:pt x="110" y="0"/>
                  </a:lnTo>
                  <a:lnTo>
                    <a:pt x="161" y="33"/>
                  </a:lnTo>
                  <a:lnTo>
                    <a:pt x="134" y="33"/>
                  </a:lnTo>
                  <a:lnTo>
                    <a:pt x="154" y="183"/>
                  </a:lnTo>
                  <a:lnTo>
                    <a:pt x="90" y="183"/>
                  </a:lnTo>
                  <a:lnTo>
                    <a:pt x="84" y="190"/>
                  </a:lnTo>
                  <a:lnTo>
                    <a:pt x="77" y="183"/>
                  </a:lnTo>
                  <a:lnTo>
                    <a:pt x="64" y="190"/>
                  </a:lnTo>
                  <a:lnTo>
                    <a:pt x="48" y="168"/>
                  </a:lnTo>
                  <a:lnTo>
                    <a:pt x="27" y="161"/>
                  </a:lnTo>
                  <a:lnTo>
                    <a:pt x="5" y="161"/>
                  </a:lnTo>
                  <a:lnTo>
                    <a:pt x="0" y="168"/>
                  </a:lnTo>
                  <a:lnTo>
                    <a:pt x="5" y="139"/>
                  </a:lnTo>
                  <a:lnTo>
                    <a:pt x="0" y="124"/>
                  </a:lnTo>
                  <a:lnTo>
                    <a:pt x="5" y="109"/>
                  </a:lnTo>
                  <a:lnTo>
                    <a:pt x="0" y="96"/>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6" name="Freeform 676">
              <a:extLst>
                <a:ext uri="{FF2B5EF4-FFF2-40B4-BE49-F238E27FC236}">
                  <a16:creationId xmlns:a16="http://schemas.microsoft.com/office/drawing/2014/main" id="{1ABBC2AD-7B42-E48E-583E-B937E4B4D1A1}"/>
                </a:ext>
              </a:extLst>
            </p:cNvPr>
            <p:cNvSpPr>
              <a:spLocks/>
            </p:cNvSpPr>
            <p:nvPr/>
          </p:nvSpPr>
          <p:spPr bwMode="auto">
            <a:xfrm>
              <a:off x="4824643" y="3475716"/>
              <a:ext cx="175420" cy="151055"/>
            </a:xfrm>
            <a:custGeom>
              <a:avLst/>
              <a:gdLst>
                <a:gd name="T0" fmla="*/ 0 w 114"/>
                <a:gd name="T1" fmla="*/ 126 h 107"/>
                <a:gd name="T2" fmla="*/ 9 w 114"/>
                <a:gd name="T3" fmla="*/ 118 h 107"/>
                <a:gd name="T4" fmla="*/ 59 w 114"/>
                <a:gd name="T5" fmla="*/ 118 h 107"/>
                <a:gd name="T6" fmla="*/ 59 w 114"/>
                <a:gd name="T7" fmla="*/ 102 h 107"/>
                <a:gd name="T8" fmla="*/ 83 w 114"/>
                <a:gd name="T9" fmla="*/ 90 h 107"/>
                <a:gd name="T10" fmla="*/ 83 w 114"/>
                <a:gd name="T11" fmla="*/ 38 h 107"/>
                <a:gd name="T12" fmla="*/ 135 w 114"/>
                <a:gd name="T13" fmla="*/ 38 h 107"/>
                <a:gd name="T14" fmla="*/ 135 w 114"/>
                <a:gd name="T15" fmla="*/ 12 h 107"/>
                <a:gd name="T16" fmla="*/ 59 w 114"/>
                <a:gd name="T17" fmla="*/ 0 h 107"/>
                <a:gd name="T18" fmla="*/ 32 w 114"/>
                <a:gd name="T19" fmla="*/ 65 h 107"/>
                <a:gd name="T20" fmla="*/ 0 w 114"/>
                <a:gd name="T21" fmla="*/ 108 h 107"/>
                <a:gd name="T22" fmla="*/ 0 w 114"/>
                <a:gd name="T23" fmla="*/ 126 h 107"/>
                <a:gd name="T24" fmla="*/ 0 w 114"/>
                <a:gd name="T25" fmla="*/ 126 h 107"/>
                <a:gd name="T26" fmla="*/ 0 w 114"/>
                <a:gd name="T27" fmla="*/ 126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107">
                  <a:moveTo>
                    <a:pt x="0" y="107"/>
                  </a:moveTo>
                  <a:lnTo>
                    <a:pt x="7" y="101"/>
                  </a:lnTo>
                  <a:lnTo>
                    <a:pt x="50" y="101"/>
                  </a:lnTo>
                  <a:lnTo>
                    <a:pt x="50" y="87"/>
                  </a:lnTo>
                  <a:lnTo>
                    <a:pt x="70" y="77"/>
                  </a:lnTo>
                  <a:lnTo>
                    <a:pt x="70" y="32"/>
                  </a:lnTo>
                  <a:lnTo>
                    <a:pt x="114" y="32"/>
                  </a:lnTo>
                  <a:lnTo>
                    <a:pt x="114" y="10"/>
                  </a:lnTo>
                  <a:lnTo>
                    <a:pt x="50" y="0"/>
                  </a:lnTo>
                  <a:lnTo>
                    <a:pt x="27" y="55"/>
                  </a:lnTo>
                  <a:lnTo>
                    <a:pt x="0" y="92"/>
                  </a:lnTo>
                  <a:lnTo>
                    <a:pt x="0" y="10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7" name="Freeform 677">
              <a:extLst>
                <a:ext uri="{FF2B5EF4-FFF2-40B4-BE49-F238E27FC236}">
                  <a16:creationId xmlns:a16="http://schemas.microsoft.com/office/drawing/2014/main" id="{D6581C16-8A0B-683C-03CF-B46FE49403B9}"/>
                </a:ext>
              </a:extLst>
            </p:cNvPr>
            <p:cNvSpPr>
              <a:spLocks/>
            </p:cNvSpPr>
            <p:nvPr/>
          </p:nvSpPr>
          <p:spPr bwMode="auto">
            <a:xfrm>
              <a:off x="4811912" y="3679896"/>
              <a:ext cx="131565" cy="97664"/>
            </a:xfrm>
            <a:custGeom>
              <a:avLst/>
              <a:gdLst>
                <a:gd name="T0" fmla="*/ 11 w 86"/>
                <a:gd name="T1" fmla="*/ 64 h 69"/>
                <a:gd name="T2" fmla="*/ 18 w 86"/>
                <a:gd name="T3" fmla="*/ 64 h 69"/>
                <a:gd name="T4" fmla="*/ 43 w 86"/>
                <a:gd name="T5" fmla="*/ 53 h 69"/>
                <a:gd name="T6" fmla="*/ 49 w 86"/>
                <a:gd name="T7" fmla="*/ 64 h 69"/>
                <a:gd name="T8" fmla="*/ 59 w 86"/>
                <a:gd name="T9" fmla="*/ 53 h 69"/>
                <a:gd name="T10" fmla="*/ 11 w 86"/>
                <a:gd name="T11" fmla="*/ 53 h 69"/>
                <a:gd name="T12" fmla="*/ 0 w 86"/>
                <a:gd name="T13" fmla="*/ 36 h 69"/>
                <a:gd name="T14" fmla="*/ 11 w 86"/>
                <a:gd name="T15" fmla="*/ 10 h 69"/>
                <a:gd name="T16" fmla="*/ 18 w 86"/>
                <a:gd name="T17" fmla="*/ 0 h 69"/>
                <a:gd name="T18" fmla="*/ 43 w 86"/>
                <a:gd name="T19" fmla="*/ 0 h 69"/>
                <a:gd name="T20" fmla="*/ 69 w 86"/>
                <a:gd name="T21" fmla="*/ 10 h 69"/>
                <a:gd name="T22" fmla="*/ 85 w 86"/>
                <a:gd name="T23" fmla="*/ 36 h 69"/>
                <a:gd name="T24" fmla="*/ 101 w 86"/>
                <a:gd name="T25" fmla="*/ 82 h 69"/>
                <a:gd name="T26" fmla="*/ 11 w 86"/>
                <a:gd name="T27" fmla="*/ 82 h 69"/>
                <a:gd name="T28" fmla="*/ 11 w 86"/>
                <a:gd name="T29" fmla="*/ 64 h 69"/>
                <a:gd name="T30" fmla="*/ 11 w 86"/>
                <a:gd name="T31" fmla="*/ 64 h 69"/>
                <a:gd name="T32" fmla="*/ 11 w 86"/>
                <a:gd name="T33" fmla="*/ 64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69">
                  <a:moveTo>
                    <a:pt x="9" y="54"/>
                  </a:moveTo>
                  <a:lnTo>
                    <a:pt x="16" y="54"/>
                  </a:lnTo>
                  <a:lnTo>
                    <a:pt x="37" y="45"/>
                  </a:lnTo>
                  <a:lnTo>
                    <a:pt x="42" y="54"/>
                  </a:lnTo>
                  <a:lnTo>
                    <a:pt x="51" y="45"/>
                  </a:lnTo>
                  <a:lnTo>
                    <a:pt x="9" y="45"/>
                  </a:lnTo>
                  <a:lnTo>
                    <a:pt x="0" y="30"/>
                  </a:lnTo>
                  <a:lnTo>
                    <a:pt x="9" y="8"/>
                  </a:lnTo>
                  <a:lnTo>
                    <a:pt x="16" y="0"/>
                  </a:lnTo>
                  <a:lnTo>
                    <a:pt x="37" y="0"/>
                  </a:lnTo>
                  <a:lnTo>
                    <a:pt x="59" y="8"/>
                  </a:lnTo>
                  <a:lnTo>
                    <a:pt x="73" y="30"/>
                  </a:lnTo>
                  <a:lnTo>
                    <a:pt x="86" y="69"/>
                  </a:lnTo>
                  <a:lnTo>
                    <a:pt x="9" y="69"/>
                  </a:lnTo>
                  <a:lnTo>
                    <a:pt x="9" y="54"/>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8" name="Freeform 678">
              <a:extLst>
                <a:ext uri="{FF2B5EF4-FFF2-40B4-BE49-F238E27FC236}">
                  <a16:creationId xmlns:a16="http://schemas.microsoft.com/office/drawing/2014/main" id="{3F67A78F-60BF-99ED-6D7A-122842652CA4}"/>
                </a:ext>
              </a:extLst>
            </p:cNvPr>
            <p:cNvSpPr>
              <a:spLocks/>
            </p:cNvSpPr>
            <p:nvPr/>
          </p:nvSpPr>
          <p:spPr bwMode="auto">
            <a:xfrm>
              <a:off x="4824646" y="3748914"/>
              <a:ext cx="65075" cy="35159"/>
            </a:xfrm>
            <a:custGeom>
              <a:avLst/>
              <a:gdLst>
                <a:gd name="T0" fmla="*/ 0 w 42"/>
                <a:gd name="T1" fmla="*/ 29 h 25"/>
                <a:gd name="T2" fmla="*/ 9 w 42"/>
                <a:gd name="T3" fmla="*/ 29 h 25"/>
                <a:gd name="T4" fmla="*/ 34 w 42"/>
                <a:gd name="T5" fmla="*/ 0 h 25"/>
                <a:gd name="T6" fmla="*/ 39 w 42"/>
                <a:gd name="T7" fmla="*/ 29 h 25"/>
                <a:gd name="T8" fmla="*/ 50 w 42"/>
                <a:gd name="T9" fmla="*/ 0 h 25"/>
                <a:gd name="T10" fmla="*/ 0 w 42"/>
                <a:gd name="T11" fmla="*/ 0 h 25"/>
                <a:gd name="T12" fmla="*/ 0 w 42"/>
                <a:gd name="T13" fmla="*/ 29 h 25"/>
                <a:gd name="T14" fmla="*/ 0 w 42"/>
                <a:gd name="T15" fmla="*/ 29 h 25"/>
                <a:gd name="T16" fmla="*/ 0 w 42"/>
                <a:gd name="T17" fmla="*/ 29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25">
                  <a:moveTo>
                    <a:pt x="0" y="25"/>
                  </a:moveTo>
                  <a:lnTo>
                    <a:pt x="7" y="25"/>
                  </a:lnTo>
                  <a:lnTo>
                    <a:pt x="28" y="0"/>
                  </a:lnTo>
                  <a:lnTo>
                    <a:pt x="33" y="25"/>
                  </a:lnTo>
                  <a:lnTo>
                    <a:pt x="42" y="0"/>
                  </a:lnTo>
                  <a:lnTo>
                    <a:pt x="0" y="0"/>
                  </a:lnTo>
                  <a:lnTo>
                    <a:pt x="0" y="2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79" name="Freeform 679">
              <a:extLst>
                <a:ext uri="{FF2B5EF4-FFF2-40B4-BE49-F238E27FC236}">
                  <a16:creationId xmlns:a16="http://schemas.microsoft.com/office/drawing/2014/main" id="{19D09325-D13B-B7B2-43BE-95D496EE5C70}"/>
                </a:ext>
              </a:extLst>
            </p:cNvPr>
            <p:cNvSpPr>
              <a:spLocks/>
            </p:cNvSpPr>
            <p:nvPr/>
          </p:nvSpPr>
          <p:spPr bwMode="auto">
            <a:xfrm>
              <a:off x="4824646" y="3777564"/>
              <a:ext cx="65075" cy="41671"/>
            </a:xfrm>
            <a:custGeom>
              <a:avLst/>
              <a:gdLst>
                <a:gd name="T0" fmla="*/ 34 w 42"/>
                <a:gd name="T1" fmla="*/ 34 h 30"/>
                <a:gd name="T2" fmla="*/ 50 w 42"/>
                <a:gd name="T3" fmla="*/ 10 h 30"/>
                <a:gd name="T4" fmla="*/ 50 w 42"/>
                <a:gd name="T5" fmla="*/ 0 h 30"/>
                <a:gd name="T6" fmla="*/ 0 w 42"/>
                <a:gd name="T7" fmla="*/ 0 h 30"/>
                <a:gd name="T8" fmla="*/ 24 w 42"/>
                <a:gd name="T9" fmla="*/ 10 h 30"/>
                <a:gd name="T10" fmla="*/ 24 w 42"/>
                <a:gd name="T11" fmla="*/ 19 h 30"/>
                <a:gd name="T12" fmla="*/ 34 w 42"/>
                <a:gd name="T13" fmla="*/ 34 h 30"/>
                <a:gd name="T14" fmla="*/ 34 w 42"/>
                <a:gd name="T15" fmla="*/ 34 h 30"/>
                <a:gd name="T16" fmla="*/ 34 w 42"/>
                <a:gd name="T17" fmla="*/ 34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30">
                  <a:moveTo>
                    <a:pt x="28" y="30"/>
                  </a:moveTo>
                  <a:lnTo>
                    <a:pt x="42" y="8"/>
                  </a:lnTo>
                  <a:lnTo>
                    <a:pt x="42" y="0"/>
                  </a:lnTo>
                  <a:lnTo>
                    <a:pt x="0" y="0"/>
                  </a:lnTo>
                  <a:lnTo>
                    <a:pt x="20" y="8"/>
                  </a:lnTo>
                  <a:lnTo>
                    <a:pt x="20" y="17"/>
                  </a:lnTo>
                  <a:lnTo>
                    <a:pt x="28" y="3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0" name="Freeform 680">
              <a:extLst>
                <a:ext uri="{FF2B5EF4-FFF2-40B4-BE49-F238E27FC236}">
                  <a16:creationId xmlns:a16="http://schemas.microsoft.com/office/drawing/2014/main" id="{9DB3ED11-10C4-B362-D4CC-F957081C82A5}"/>
                </a:ext>
              </a:extLst>
            </p:cNvPr>
            <p:cNvSpPr>
              <a:spLocks/>
            </p:cNvSpPr>
            <p:nvPr/>
          </p:nvSpPr>
          <p:spPr bwMode="auto">
            <a:xfrm>
              <a:off x="4867087" y="3777562"/>
              <a:ext cx="141468" cy="101571"/>
            </a:xfrm>
            <a:custGeom>
              <a:avLst/>
              <a:gdLst>
                <a:gd name="T0" fmla="*/ 100 w 92"/>
                <a:gd name="T1" fmla="*/ 85 h 72"/>
                <a:gd name="T2" fmla="*/ 109 w 92"/>
                <a:gd name="T3" fmla="*/ 85 h 72"/>
                <a:gd name="T4" fmla="*/ 109 w 92"/>
                <a:gd name="T5" fmla="*/ 41 h 72"/>
                <a:gd name="T6" fmla="*/ 92 w 92"/>
                <a:gd name="T7" fmla="*/ 0 h 72"/>
                <a:gd name="T8" fmla="*/ 68 w 92"/>
                <a:gd name="T9" fmla="*/ 10 h 72"/>
                <a:gd name="T10" fmla="*/ 51 w 92"/>
                <a:gd name="T11" fmla="*/ 10 h 72"/>
                <a:gd name="T12" fmla="*/ 57 w 92"/>
                <a:gd name="T13" fmla="*/ 0 h 72"/>
                <a:gd name="T14" fmla="*/ 17 w 92"/>
                <a:gd name="T15" fmla="*/ 0 h 72"/>
                <a:gd name="T16" fmla="*/ 17 w 92"/>
                <a:gd name="T17" fmla="*/ 10 h 72"/>
                <a:gd name="T18" fmla="*/ 0 w 92"/>
                <a:gd name="T19" fmla="*/ 33 h 72"/>
                <a:gd name="T20" fmla="*/ 25 w 92"/>
                <a:gd name="T21" fmla="*/ 51 h 72"/>
                <a:gd name="T22" fmla="*/ 43 w 92"/>
                <a:gd name="T23" fmla="*/ 41 h 72"/>
                <a:gd name="T24" fmla="*/ 51 w 92"/>
                <a:gd name="T25" fmla="*/ 41 h 72"/>
                <a:gd name="T26" fmla="*/ 68 w 92"/>
                <a:gd name="T27" fmla="*/ 61 h 72"/>
                <a:gd name="T28" fmla="*/ 68 w 92"/>
                <a:gd name="T29" fmla="*/ 69 h 72"/>
                <a:gd name="T30" fmla="*/ 74 w 92"/>
                <a:gd name="T31" fmla="*/ 61 h 72"/>
                <a:gd name="T32" fmla="*/ 92 w 92"/>
                <a:gd name="T33" fmla="*/ 85 h 72"/>
                <a:gd name="T34" fmla="*/ 100 w 92"/>
                <a:gd name="T35" fmla="*/ 85 h 72"/>
                <a:gd name="T36" fmla="*/ 100 w 92"/>
                <a:gd name="T37" fmla="*/ 85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2" h="72">
                  <a:moveTo>
                    <a:pt x="85" y="72"/>
                  </a:moveTo>
                  <a:lnTo>
                    <a:pt x="92" y="72"/>
                  </a:lnTo>
                  <a:lnTo>
                    <a:pt x="92" y="35"/>
                  </a:lnTo>
                  <a:lnTo>
                    <a:pt x="78" y="0"/>
                  </a:lnTo>
                  <a:lnTo>
                    <a:pt x="58" y="8"/>
                  </a:lnTo>
                  <a:lnTo>
                    <a:pt x="43" y="8"/>
                  </a:lnTo>
                  <a:lnTo>
                    <a:pt x="48" y="0"/>
                  </a:lnTo>
                  <a:lnTo>
                    <a:pt x="15" y="0"/>
                  </a:lnTo>
                  <a:lnTo>
                    <a:pt x="15" y="8"/>
                  </a:lnTo>
                  <a:lnTo>
                    <a:pt x="0" y="28"/>
                  </a:lnTo>
                  <a:lnTo>
                    <a:pt x="21" y="43"/>
                  </a:lnTo>
                  <a:lnTo>
                    <a:pt x="37" y="35"/>
                  </a:lnTo>
                  <a:lnTo>
                    <a:pt x="43" y="35"/>
                  </a:lnTo>
                  <a:lnTo>
                    <a:pt x="58" y="52"/>
                  </a:lnTo>
                  <a:lnTo>
                    <a:pt x="58" y="59"/>
                  </a:lnTo>
                  <a:lnTo>
                    <a:pt x="63" y="52"/>
                  </a:lnTo>
                  <a:lnTo>
                    <a:pt x="78" y="72"/>
                  </a:lnTo>
                  <a:lnTo>
                    <a:pt x="85" y="72"/>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3" name="Freeform 681">
              <a:extLst>
                <a:ext uri="{FF2B5EF4-FFF2-40B4-BE49-F238E27FC236}">
                  <a16:creationId xmlns:a16="http://schemas.microsoft.com/office/drawing/2014/main" id="{E21131A8-49CF-66A0-D353-49350338A3A2}"/>
                </a:ext>
              </a:extLst>
            </p:cNvPr>
            <p:cNvSpPr>
              <a:spLocks/>
            </p:cNvSpPr>
            <p:nvPr/>
          </p:nvSpPr>
          <p:spPr bwMode="auto">
            <a:xfrm>
              <a:off x="4898210" y="3827044"/>
              <a:ext cx="56587" cy="66412"/>
            </a:xfrm>
            <a:custGeom>
              <a:avLst/>
              <a:gdLst>
                <a:gd name="T0" fmla="*/ 0 w 37"/>
                <a:gd name="T1" fmla="*/ 10 h 47"/>
                <a:gd name="T2" fmla="*/ 17 w 37"/>
                <a:gd name="T3" fmla="*/ 0 h 47"/>
                <a:gd name="T4" fmla="*/ 26 w 37"/>
                <a:gd name="T5" fmla="*/ 0 h 47"/>
                <a:gd name="T6" fmla="*/ 43 w 37"/>
                <a:gd name="T7" fmla="*/ 20 h 47"/>
                <a:gd name="T8" fmla="*/ 43 w 37"/>
                <a:gd name="T9" fmla="*/ 29 h 47"/>
                <a:gd name="T10" fmla="*/ 26 w 37"/>
                <a:gd name="T11" fmla="*/ 55 h 47"/>
                <a:gd name="T12" fmla="*/ 17 w 37"/>
                <a:gd name="T13" fmla="*/ 46 h 47"/>
                <a:gd name="T14" fmla="*/ 0 w 37"/>
                <a:gd name="T15" fmla="*/ 46 h 47"/>
                <a:gd name="T16" fmla="*/ 0 w 37"/>
                <a:gd name="T17" fmla="*/ 10 h 47"/>
                <a:gd name="T18" fmla="*/ 0 w 37"/>
                <a:gd name="T19" fmla="*/ 10 h 47"/>
                <a:gd name="T20" fmla="*/ 0 w 37"/>
                <a:gd name="T21" fmla="*/ 1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47">
                  <a:moveTo>
                    <a:pt x="0" y="8"/>
                  </a:moveTo>
                  <a:lnTo>
                    <a:pt x="15" y="0"/>
                  </a:lnTo>
                  <a:lnTo>
                    <a:pt x="22" y="0"/>
                  </a:lnTo>
                  <a:lnTo>
                    <a:pt x="37" y="17"/>
                  </a:lnTo>
                  <a:lnTo>
                    <a:pt x="37" y="25"/>
                  </a:lnTo>
                  <a:lnTo>
                    <a:pt x="22" y="47"/>
                  </a:lnTo>
                  <a:lnTo>
                    <a:pt x="15" y="39"/>
                  </a:lnTo>
                  <a:lnTo>
                    <a:pt x="0" y="39"/>
                  </a:lnTo>
                  <a:lnTo>
                    <a:pt x="0" y="8"/>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5" name="Freeform 682">
              <a:extLst>
                <a:ext uri="{FF2B5EF4-FFF2-40B4-BE49-F238E27FC236}">
                  <a16:creationId xmlns:a16="http://schemas.microsoft.com/office/drawing/2014/main" id="{AA64CFD0-298D-8D87-F2F3-43FF167B51AF}"/>
                </a:ext>
              </a:extLst>
            </p:cNvPr>
            <p:cNvSpPr>
              <a:spLocks/>
            </p:cNvSpPr>
            <p:nvPr/>
          </p:nvSpPr>
          <p:spPr bwMode="auto">
            <a:xfrm>
              <a:off x="4930747" y="3889812"/>
              <a:ext cx="89124" cy="95060"/>
            </a:xfrm>
            <a:custGeom>
              <a:avLst/>
              <a:gdLst>
                <a:gd name="T0" fmla="*/ 68 w 58"/>
                <a:gd name="T1" fmla="*/ 80 h 67"/>
                <a:gd name="T2" fmla="*/ 68 w 58"/>
                <a:gd name="T3" fmla="*/ 56 h 67"/>
                <a:gd name="T4" fmla="*/ 51 w 58"/>
                <a:gd name="T5" fmla="*/ 46 h 67"/>
                <a:gd name="T6" fmla="*/ 51 w 58"/>
                <a:gd name="T7" fmla="*/ 26 h 67"/>
                <a:gd name="T8" fmla="*/ 41 w 58"/>
                <a:gd name="T9" fmla="*/ 26 h 67"/>
                <a:gd name="T10" fmla="*/ 25 w 58"/>
                <a:gd name="T11" fmla="*/ 0 h 67"/>
                <a:gd name="T12" fmla="*/ 0 w 58"/>
                <a:gd name="T13" fmla="*/ 36 h 67"/>
                <a:gd name="T14" fmla="*/ 51 w 58"/>
                <a:gd name="T15" fmla="*/ 80 h 67"/>
                <a:gd name="T16" fmla="*/ 68 w 58"/>
                <a:gd name="T17" fmla="*/ 80 h 67"/>
                <a:gd name="T18" fmla="*/ 68 w 58"/>
                <a:gd name="T19" fmla="*/ 8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67">
                  <a:moveTo>
                    <a:pt x="58" y="67"/>
                  </a:moveTo>
                  <a:lnTo>
                    <a:pt x="58" y="47"/>
                  </a:lnTo>
                  <a:lnTo>
                    <a:pt x="43" y="39"/>
                  </a:lnTo>
                  <a:lnTo>
                    <a:pt x="43" y="22"/>
                  </a:lnTo>
                  <a:lnTo>
                    <a:pt x="35" y="22"/>
                  </a:lnTo>
                  <a:lnTo>
                    <a:pt x="21" y="0"/>
                  </a:lnTo>
                  <a:lnTo>
                    <a:pt x="0" y="30"/>
                  </a:lnTo>
                  <a:lnTo>
                    <a:pt x="43" y="67"/>
                  </a:lnTo>
                  <a:lnTo>
                    <a:pt x="58" y="6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6" name="Freeform 683">
              <a:extLst>
                <a:ext uri="{FF2B5EF4-FFF2-40B4-BE49-F238E27FC236}">
                  <a16:creationId xmlns:a16="http://schemas.microsoft.com/office/drawing/2014/main" id="{C56E7187-B772-1A41-C004-ED72BFA414E0}"/>
                </a:ext>
              </a:extLst>
            </p:cNvPr>
            <p:cNvSpPr>
              <a:spLocks/>
            </p:cNvSpPr>
            <p:nvPr/>
          </p:nvSpPr>
          <p:spPr bwMode="auto">
            <a:xfrm>
              <a:off x="5065143" y="3764802"/>
              <a:ext cx="152785" cy="111988"/>
            </a:xfrm>
            <a:custGeom>
              <a:avLst/>
              <a:gdLst>
                <a:gd name="T0" fmla="*/ 0 w 99"/>
                <a:gd name="T1" fmla="*/ 75 h 80"/>
                <a:gd name="T2" fmla="*/ 25 w 99"/>
                <a:gd name="T3" fmla="*/ 26 h 80"/>
                <a:gd name="T4" fmla="*/ 48 w 99"/>
                <a:gd name="T5" fmla="*/ 19 h 80"/>
                <a:gd name="T6" fmla="*/ 68 w 99"/>
                <a:gd name="T7" fmla="*/ 0 h 80"/>
                <a:gd name="T8" fmla="*/ 92 w 99"/>
                <a:gd name="T9" fmla="*/ 0 h 80"/>
                <a:gd name="T10" fmla="*/ 92 w 99"/>
                <a:gd name="T11" fmla="*/ 19 h 80"/>
                <a:gd name="T12" fmla="*/ 107 w 99"/>
                <a:gd name="T13" fmla="*/ 44 h 80"/>
                <a:gd name="T14" fmla="*/ 118 w 99"/>
                <a:gd name="T15" fmla="*/ 44 h 80"/>
                <a:gd name="T16" fmla="*/ 118 w 99"/>
                <a:gd name="T17" fmla="*/ 52 h 80"/>
                <a:gd name="T18" fmla="*/ 99 w 99"/>
                <a:gd name="T19" fmla="*/ 60 h 80"/>
                <a:gd name="T20" fmla="*/ 41 w 99"/>
                <a:gd name="T21" fmla="*/ 60 h 80"/>
                <a:gd name="T22" fmla="*/ 41 w 99"/>
                <a:gd name="T23" fmla="*/ 92 h 80"/>
                <a:gd name="T24" fmla="*/ 25 w 99"/>
                <a:gd name="T25" fmla="*/ 86 h 80"/>
                <a:gd name="T26" fmla="*/ 5 w 99"/>
                <a:gd name="T27" fmla="*/ 86 h 80"/>
                <a:gd name="T28" fmla="*/ 0 w 99"/>
                <a:gd name="T29" fmla="*/ 75 h 80"/>
                <a:gd name="T30" fmla="*/ 0 w 99"/>
                <a:gd name="T31" fmla="*/ 75 h 80"/>
                <a:gd name="T32" fmla="*/ 0 w 99"/>
                <a:gd name="T33" fmla="*/ 75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9" h="80">
                  <a:moveTo>
                    <a:pt x="0" y="65"/>
                  </a:moveTo>
                  <a:lnTo>
                    <a:pt x="21" y="22"/>
                  </a:lnTo>
                  <a:lnTo>
                    <a:pt x="40" y="17"/>
                  </a:lnTo>
                  <a:lnTo>
                    <a:pt x="57" y="0"/>
                  </a:lnTo>
                  <a:lnTo>
                    <a:pt x="77" y="0"/>
                  </a:lnTo>
                  <a:lnTo>
                    <a:pt x="77" y="17"/>
                  </a:lnTo>
                  <a:lnTo>
                    <a:pt x="90" y="38"/>
                  </a:lnTo>
                  <a:lnTo>
                    <a:pt x="99" y="38"/>
                  </a:lnTo>
                  <a:lnTo>
                    <a:pt x="99" y="45"/>
                  </a:lnTo>
                  <a:lnTo>
                    <a:pt x="83" y="52"/>
                  </a:lnTo>
                  <a:lnTo>
                    <a:pt x="35" y="52"/>
                  </a:lnTo>
                  <a:lnTo>
                    <a:pt x="35" y="80"/>
                  </a:lnTo>
                  <a:lnTo>
                    <a:pt x="21" y="74"/>
                  </a:lnTo>
                  <a:lnTo>
                    <a:pt x="5" y="74"/>
                  </a:lnTo>
                  <a:lnTo>
                    <a:pt x="0" y="6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7" name="Freeform 684">
              <a:extLst>
                <a:ext uri="{FF2B5EF4-FFF2-40B4-BE49-F238E27FC236}">
                  <a16:creationId xmlns:a16="http://schemas.microsoft.com/office/drawing/2014/main" id="{B0092906-7800-8E7C-0A4A-AF95B6908B82}"/>
                </a:ext>
              </a:extLst>
            </p:cNvPr>
            <p:cNvSpPr>
              <a:spLocks/>
            </p:cNvSpPr>
            <p:nvPr/>
          </p:nvSpPr>
          <p:spPr bwMode="auto">
            <a:xfrm>
              <a:off x="5162756" y="3840329"/>
              <a:ext cx="41025" cy="105477"/>
            </a:xfrm>
            <a:custGeom>
              <a:avLst/>
              <a:gdLst>
                <a:gd name="T0" fmla="*/ 26 w 27"/>
                <a:gd name="T1" fmla="*/ 0 h 75"/>
                <a:gd name="T2" fmla="*/ 0 w 27"/>
                <a:gd name="T3" fmla="*/ 0 h 75"/>
                <a:gd name="T4" fmla="*/ 26 w 27"/>
                <a:gd name="T5" fmla="*/ 78 h 75"/>
                <a:gd name="T6" fmla="*/ 26 w 27"/>
                <a:gd name="T7" fmla="*/ 87 h 75"/>
                <a:gd name="T8" fmla="*/ 31 w 27"/>
                <a:gd name="T9" fmla="*/ 87 h 75"/>
                <a:gd name="T10" fmla="*/ 31 w 27"/>
                <a:gd name="T11" fmla="*/ 25 h 75"/>
                <a:gd name="T12" fmla="*/ 26 w 27"/>
                <a:gd name="T13" fmla="*/ 15 h 75"/>
                <a:gd name="T14" fmla="*/ 26 w 27"/>
                <a:gd name="T15" fmla="*/ 0 h 75"/>
                <a:gd name="T16" fmla="*/ 26 w 27"/>
                <a:gd name="T17" fmla="*/ 0 h 75"/>
                <a:gd name="T18" fmla="*/ 26 w 27"/>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75">
                  <a:moveTo>
                    <a:pt x="22" y="0"/>
                  </a:moveTo>
                  <a:lnTo>
                    <a:pt x="0" y="0"/>
                  </a:lnTo>
                  <a:lnTo>
                    <a:pt x="22" y="67"/>
                  </a:lnTo>
                  <a:lnTo>
                    <a:pt x="22" y="75"/>
                  </a:lnTo>
                  <a:lnTo>
                    <a:pt x="27" y="75"/>
                  </a:lnTo>
                  <a:lnTo>
                    <a:pt x="27" y="21"/>
                  </a:lnTo>
                  <a:lnTo>
                    <a:pt x="22" y="13"/>
                  </a:lnTo>
                  <a:lnTo>
                    <a:pt x="22"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8" name="Freeform 685">
              <a:extLst>
                <a:ext uri="{FF2B5EF4-FFF2-40B4-BE49-F238E27FC236}">
                  <a16:creationId xmlns:a16="http://schemas.microsoft.com/office/drawing/2014/main" id="{0C72FD8B-DD7A-BE2E-1289-564BDEC11D99}"/>
                </a:ext>
              </a:extLst>
            </p:cNvPr>
            <p:cNvSpPr>
              <a:spLocks/>
            </p:cNvSpPr>
            <p:nvPr/>
          </p:nvSpPr>
          <p:spPr bwMode="auto">
            <a:xfrm>
              <a:off x="5192462" y="3816889"/>
              <a:ext cx="56587" cy="128917"/>
            </a:xfrm>
            <a:custGeom>
              <a:avLst/>
              <a:gdLst>
                <a:gd name="T0" fmla="*/ 18 w 37"/>
                <a:gd name="T1" fmla="*/ 12 h 92"/>
                <a:gd name="T2" fmla="*/ 0 w 37"/>
                <a:gd name="T3" fmla="*/ 19 h 92"/>
                <a:gd name="T4" fmla="*/ 0 w 37"/>
                <a:gd name="T5" fmla="*/ 34 h 92"/>
                <a:gd name="T6" fmla="*/ 11 w 37"/>
                <a:gd name="T7" fmla="*/ 44 h 92"/>
                <a:gd name="T8" fmla="*/ 11 w 37"/>
                <a:gd name="T9" fmla="*/ 107 h 92"/>
                <a:gd name="T10" fmla="*/ 28 w 37"/>
                <a:gd name="T11" fmla="*/ 107 h 92"/>
                <a:gd name="T12" fmla="*/ 28 w 37"/>
                <a:gd name="T13" fmla="*/ 72 h 92"/>
                <a:gd name="T14" fmla="*/ 43 w 37"/>
                <a:gd name="T15" fmla="*/ 34 h 92"/>
                <a:gd name="T16" fmla="*/ 43 w 37"/>
                <a:gd name="T17" fmla="*/ 12 h 92"/>
                <a:gd name="T18" fmla="*/ 28 w 37"/>
                <a:gd name="T19" fmla="*/ 0 h 92"/>
                <a:gd name="T20" fmla="*/ 18 w 37"/>
                <a:gd name="T21" fmla="*/ 0 h 92"/>
                <a:gd name="T22" fmla="*/ 18 w 37"/>
                <a:gd name="T23" fmla="*/ 12 h 92"/>
                <a:gd name="T24" fmla="*/ 18 w 37"/>
                <a:gd name="T25" fmla="*/ 12 h 92"/>
                <a:gd name="T26" fmla="*/ 18 w 37"/>
                <a:gd name="T27" fmla="*/ 12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 h="92">
                  <a:moveTo>
                    <a:pt x="16" y="10"/>
                  </a:moveTo>
                  <a:lnTo>
                    <a:pt x="0" y="17"/>
                  </a:lnTo>
                  <a:lnTo>
                    <a:pt x="0" y="30"/>
                  </a:lnTo>
                  <a:lnTo>
                    <a:pt x="9" y="38"/>
                  </a:lnTo>
                  <a:lnTo>
                    <a:pt x="9" y="92"/>
                  </a:lnTo>
                  <a:lnTo>
                    <a:pt x="24" y="92"/>
                  </a:lnTo>
                  <a:lnTo>
                    <a:pt x="24" y="62"/>
                  </a:lnTo>
                  <a:lnTo>
                    <a:pt x="37" y="30"/>
                  </a:lnTo>
                  <a:lnTo>
                    <a:pt x="37" y="10"/>
                  </a:lnTo>
                  <a:lnTo>
                    <a:pt x="24" y="0"/>
                  </a:lnTo>
                  <a:lnTo>
                    <a:pt x="16" y="0"/>
                  </a:lnTo>
                  <a:lnTo>
                    <a:pt x="16" y="1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89" name="Freeform 686">
              <a:extLst>
                <a:ext uri="{FF2B5EF4-FFF2-40B4-BE49-F238E27FC236}">
                  <a16:creationId xmlns:a16="http://schemas.microsoft.com/office/drawing/2014/main" id="{7F201816-EC4A-5A4C-D822-710623B20193}"/>
                </a:ext>
              </a:extLst>
            </p:cNvPr>
            <p:cNvSpPr>
              <a:spLocks/>
            </p:cNvSpPr>
            <p:nvPr/>
          </p:nvSpPr>
          <p:spPr bwMode="auto">
            <a:xfrm>
              <a:off x="5370710" y="4026541"/>
              <a:ext cx="31123" cy="37763"/>
            </a:xfrm>
            <a:custGeom>
              <a:avLst/>
              <a:gdLst>
                <a:gd name="T0" fmla="*/ 24 w 20"/>
                <a:gd name="T1" fmla="*/ 0 h 27"/>
                <a:gd name="T2" fmla="*/ 24 w 20"/>
                <a:gd name="T3" fmla="*/ 31 h 27"/>
                <a:gd name="T4" fmla="*/ 0 w 20"/>
                <a:gd name="T5" fmla="*/ 31 h 27"/>
                <a:gd name="T6" fmla="*/ 10 w 20"/>
                <a:gd name="T7" fmla="*/ 0 h 27"/>
                <a:gd name="T8" fmla="*/ 24 w 20"/>
                <a:gd name="T9" fmla="*/ 0 h 27"/>
                <a:gd name="T10" fmla="*/ 24 w 20"/>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27">
                  <a:moveTo>
                    <a:pt x="20" y="0"/>
                  </a:moveTo>
                  <a:lnTo>
                    <a:pt x="20" y="27"/>
                  </a:lnTo>
                  <a:lnTo>
                    <a:pt x="0" y="27"/>
                  </a:lnTo>
                  <a:lnTo>
                    <a:pt x="8" y="0"/>
                  </a:lnTo>
                  <a:lnTo>
                    <a:pt x="2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0" name="Freeform 687">
              <a:extLst>
                <a:ext uri="{FF2B5EF4-FFF2-40B4-BE49-F238E27FC236}">
                  <a16:creationId xmlns:a16="http://schemas.microsoft.com/office/drawing/2014/main" id="{F5572EDF-5B00-4821-77FF-0E33563C9420}"/>
                </a:ext>
              </a:extLst>
            </p:cNvPr>
            <p:cNvSpPr>
              <a:spLocks/>
            </p:cNvSpPr>
            <p:nvPr/>
          </p:nvSpPr>
          <p:spPr bwMode="auto">
            <a:xfrm>
              <a:off x="5399003" y="3997893"/>
              <a:ext cx="158444" cy="181005"/>
            </a:xfrm>
            <a:custGeom>
              <a:avLst/>
              <a:gdLst>
                <a:gd name="T0" fmla="*/ 90 w 103"/>
                <a:gd name="T1" fmla="*/ 11 h 128"/>
                <a:gd name="T2" fmla="*/ 90 w 103"/>
                <a:gd name="T3" fmla="*/ 36 h 128"/>
                <a:gd name="T4" fmla="*/ 37 w 103"/>
                <a:gd name="T5" fmla="*/ 26 h 128"/>
                <a:gd name="T6" fmla="*/ 37 w 103"/>
                <a:gd name="T7" fmla="*/ 46 h 128"/>
                <a:gd name="T8" fmla="*/ 46 w 103"/>
                <a:gd name="T9" fmla="*/ 36 h 128"/>
                <a:gd name="T10" fmla="*/ 52 w 103"/>
                <a:gd name="T11" fmla="*/ 46 h 128"/>
                <a:gd name="T12" fmla="*/ 52 w 103"/>
                <a:gd name="T13" fmla="*/ 98 h 128"/>
                <a:gd name="T14" fmla="*/ 28 w 103"/>
                <a:gd name="T15" fmla="*/ 98 h 128"/>
                <a:gd name="T16" fmla="*/ 13 w 103"/>
                <a:gd name="T17" fmla="*/ 108 h 128"/>
                <a:gd name="T18" fmla="*/ 13 w 103"/>
                <a:gd name="T19" fmla="*/ 113 h 128"/>
                <a:gd name="T20" fmla="*/ 0 w 103"/>
                <a:gd name="T21" fmla="*/ 113 h 128"/>
                <a:gd name="T22" fmla="*/ 0 w 103"/>
                <a:gd name="T23" fmla="*/ 134 h 128"/>
                <a:gd name="T24" fmla="*/ 28 w 103"/>
                <a:gd name="T25" fmla="*/ 151 h 128"/>
                <a:gd name="T26" fmla="*/ 28 w 103"/>
                <a:gd name="T27" fmla="*/ 141 h 128"/>
                <a:gd name="T28" fmla="*/ 52 w 103"/>
                <a:gd name="T29" fmla="*/ 141 h 128"/>
                <a:gd name="T30" fmla="*/ 78 w 103"/>
                <a:gd name="T31" fmla="*/ 134 h 128"/>
                <a:gd name="T32" fmla="*/ 90 w 103"/>
                <a:gd name="T33" fmla="*/ 98 h 128"/>
                <a:gd name="T34" fmla="*/ 105 w 103"/>
                <a:gd name="T35" fmla="*/ 79 h 128"/>
                <a:gd name="T36" fmla="*/ 122 w 103"/>
                <a:gd name="T37" fmla="*/ 0 h 128"/>
                <a:gd name="T38" fmla="*/ 96 w 103"/>
                <a:gd name="T39" fmla="*/ 11 h 128"/>
                <a:gd name="T40" fmla="*/ 90 w 103"/>
                <a:gd name="T41" fmla="*/ 11 h 128"/>
                <a:gd name="T42" fmla="*/ 90 w 103"/>
                <a:gd name="T43" fmla="*/ 11 h 128"/>
                <a:gd name="T44" fmla="*/ 90 w 103"/>
                <a:gd name="T45" fmla="*/ 11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3" h="128">
                  <a:moveTo>
                    <a:pt x="76" y="9"/>
                  </a:moveTo>
                  <a:lnTo>
                    <a:pt x="76" y="30"/>
                  </a:lnTo>
                  <a:lnTo>
                    <a:pt x="31" y="22"/>
                  </a:lnTo>
                  <a:lnTo>
                    <a:pt x="31" y="39"/>
                  </a:lnTo>
                  <a:lnTo>
                    <a:pt x="39" y="30"/>
                  </a:lnTo>
                  <a:lnTo>
                    <a:pt x="44" y="39"/>
                  </a:lnTo>
                  <a:lnTo>
                    <a:pt x="44" y="83"/>
                  </a:lnTo>
                  <a:lnTo>
                    <a:pt x="24" y="83"/>
                  </a:lnTo>
                  <a:lnTo>
                    <a:pt x="11" y="91"/>
                  </a:lnTo>
                  <a:lnTo>
                    <a:pt x="11" y="96"/>
                  </a:lnTo>
                  <a:lnTo>
                    <a:pt x="0" y="96"/>
                  </a:lnTo>
                  <a:lnTo>
                    <a:pt x="0" y="113"/>
                  </a:lnTo>
                  <a:lnTo>
                    <a:pt x="24" y="128"/>
                  </a:lnTo>
                  <a:lnTo>
                    <a:pt x="24" y="120"/>
                  </a:lnTo>
                  <a:lnTo>
                    <a:pt x="44" y="120"/>
                  </a:lnTo>
                  <a:lnTo>
                    <a:pt x="66" y="113"/>
                  </a:lnTo>
                  <a:lnTo>
                    <a:pt x="76" y="83"/>
                  </a:lnTo>
                  <a:lnTo>
                    <a:pt x="89" y="67"/>
                  </a:lnTo>
                  <a:lnTo>
                    <a:pt x="103" y="0"/>
                  </a:lnTo>
                  <a:lnTo>
                    <a:pt x="81" y="9"/>
                  </a:lnTo>
                  <a:lnTo>
                    <a:pt x="76" y="9"/>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1" name="Freeform 688">
              <a:extLst>
                <a:ext uri="{FF2B5EF4-FFF2-40B4-BE49-F238E27FC236}">
                  <a16:creationId xmlns:a16="http://schemas.microsoft.com/office/drawing/2014/main" id="{5682BB25-AD2D-3C80-A5FC-AEC591BB9D94}"/>
                </a:ext>
              </a:extLst>
            </p:cNvPr>
            <p:cNvSpPr>
              <a:spLocks/>
            </p:cNvSpPr>
            <p:nvPr/>
          </p:nvSpPr>
          <p:spPr bwMode="auto">
            <a:xfrm>
              <a:off x="5788039" y="4126808"/>
              <a:ext cx="33952" cy="40368"/>
            </a:xfrm>
            <a:custGeom>
              <a:avLst/>
              <a:gdLst>
                <a:gd name="T0" fmla="*/ 26 w 22"/>
                <a:gd name="T1" fmla="*/ 0 h 29"/>
                <a:gd name="T2" fmla="*/ 26 w 22"/>
                <a:gd name="T3" fmla="*/ 5 h 29"/>
                <a:gd name="T4" fmla="*/ 0 w 22"/>
                <a:gd name="T5" fmla="*/ 33 h 29"/>
                <a:gd name="T6" fmla="*/ 0 w 22"/>
                <a:gd name="T7" fmla="*/ 0 h 29"/>
                <a:gd name="T8" fmla="*/ 26 w 22"/>
                <a:gd name="T9" fmla="*/ 0 h 29"/>
                <a:gd name="T10" fmla="*/ 26 w 22"/>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9">
                  <a:moveTo>
                    <a:pt x="22" y="0"/>
                  </a:moveTo>
                  <a:lnTo>
                    <a:pt x="22" y="5"/>
                  </a:lnTo>
                  <a:lnTo>
                    <a:pt x="0" y="29"/>
                  </a:lnTo>
                  <a:lnTo>
                    <a:pt x="0" y="0"/>
                  </a:lnTo>
                  <a:lnTo>
                    <a:pt x="22"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2" name="Freeform 689">
              <a:extLst>
                <a:ext uri="{FF2B5EF4-FFF2-40B4-BE49-F238E27FC236}">
                  <a16:creationId xmlns:a16="http://schemas.microsoft.com/office/drawing/2014/main" id="{1CBDA042-66D6-4123-BC43-D976C8C4416B}"/>
                </a:ext>
              </a:extLst>
            </p:cNvPr>
            <p:cNvSpPr>
              <a:spLocks/>
            </p:cNvSpPr>
            <p:nvPr/>
          </p:nvSpPr>
          <p:spPr bwMode="auto">
            <a:xfrm>
              <a:off x="5420225" y="4418504"/>
              <a:ext cx="267373" cy="272157"/>
            </a:xfrm>
            <a:custGeom>
              <a:avLst/>
              <a:gdLst>
                <a:gd name="T0" fmla="*/ 76 w 174"/>
                <a:gd name="T1" fmla="*/ 226 h 193"/>
                <a:gd name="T2" fmla="*/ 39 w 174"/>
                <a:gd name="T3" fmla="*/ 136 h 193"/>
                <a:gd name="T4" fmla="*/ 39 w 174"/>
                <a:gd name="T5" fmla="*/ 110 h 193"/>
                <a:gd name="T6" fmla="*/ 0 w 174"/>
                <a:gd name="T7" fmla="*/ 19 h 193"/>
                <a:gd name="T8" fmla="*/ 0 w 174"/>
                <a:gd name="T9" fmla="*/ 0 h 193"/>
                <a:gd name="T10" fmla="*/ 39 w 174"/>
                <a:gd name="T11" fmla="*/ 0 h 193"/>
                <a:gd name="T12" fmla="*/ 97 w 174"/>
                <a:gd name="T13" fmla="*/ 19 h 193"/>
                <a:gd name="T14" fmla="*/ 124 w 174"/>
                <a:gd name="T15" fmla="*/ 19 h 193"/>
                <a:gd name="T16" fmla="*/ 155 w 174"/>
                <a:gd name="T17" fmla="*/ 29 h 193"/>
                <a:gd name="T18" fmla="*/ 181 w 174"/>
                <a:gd name="T19" fmla="*/ 19 h 193"/>
                <a:gd name="T20" fmla="*/ 190 w 174"/>
                <a:gd name="T21" fmla="*/ 0 h 193"/>
                <a:gd name="T22" fmla="*/ 205 w 174"/>
                <a:gd name="T23" fmla="*/ 19 h 193"/>
                <a:gd name="T24" fmla="*/ 190 w 174"/>
                <a:gd name="T25" fmla="*/ 38 h 193"/>
                <a:gd name="T26" fmla="*/ 181 w 174"/>
                <a:gd name="T27" fmla="*/ 29 h 193"/>
                <a:gd name="T28" fmla="*/ 150 w 174"/>
                <a:gd name="T29" fmla="*/ 29 h 193"/>
                <a:gd name="T30" fmla="*/ 140 w 174"/>
                <a:gd name="T31" fmla="*/ 90 h 193"/>
                <a:gd name="T32" fmla="*/ 133 w 174"/>
                <a:gd name="T33" fmla="*/ 110 h 193"/>
                <a:gd name="T34" fmla="*/ 133 w 174"/>
                <a:gd name="T35" fmla="*/ 217 h 193"/>
                <a:gd name="T36" fmla="*/ 106 w 174"/>
                <a:gd name="T37" fmla="*/ 226 h 193"/>
                <a:gd name="T38" fmla="*/ 91 w 174"/>
                <a:gd name="T39" fmla="*/ 226 h 193"/>
                <a:gd name="T40" fmla="*/ 83 w 174"/>
                <a:gd name="T41" fmla="*/ 217 h 193"/>
                <a:gd name="T42" fmla="*/ 76 w 174"/>
                <a:gd name="T43" fmla="*/ 226 h 193"/>
                <a:gd name="T44" fmla="*/ 76 w 174"/>
                <a:gd name="T45" fmla="*/ 226 h 193"/>
                <a:gd name="T46" fmla="*/ 76 w 174"/>
                <a:gd name="T47" fmla="*/ 226 h 1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193">
                  <a:moveTo>
                    <a:pt x="64" y="193"/>
                  </a:moveTo>
                  <a:lnTo>
                    <a:pt x="33" y="116"/>
                  </a:lnTo>
                  <a:lnTo>
                    <a:pt x="33" y="94"/>
                  </a:lnTo>
                  <a:lnTo>
                    <a:pt x="0" y="17"/>
                  </a:lnTo>
                  <a:lnTo>
                    <a:pt x="0" y="0"/>
                  </a:lnTo>
                  <a:lnTo>
                    <a:pt x="33" y="0"/>
                  </a:lnTo>
                  <a:lnTo>
                    <a:pt x="82" y="17"/>
                  </a:lnTo>
                  <a:lnTo>
                    <a:pt x="105" y="17"/>
                  </a:lnTo>
                  <a:lnTo>
                    <a:pt x="132" y="25"/>
                  </a:lnTo>
                  <a:lnTo>
                    <a:pt x="154" y="17"/>
                  </a:lnTo>
                  <a:lnTo>
                    <a:pt x="161" y="0"/>
                  </a:lnTo>
                  <a:lnTo>
                    <a:pt x="174" y="17"/>
                  </a:lnTo>
                  <a:lnTo>
                    <a:pt x="161" y="32"/>
                  </a:lnTo>
                  <a:lnTo>
                    <a:pt x="154" y="25"/>
                  </a:lnTo>
                  <a:lnTo>
                    <a:pt x="127" y="25"/>
                  </a:lnTo>
                  <a:lnTo>
                    <a:pt x="119" y="77"/>
                  </a:lnTo>
                  <a:lnTo>
                    <a:pt x="112" y="94"/>
                  </a:lnTo>
                  <a:lnTo>
                    <a:pt x="112" y="185"/>
                  </a:lnTo>
                  <a:lnTo>
                    <a:pt x="90" y="193"/>
                  </a:lnTo>
                  <a:lnTo>
                    <a:pt x="77" y="193"/>
                  </a:lnTo>
                  <a:lnTo>
                    <a:pt x="70" y="185"/>
                  </a:lnTo>
                  <a:lnTo>
                    <a:pt x="64" y="193"/>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3" name="Freeform 690">
              <a:extLst>
                <a:ext uri="{FF2B5EF4-FFF2-40B4-BE49-F238E27FC236}">
                  <a16:creationId xmlns:a16="http://schemas.microsoft.com/office/drawing/2014/main" id="{729F4327-D42A-4676-5EE3-C6D4A6CC1D9A}"/>
                </a:ext>
              </a:extLst>
            </p:cNvPr>
            <p:cNvSpPr>
              <a:spLocks/>
            </p:cNvSpPr>
            <p:nvPr/>
          </p:nvSpPr>
          <p:spPr bwMode="auto">
            <a:xfrm>
              <a:off x="5420223" y="4189317"/>
              <a:ext cx="251812" cy="264345"/>
            </a:xfrm>
            <a:custGeom>
              <a:avLst/>
              <a:gdLst>
                <a:gd name="T0" fmla="*/ 0 w 164"/>
                <a:gd name="T1" fmla="*/ 190 h 188"/>
                <a:gd name="T2" fmla="*/ 38 w 164"/>
                <a:gd name="T3" fmla="*/ 190 h 188"/>
                <a:gd name="T4" fmla="*/ 94 w 164"/>
                <a:gd name="T5" fmla="*/ 209 h 188"/>
                <a:gd name="T6" fmla="*/ 120 w 164"/>
                <a:gd name="T7" fmla="*/ 209 h 188"/>
                <a:gd name="T8" fmla="*/ 154 w 164"/>
                <a:gd name="T9" fmla="*/ 219 h 188"/>
                <a:gd name="T10" fmla="*/ 178 w 164"/>
                <a:gd name="T11" fmla="*/ 209 h 188"/>
                <a:gd name="T12" fmla="*/ 154 w 164"/>
                <a:gd name="T13" fmla="*/ 186 h 188"/>
                <a:gd name="T14" fmla="*/ 154 w 164"/>
                <a:gd name="T15" fmla="*/ 131 h 188"/>
                <a:gd name="T16" fmla="*/ 193 w 164"/>
                <a:gd name="T17" fmla="*/ 121 h 188"/>
                <a:gd name="T18" fmla="*/ 183 w 164"/>
                <a:gd name="T19" fmla="*/ 87 h 188"/>
                <a:gd name="T20" fmla="*/ 154 w 164"/>
                <a:gd name="T21" fmla="*/ 96 h 188"/>
                <a:gd name="T22" fmla="*/ 154 w 164"/>
                <a:gd name="T23" fmla="*/ 87 h 188"/>
                <a:gd name="T24" fmla="*/ 171 w 164"/>
                <a:gd name="T25" fmla="*/ 81 h 188"/>
                <a:gd name="T26" fmla="*/ 154 w 164"/>
                <a:gd name="T27" fmla="*/ 70 h 188"/>
                <a:gd name="T28" fmla="*/ 154 w 164"/>
                <a:gd name="T29" fmla="*/ 38 h 188"/>
                <a:gd name="T30" fmla="*/ 136 w 164"/>
                <a:gd name="T31" fmla="*/ 27 h 188"/>
                <a:gd name="T32" fmla="*/ 120 w 164"/>
                <a:gd name="T33" fmla="*/ 27 h 188"/>
                <a:gd name="T34" fmla="*/ 120 w 164"/>
                <a:gd name="T35" fmla="*/ 38 h 188"/>
                <a:gd name="T36" fmla="*/ 94 w 164"/>
                <a:gd name="T37" fmla="*/ 44 h 188"/>
                <a:gd name="T38" fmla="*/ 81 w 164"/>
                <a:gd name="T39" fmla="*/ 27 h 188"/>
                <a:gd name="T40" fmla="*/ 81 w 164"/>
                <a:gd name="T41" fmla="*/ 0 h 188"/>
                <a:gd name="T42" fmla="*/ 29 w 164"/>
                <a:gd name="T43" fmla="*/ 0 h 188"/>
                <a:gd name="T44" fmla="*/ 12 w 164"/>
                <a:gd name="T45" fmla="*/ 18 h 188"/>
                <a:gd name="T46" fmla="*/ 29 w 164"/>
                <a:gd name="T47" fmla="*/ 96 h 188"/>
                <a:gd name="T48" fmla="*/ 29 w 164"/>
                <a:gd name="T49" fmla="*/ 121 h 188"/>
                <a:gd name="T50" fmla="*/ 12 w 164"/>
                <a:gd name="T51" fmla="*/ 131 h 188"/>
                <a:gd name="T52" fmla="*/ 0 w 164"/>
                <a:gd name="T53" fmla="*/ 176 h 188"/>
                <a:gd name="T54" fmla="*/ 0 w 164"/>
                <a:gd name="T55" fmla="*/ 190 h 188"/>
                <a:gd name="T56" fmla="*/ 0 w 164"/>
                <a:gd name="T57" fmla="*/ 190 h 188"/>
                <a:gd name="T58" fmla="*/ 0 w 164"/>
                <a:gd name="T59" fmla="*/ 190 h 1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4" h="188">
                  <a:moveTo>
                    <a:pt x="0" y="163"/>
                  </a:moveTo>
                  <a:lnTo>
                    <a:pt x="32" y="163"/>
                  </a:lnTo>
                  <a:lnTo>
                    <a:pt x="80" y="180"/>
                  </a:lnTo>
                  <a:lnTo>
                    <a:pt x="102" y="180"/>
                  </a:lnTo>
                  <a:lnTo>
                    <a:pt x="131" y="188"/>
                  </a:lnTo>
                  <a:lnTo>
                    <a:pt x="151" y="180"/>
                  </a:lnTo>
                  <a:lnTo>
                    <a:pt x="131" y="159"/>
                  </a:lnTo>
                  <a:lnTo>
                    <a:pt x="131" y="112"/>
                  </a:lnTo>
                  <a:lnTo>
                    <a:pt x="164" y="104"/>
                  </a:lnTo>
                  <a:lnTo>
                    <a:pt x="156" y="75"/>
                  </a:lnTo>
                  <a:lnTo>
                    <a:pt x="131" y="82"/>
                  </a:lnTo>
                  <a:lnTo>
                    <a:pt x="131" y="75"/>
                  </a:lnTo>
                  <a:lnTo>
                    <a:pt x="146" y="69"/>
                  </a:lnTo>
                  <a:lnTo>
                    <a:pt x="131" y="60"/>
                  </a:lnTo>
                  <a:lnTo>
                    <a:pt x="131" y="32"/>
                  </a:lnTo>
                  <a:lnTo>
                    <a:pt x="115" y="23"/>
                  </a:lnTo>
                  <a:lnTo>
                    <a:pt x="102" y="23"/>
                  </a:lnTo>
                  <a:lnTo>
                    <a:pt x="102" y="32"/>
                  </a:lnTo>
                  <a:lnTo>
                    <a:pt x="80" y="38"/>
                  </a:lnTo>
                  <a:lnTo>
                    <a:pt x="69" y="23"/>
                  </a:lnTo>
                  <a:lnTo>
                    <a:pt x="69" y="0"/>
                  </a:lnTo>
                  <a:lnTo>
                    <a:pt x="25" y="0"/>
                  </a:lnTo>
                  <a:lnTo>
                    <a:pt x="10" y="16"/>
                  </a:lnTo>
                  <a:lnTo>
                    <a:pt x="25" y="82"/>
                  </a:lnTo>
                  <a:lnTo>
                    <a:pt x="25" y="104"/>
                  </a:lnTo>
                  <a:lnTo>
                    <a:pt x="10" y="112"/>
                  </a:lnTo>
                  <a:lnTo>
                    <a:pt x="0" y="151"/>
                  </a:lnTo>
                  <a:lnTo>
                    <a:pt x="0" y="163"/>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4" name="Freeform 691">
              <a:extLst>
                <a:ext uri="{FF2B5EF4-FFF2-40B4-BE49-F238E27FC236}">
                  <a16:creationId xmlns:a16="http://schemas.microsoft.com/office/drawing/2014/main" id="{5F55203C-DC48-CD73-4B97-9C36CC0B9DC1}"/>
                </a:ext>
              </a:extLst>
            </p:cNvPr>
            <p:cNvSpPr>
              <a:spLocks/>
            </p:cNvSpPr>
            <p:nvPr/>
          </p:nvSpPr>
          <p:spPr bwMode="auto">
            <a:xfrm>
              <a:off x="5512182" y="4522676"/>
              <a:ext cx="339523" cy="312525"/>
            </a:xfrm>
            <a:custGeom>
              <a:avLst/>
              <a:gdLst>
                <a:gd name="T0" fmla="*/ 236 w 220"/>
                <a:gd name="T1" fmla="*/ 19 h 222"/>
                <a:gd name="T2" fmla="*/ 244 w 220"/>
                <a:gd name="T3" fmla="*/ 81 h 222"/>
                <a:gd name="T4" fmla="*/ 236 w 220"/>
                <a:gd name="T5" fmla="*/ 81 h 222"/>
                <a:gd name="T6" fmla="*/ 227 w 220"/>
                <a:gd name="T7" fmla="*/ 88 h 222"/>
                <a:gd name="T8" fmla="*/ 236 w 220"/>
                <a:gd name="T9" fmla="*/ 96 h 222"/>
                <a:gd name="T10" fmla="*/ 244 w 220"/>
                <a:gd name="T11" fmla="*/ 88 h 222"/>
                <a:gd name="T12" fmla="*/ 262 w 220"/>
                <a:gd name="T13" fmla="*/ 88 h 222"/>
                <a:gd name="T14" fmla="*/ 262 w 220"/>
                <a:gd name="T15" fmla="*/ 133 h 222"/>
                <a:gd name="T16" fmla="*/ 236 w 220"/>
                <a:gd name="T17" fmla="*/ 143 h 222"/>
                <a:gd name="T18" fmla="*/ 218 w 220"/>
                <a:gd name="T19" fmla="*/ 178 h 222"/>
                <a:gd name="T20" fmla="*/ 183 w 220"/>
                <a:gd name="T21" fmla="*/ 205 h 222"/>
                <a:gd name="T22" fmla="*/ 166 w 220"/>
                <a:gd name="T23" fmla="*/ 235 h 222"/>
                <a:gd name="T24" fmla="*/ 84 w 220"/>
                <a:gd name="T25" fmla="*/ 241 h 222"/>
                <a:gd name="T26" fmla="*/ 58 w 220"/>
                <a:gd name="T27" fmla="*/ 259 h 222"/>
                <a:gd name="T28" fmla="*/ 50 w 220"/>
                <a:gd name="T29" fmla="*/ 259 h 222"/>
                <a:gd name="T30" fmla="*/ 32 w 220"/>
                <a:gd name="T31" fmla="*/ 241 h 222"/>
                <a:gd name="T32" fmla="*/ 24 w 220"/>
                <a:gd name="T33" fmla="*/ 205 h 222"/>
                <a:gd name="T34" fmla="*/ 24 w 220"/>
                <a:gd name="T35" fmla="*/ 197 h 222"/>
                <a:gd name="T36" fmla="*/ 9 w 220"/>
                <a:gd name="T37" fmla="*/ 133 h 222"/>
                <a:gd name="T38" fmla="*/ 0 w 220"/>
                <a:gd name="T39" fmla="*/ 133 h 222"/>
                <a:gd name="T40" fmla="*/ 9 w 220"/>
                <a:gd name="T41" fmla="*/ 125 h 222"/>
                <a:gd name="T42" fmla="*/ 16 w 220"/>
                <a:gd name="T43" fmla="*/ 133 h 222"/>
                <a:gd name="T44" fmla="*/ 32 w 220"/>
                <a:gd name="T45" fmla="*/ 133 h 222"/>
                <a:gd name="T46" fmla="*/ 58 w 220"/>
                <a:gd name="T47" fmla="*/ 125 h 222"/>
                <a:gd name="T48" fmla="*/ 58 w 220"/>
                <a:gd name="T49" fmla="*/ 50 h 222"/>
                <a:gd name="T50" fmla="*/ 65 w 220"/>
                <a:gd name="T51" fmla="*/ 70 h 222"/>
                <a:gd name="T52" fmla="*/ 65 w 220"/>
                <a:gd name="T53" fmla="*/ 88 h 222"/>
                <a:gd name="T54" fmla="*/ 84 w 220"/>
                <a:gd name="T55" fmla="*/ 88 h 222"/>
                <a:gd name="T56" fmla="*/ 116 w 220"/>
                <a:gd name="T57" fmla="*/ 70 h 222"/>
                <a:gd name="T58" fmla="*/ 127 w 220"/>
                <a:gd name="T59" fmla="*/ 81 h 222"/>
                <a:gd name="T60" fmla="*/ 209 w 220"/>
                <a:gd name="T61" fmla="*/ 0 h 222"/>
                <a:gd name="T62" fmla="*/ 227 w 220"/>
                <a:gd name="T63" fmla="*/ 19 h 222"/>
                <a:gd name="T64" fmla="*/ 236 w 220"/>
                <a:gd name="T65" fmla="*/ 19 h 222"/>
                <a:gd name="T66" fmla="*/ 236 w 220"/>
                <a:gd name="T67" fmla="*/ 19 h 2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0" h="222">
                  <a:moveTo>
                    <a:pt x="198" y="17"/>
                  </a:moveTo>
                  <a:lnTo>
                    <a:pt x="205" y="69"/>
                  </a:lnTo>
                  <a:lnTo>
                    <a:pt x="198" y="69"/>
                  </a:lnTo>
                  <a:lnTo>
                    <a:pt x="191" y="75"/>
                  </a:lnTo>
                  <a:lnTo>
                    <a:pt x="198" y="82"/>
                  </a:lnTo>
                  <a:lnTo>
                    <a:pt x="205" y="75"/>
                  </a:lnTo>
                  <a:lnTo>
                    <a:pt x="220" y="75"/>
                  </a:lnTo>
                  <a:lnTo>
                    <a:pt x="220" y="114"/>
                  </a:lnTo>
                  <a:lnTo>
                    <a:pt x="198" y="122"/>
                  </a:lnTo>
                  <a:lnTo>
                    <a:pt x="183" y="153"/>
                  </a:lnTo>
                  <a:lnTo>
                    <a:pt x="154" y="176"/>
                  </a:lnTo>
                  <a:lnTo>
                    <a:pt x="139" y="201"/>
                  </a:lnTo>
                  <a:lnTo>
                    <a:pt x="71" y="206"/>
                  </a:lnTo>
                  <a:lnTo>
                    <a:pt x="49" y="222"/>
                  </a:lnTo>
                  <a:lnTo>
                    <a:pt x="42" y="222"/>
                  </a:lnTo>
                  <a:lnTo>
                    <a:pt x="27" y="206"/>
                  </a:lnTo>
                  <a:lnTo>
                    <a:pt x="20" y="176"/>
                  </a:lnTo>
                  <a:lnTo>
                    <a:pt x="20" y="168"/>
                  </a:lnTo>
                  <a:lnTo>
                    <a:pt x="7" y="114"/>
                  </a:lnTo>
                  <a:lnTo>
                    <a:pt x="0" y="114"/>
                  </a:lnTo>
                  <a:lnTo>
                    <a:pt x="7" y="107"/>
                  </a:lnTo>
                  <a:lnTo>
                    <a:pt x="14" y="114"/>
                  </a:lnTo>
                  <a:lnTo>
                    <a:pt x="27" y="114"/>
                  </a:lnTo>
                  <a:lnTo>
                    <a:pt x="49" y="107"/>
                  </a:lnTo>
                  <a:lnTo>
                    <a:pt x="49" y="43"/>
                  </a:lnTo>
                  <a:lnTo>
                    <a:pt x="55" y="60"/>
                  </a:lnTo>
                  <a:lnTo>
                    <a:pt x="55" y="75"/>
                  </a:lnTo>
                  <a:lnTo>
                    <a:pt x="71" y="75"/>
                  </a:lnTo>
                  <a:lnTo>
                    <a:pt x="97" y="60"/>
                  </a:lnTo>
                  <a:lnTo>
                    <a:pt x="106" y="69"/>
                  </a:lnTo>
                  <a:lnTo>
                    <a:pt x="176" y="0"/>
                  </a:lnTo>
                  <a:lnTo>
                    <a:pt x="191" y="17"/>
                  </a:lnTo>
                  <a:lnTo>
                    <a:pt x="198" y="1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5" name="Freeform 692">
              <a:extLst>
                <a:ext uri="{FF2B5EF4-FFF2-40B4-BE49-F238E27FC236}">
                  <a16:creationId xmlns:a16="http://schemas.microsoft.com/office/drawing/2014/main" id="{5481B367-A160-253B-147B-200B60E2B79C}"/>
                </a:ext>
              </a:extLst>
            </p:cNvPr>
            <p:cNvSpPr>
              <a:spLocks/>
            </p:cNvSpPr>
            <p:nvPr/>
          </p:nvSpPr>
          <p:spPr bwMode="auto">
            <a:xfrm>
              <a:off x="5588573" y="4443244"/>
              <a:ext cx="199469" cy="192724"/>
            </a:xfrm>
            <a:custGeom>
              <a:avLst/>
              <a:gdLst>
                <a:gd name="T0" fmla="*/ 0 w 130"/>
                <a:gd name="T1" fmla="*/ 123 h 136"/>
                <a:gd name="T2" fmla="*/ 10 w 130"/>
                <a:gd name="T3" fmla="*/ 144 h 136"/>
                <a:gd name="T4" fmla="*/ 10 w 130"/>
                <a:gd name="T5" fmla="*/ 161 h 136"/>
                <a:gd name="T6" fmla="*/ 27 w 130"/>
                <a:gd name="T7" fmla="*/ 161 h 136"/>
                <a:gd name="T8" fmla="*/ 59 w 130"/>
                <a:gd name="T9" fmla="*/ 144 h 136"/>
                <a:gd name="T10" fmla="*/ 67 w 130"/>
                <a:gd name="T11" fmla="*/ 151 h 136"/>
                <a:gd name="T12" fmla="*/ 153 w 130"/>
                <a:gd name="T13" fmla="*/ 72 h 136"/>
                <a:gd name="T14" fmla="*/ 126 w 130"/>
                <a:gd name="T15" fmla="*/ 72 h 136"/>
                <a:gd name="T16" fmla="*/ 120 w 130"/>
                <a:gd name="T17" fmla="*/ 55 h 136"/>
                <a:gd name="T18" fmla="*/ 74 w 130"/>
                <a:gd name="T19" fmla="*/ 0 h 136"/>
                <a:gd name="T20" fmla="*/ 59 w 130"/>
                <a:gd name="T21" fmla="*/ 17 h 136"/>
                <a:gd name="T22" fmla="*/ 51 w 130"/>
                <a:gd name="T23" fmla="*/ 9 h 136"/>
                <a:gd name="T24" fmla="*/ 17 w 130"/>
                <a:gd name="T25" fmla="*/ 9 h 136"/>
                <a:gd name="T26" fmla="*/ 10 w 130"/>
                <a:gd name="T27" fmla="*/ 72 h 136"/>
                <a:gd name="T28" fmla="*/ 0 w 130"/>
                <a:gd name="T29" fmla="*/ 92 h 136"/>
                <a:gd name="T30" fmla="*/ 0 w 130"/>
                <a:gd name="T31" fmla="*/ 123 h 136"/>
                <a:gd name="T32" fmla="*/ 0 w 130"/>
                <a:gd name="T33" fmla="*/ 123 h 136"/>
                <a:gd name="T34" fmla="*/ 0 w 130"/>
                <a:gd name="T35" fmla="*/ 123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0" h="136">
                  <a:moveTo>
                    <a:pt x="0" y="104"/>
                  </a:moveTo>
                  <a:lnTo>
                    <a:pt x="8" y="121"/>
                  </a:lnTo>
                  <a:lnTo>
                    <a:pt x="8" y="136"/>
                  </a:lnTo>
                  <a:lnTo>
                    <a:pt x="23" y="136"/>
                  </a:lnTo>
                  <a:lnTo>
                    <a:pt x="50" y="121"/>
                  </a:lnTo>
                  <a:lnTo>
                    <a:pt x="57" y="128"/>
                  </a:lnTo>
                  <a:lnTo>
                    <a:pt x="130" y="61"/>
                  </a:lnTo>
                  <a:lnTo>
                    <a:pt x="107" y="61"/>
                  </a:lnTo>
                  <a:lnTo>
                    <a:pt x="102" y="47"/>
                  </a:lnTo>
                  <a:lnTo>
                    <a:pt x="63" y="0"/>
                  </a:lnTo>
                  <a:lnTo>
                    <a:pt x="50" y="15"/>
                  </a:lnTo>
                  <a:lnTo>
                    <a:pt x="43" y="7"/>
                  </a:lnTo>
                  <a:lnTo>
                    <a:pt x="15" y="7"/>
                  </a:lnTo>
                  <a:lnTo>
                    <a:pt x="8" y="61"/>
                  </a:lnTo>
                  <a:lnTo>
                    <a:pt x="0" y="78"/>
                  </a:lnTo>
                  <a:lnTo>
                    <a:pt x="0" y="104"/>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6" name="Freeform 693">
              <a:extLst>
                <a:ext uri="{FF2B5EF4-FFF2-40B4-BE49-F238E27FC236}">
                  <a16:creationId xmlns:a16="http://schemas.microsoft.com/office/drawing/2014/main" id="{09BB9B42-DAFB-8EDB-5FFD-1EE3CA7DEB19}"/>
                </a:ext>
              </a:extLst>
            </p:cNvPr>
            <p:cNvSpPr>
              <a:spLocks/>
            </p:cNvSpPr>
            <p:nvPr/>
          </p:nvSpPr>
          <p:spPr bwMode="auto">
            <a:xfrm>
              <a:off x="5687595" y="4401574"/>
              <a:ext cx="171176" cy="147148"/>
            </a:xfrm>
            <a:custGeom>
              <a:avLst/>
              <a:gdLst>
                <a:gd name="T0" fmla="*/ 82 w 111"/>
                <a:gd name="T1" fmla="*/ 0 h 104"/>
                <a:gd name="T2" fmla="*/ 58 w 111"/>
                <a:gd name="T3" fmla="*/ 0 h 104"/>
                <a:gd name="T4" fmla="*/ 58 w 111"/>
                <a:gd name="T5" fmla="*/ 10 h 104"/>
                <a:gd name="T6" fmla="*/ 35 w 111"/>
                <a:gd name="T7" fmla="*/ 36 h 104"/>
                <a:gd name="T8" fmla="*/ 0 w 111"/>
                <a:gd name="T9" fmla="*/ 36 h 104"/>
                <a:gd name="T10" fmla="*/ 44 w 111"/>
                <a:gd name="T11" fmla="*/ 90 h 104"/>
                <a:gd name="T12" fmla="*/ 52 w 111"/>
                <a:gd name="T13" fmla="*/ 105 h 104"/>
                <a:gd name="T14" fmla="*/ 77 w 111"/>
                <a:gd name="T15" fmla="*/ 105 h 104"/>
                <a:gd name="T16" fmla="*/ 94 w 111"/>
                <a:gd name="T17" fmla="*/ 123 h 104"/>
                <a:gd name="T18" fmla="*/ 100 w 111"/>
                <a:gd name="T19" fmla="*/ 123 h 104"/>
                <a:gd name="T20" fmla="*/ 123 w 111"/>
                <a:gd name="T21" fmla="*/ 78 h 104"/>
                <a:gd name="T22" fmla="*/ 132 w 111"/>
                <a:gd name="T23" fmla="*/ 36 h 104"/>
                <a:gd name="T24" fmla="*/ 123 w 111"/>
                <a:gd name="T25" fmla="*/ 10 h 104"/>
                <a:gd name="T26" fmla="*/ 100 w 111"/>
                <a:gd name="T27" fmla="*/ 0 h 104"/>
                <a:gd name="T28" fmla="*/ 82 w 111"/>
                <a:gd name="T29" fmla="*/ 0 h 104"/>
                <a:gd name="T30" fmla="*/ 82 w 111"/>
                <a:gd name="T31" fmla="*/ 0 h 104"/>
                <a:gd name="T32" fmla="*/ 82 w 111"/>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1" h="104">
                  <a:moveTo>
                    <a:pt x="69" y="0"/>
                  </a:moveTo>
                  <a:lnTo>
                    <a:pt x="49" y="0"/>
                  </a:lnTo>
                  <a:lnTo>
                    <a:pt x="49" y="8"/>
                  </a:lnTo>
                  <a:lnTo>
                    <a:pt x="29" y="30"/>
                  </a:lnTo>
                  <a:lnTo>
                    <a:pt x="0" y="30"/>
                  </a:lnTo>
                  <a:lnTo>
                    <a:pt x="37" y="76"/>
                  </a:lnTo>
                  <a:lnTo>
                    <a:pt x="44" y="89"/>
                  </a:lnTo>
                  <a:lnTo>
                    <a:pt x="65" y="89"/>
                  </a:lnTo>
                  <a:lnTo>
                    <a:pt x="79" y="104"/>
                  </a:lnTo>
                  <a:lnTo>
                    <a:pt x="84" y="104"/>
                  </a:lnTo>
                  <a:lnTo>
                    <a:pt x="104" y="66"/>
                  </a:lnTo>
                  <a:lnTo>
                    <a:pt x="111" y="30"/>
                  </a:lnTo>
                  <a:lnTo>
                    <a:pt x="104" y="8"/>
                  </a:lnTo>
                  <a:lnTo>
                    <a:pt x="84" y="0"/>
                  </a:lnTo>
                  <a:lnTo>
                    <a:pt x="69"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7" name="Freeform 694">
              <a:extLst>
                <a:ext uri="{FF2B5EF4-FFF2-40B4-BE49-F238E27FC236}">
                  <a16:creationId xmlns:a16="http://schemas.microsoft.com/office/drawing/2014/main" id="{D4ADC7BA-12A2-CE8B-9087-8774CEBB69C9}"/>
                </a:ext>
              </a:extLst>
            </p:cNvPr>
            <p:cNvSpPr>
              <a:spLocks/>
            </p:cNvSpPr>
            <p:nvPr/>
          </p:nvSpPr>
          <p:spPr bwMode="auto">
            <a:xfrm>
              <a:off x="5795115" y="4285676"/>
              <a:ext cx="217860" cy="345080"/>
            </a:xfrm>
            <a:custGeom>
              <a:avLst/>
              <a:gdLst>
                <a:gd name="T0" fmla="*/ 44 w 141"/>
                <a:gd name="T1" fmla="*/ 287 h 245"/>
                <a:gd name="T2" fmla="*/ 44 w 141"/>
                <a:gd name="T3" fmla="*/ 271 h 245"/>
                <a:gd name="T4" fmla="*/ 87 w 141"/>
                <a:gd name="T5" fmla="*/ 252 h 245"/>
                <a:gd name="T6" fmla="*/ 94 w 141"/>
                <a:gd name="T7" fmla="*/ 246 h 245"/>
                <a:gd name="T8" fmla="*/ 94 w 141"/>
                <a:gd name="T9" fmla="*/ 220 h 245"/>
                <a:gd name="T10" fmla="*/ 68 w 141"/>
                <a:gd name="T11" fmla="*/ 174 h 245"/>
                <a:gd name="T12" fmla="*/ 168 w 141"/>
                <a:gd name="T13" fmla="*/ 88 h 245"/>
                <a:gd name="T14" fmla="*/ 159 w 141"/>
                <a:gd name="T15" fmla="*/ 0 h 245"/>
                <a:gd name="T16" fmla="*/ 144 w 141"/>
                <a:gd name="T17" fmla="*/ 15 h 245"/>
                <a:gd name="T18" fmla="*/ 87 w 141"/>
                <a:gd name="T19" fmla="*/ 15 h 245"/>
                <a:gd name="T20" fmla="*/ 68 w 141"/>
                <a:gd name="T21" fmla="*/ 35 h 245"/>
                <a:gd name="T22" fmla="*/ 87 w 141"/>
                <a:gd name="T23" fmla="*/ 53 h 245"/>
                <a:gd name="T24" fmla="*/ 94 w 141"/>
                <a:gd name="T25" fmla="*/ 78 h 245"/>
                <a:gd name="T26" fmla="*/ 94 w 141"/>
                <a:gd name="T27" fmla="*/ 96 h 245"/>
                <a:gd name="T28" fmla="*/ 87 w 141"/>
                <a:gd name="T29" fmla="*/ 111 h 245"/>
                <a:gd name="T30" fmla="*/ 68 w 141"/>
                <a:gd name="T31" fmla="*/ 96 h 245"/>
                <a:gd name="T32" fmla="*/ 68 w 141"/>
                <a:gd name="T33" fmla="*/ 78 h 245"/>
                <a:gd name="T34" fmla="*/ 59 w 141"/>
                <a:gd name="T35" fmla="*/ 78 h 245"/>
                <a:gd name="T36" fmla="*/ 52 w 141"/>
                <a:gd name="T37" fmla="*/ 58 h 245"/>
                <a:gd name="T38" fmla="*/ 0 w 141"/>
                <a:gd name="T39" fmla="*/ 88 h 245"/>
                <a:gd name="T40" fmla="*/ 0 w 141"/>
                <a:gd name="T41" fmla="*/ 96 h 245"/>
                <a:gd name="T42" fmla="*/ 19 w 141"/>
                <a:gd name="T43" fmla="*/ 96 h 245"/>
                <a:gd name="T44" fmla="*/ 44 w 141"/>
                <a:gd name="T45" fmla="*/ 105 h 245"/>
                <a:gd name="T46" fmla="*/ 52 w 141"/>
                <a:gd name="T47" fmla="*/ 131 h 245"/>
                <a:gd name="T48" fmla="*/ 44 w 141"/>
                <a:gd name="T49" fmla="*/ 174 h 245"/>
                <a:gd name="T50" fmla="*/ 19 w 141"/>
                <a:gd name="T51" fmla="*/ 220 h 245"/>
                <a:gd name="T52" fmla="*/ 28 w 141"/>
                <a:gd name="T53" fmla="*/ 287 h 245"/>
                <a:gd name="T54" fmla="*/ 44 w 141"/>
                <a:gd name="T55" fmla="*/ 287 h 245"/>
                <a:gd name="T56" fmla="*/ 44 w 141"/>
                <a:gd name="T57" fmla="*/ 287 h 2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1" h="245">
                  <a:moveTo>
                    <a:pt x="37" y="245"/>
                  </a:moveTo>
                  <a:lnTo>
                    <a:pt x="37" y="232"/>
                  </a:lnTo>
                  <a:lnTo>
                    <a:pt x="73" y="215"/>
                  </a:lnTo>
                  <a:lnTo>
                    <a:pt x="79" y="210"/>
                  </a:lnTo>
                  <a:lnTo>
                    <a:pt x="79" y="188"/>
                  </a:lnTo>
                  <a:lnTo>
                    <a:pt x="57" y="149"/>
                  </a:lnTo>
                  <a:lnTo>
                    <a:pt x="141" y="75"/>
                  </a:lnTo>
                  <a:lnTo>
                    <a:pt x="134" y="0"/>
                  </a:lnTo>
                  <a:lnTo>
                    <a:pt x="121" y="13"/>
                  </a:lnTo>
                  <a:lnTo>
                    <a:pt x="73" y="13"/>
                  </a:lnTo>
                  <a:lnTo>
                    <a:pt x="57" y="30"/>
                  </a:lnTo>
                  <a:lnTo>
                    <a:pt x="73" y="45"/>
                  </a:lnTo>
                  <a:lnTo>
                    <a:pt x="79" y="67"/>
                  </a:lnTo>
                  <a:lnTo>
                    <a:pt x="79" y="82"/>
                  </a:lnTo>
                  <a:lnTo>
                    <a:pt x="73" y="95"/>
                  </a:lnTo>
                  <a:lnTo>
                    <a:pt x="57" y="82"/>
                  </a:lnTo>
                  <a:lnTo>
                    <a:pt x="57" y="67"/>
                  </a:lnTo>
                  <a:lnTo>
                    <a:pt x="49" y="67"/>
                  </a:lnTo>
                  <a:lnTo>
                    <a:pt x="44" y="50"/>
                  </a:lnTo>
                  <a:lnTo>
                    <a:pt x="0" y="75"/>
                  </a:lnTo>
                  <a:lnTo>
                    <a:pt x="0" y="82"/>
                  </a:lnTo>
                  <a:lnTo>
                    <a:pt x="16" y="82"/>
                  </a:lnTo>
                  <a:lnTo>
                    <a:pt x="37" y="90"/>
                  </a:lnTo>
                  <a:lnTo>
                    <a:pt x="44" y="112"/>
                  </a:lnTo>
                  <a:lnTo>
                    <a:pt x="37" y="149"/>
                  </a:lnTo>
                  <a:lnTo>
                    <a:pt x="16" y="188"/>
                  </a:lnTo>
                  <a:lnTo>
                    <a:pt x="24" y="245"/>
                  </a:lnTo>
                  <a:lnTo>
                    <a:pt x="37" y="24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298" name="Freeform 695">
              <a:extLst>
                <a:ext uri="{FF2B5EF4-FFF2-40B4-BE49-F238E27FC236}">
                  <a16:creationId xmlns:a16="http://schemas.microsoft.com/office/drawing/2014/main" id="{BFF80EBB-A965-A906-A40C-C93F6148AFC0}"/>
                </a:ext>
              </a:extLst>
            </p:cNvPr>
            <p:cNvSpPr>
              <a:spLocks/>
            </p:cNvSpPr>
            <p:nvPr/>
          </p:nvSpPr>
          <p:spPr bwMode="auto">
            <a:xfrm>
              <a:off x="6073806" y="4328652"/>
              <a:ext cx="132979" cy="283877"/>
            </a:xfrm>
            <a:custGeom>
              <a:avLst/>
              <a:gdLst>
                <a:gd name="T0" fmla="*/ 0 w 86"/>
                <a:gd name="T1" fmla="*/ 167 h 202"/>
                <a:gd name="T2" fmla="*/ 5 w 86"/>
                <a:gd name="T3" fmla="*/ 209 h 202"/>
                <a:gd name="T4" fmla="*/ 23 w 86"/>
                <a:gd name="T5" fmla="*/ 235 h 202"/>
                <a:gd name="T6" fmla="*/ 49 w 86"/>
                <a:gd name="T7" fmla="*/ 235 h 202"/>
                <a:gd name="T8" fmla="*/ 94 w 86"/>
                <a:gd name="T9" fmla="*/ 55 h 202"/>
                <a:gd name="T10" fmla="*/ 103 w 86"/>
                <a:gd name="T11" fmla="*/ 63 h 202"/>
                <a:gd name="T12" fmla="*/ 94 w 86"/>
                <a:gd name="T13" fmla="*/ 12 h 202"/>
                <a:gd name="T14" fmla="*/ 86 w 86"/>
                <a:gd name="T15" fmla="*/ 0 h 202"/>
                <a:gd name="T16" fmla="*/ 80 w 86"/>
                <a:gd name="T17" fmla="*/ 19 h 202"/>
                <a:gd name="T18" fmla="*/ 73 w 86"/>
                <a:gd name="T19" fmla="*/ 19 h 202"/>
                <a:gd name="T20" fmla="*/ 73 w 86"/>
                <a:gd name="T21" fmla="*/ 46 h 202"/>
                <a:gd name="T22" fmla="*/ 23 w 86"/>
                <a:gd name="T23" fmla="*/ 72 h 202"/>
                <a:gd name="T24" fmla="*/ 5 w 86"/>
                <a:gd name="T25" fmla="*/ 98 h 202"/>
                <a:gd name="T26" fmla="*/ 23 w 86"/>
                <a:gd name="T27" fmla="*/ 141 h 202"/>
                <a:gd name="T28" fmla="*/ 0 w 86"/>
                <a:gd name="T29" fmla="*/ 167 h 202"/>
                <a:gd name="T30" fmla="*/ 0 w 86"/>
                <a:gd name="T31" fmla="*/ 167 h 202"/>
                <a:gd name="T32" fmla="*/ 0 w 86"/>
                <a:gd name="T33" fmla="*/ 167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202">
                  <a:moveTo>
                    <a:pt x="0" y="144"/>
                  </a:moveTo>
                  <a:lnTo>
                    <a:pt x="5" y="180"/>
                  </a:lnTo>
                  <a:lnTo>
                    <a:pt x="19" y="202"/>
                  </a:lnTo>
                  <a:lnTo>
                    <a:pt x="41" y="202"/>
                  </a:lnTo>
                  <a:lnTo>
                    <a:pt x="79" y="47"/>
                  </a:lnTo>
                  <a:lnTo>
                    <a:pt x="86" y="54"/>
                  </a:lnTo>
                  <a:lnTo>
                    <a:pt x="79" y="10"/>
                  </a:lnTo>
                  <a:lnTo>
                    <a:pt x="72" y="0"/>
                  </a:lnTo>
                  <a:lnTo>
                    <a:pt x="67" y="17"/>
                  </a:lnTo>
                  <a:lnTo>
                    <a:pt x="61" y="17"/>
                  </a:lnTo>
                  <a:lnTo>
                    <a:pt x="61" y="40"/>
                  </a:lnTo>
                  <a:lnTo>
                    <a:pt x="19" y="62"/>
                  </a:lnTo>
                  <a:lnTo>
                    <a:pt x="5" y="84"/>
                  </a:lnTo>
                  <a:lnTo>
                    <a:pt x="19" y="121"/>
                  </a:lnTo>
                  <a:lnTo>
                    <a:pt x="0" y="144"/>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0" name="Freeform 696">
              <a:extLst>
                <a:ext uri="{FF2B5EF4-FFF2-40B4-BE49-F238E27FC236}">
                  <a16:creationId xmlns:a16="http://schemas.microsoft.com/office/drawing/2014/main" id="{52A40894-CD11-D2F9-9969-6CA4CD73CDE0}"/>
                </a:ext>
              </a:extLst>
            </p:cNvPr>
            <p:cNvSpPr>
              <a:spLocks/>
            </p:cNvSpPr>
            <p:nvPr/>
          </p:nvSpPr>
          <p:spPr bwMode="auto">
            <a:xfrm>
              <a:off x="5730042" y="4676336"/>
              <a:ext cx="58001" cy="54692"/>
            </a:xfrm>
            <a:custGeom>
              <a:avLst/>
              <a:gdLst>
                <a:gd name="T0" fmla="*/ 44 w 38"/>
                <a:gd name="T1" fmla="*/ 15 h 39"/>
                <a:gd name="T2" fmla="*/ 26 w 38"/>
                <a:gd name="T3" fmla="*/ 37 h 39"/>
                <a:gd name="T4" fmla="*/ 10 w 38"/>
                <a:gd name="T5" fmla="*/ 45 h 39"/>
                <a:gd name="T6" fmla="*/ 0 w 38"/>
                <a:gd name="T7" fmla="*/ 37 h 39"/>
                <a:gd name="T8" fmla="*/ 17 w 38"/>
                <a:gd name="T9" fmla="*/ 0 h 39"/>
                <a:gd name="T10" fmla="*/ 26 w 38"/>
                <a:gd name="T11" fmla="*/ 9 h 39"/>
                <a:gd name="T12" fmla="*/ 44 w 38"/>
                <a:gd name="T13" fmla="*/ 15 h 39"/>
                <a:gd name="T14" fmla="*/ 44 w 38"/>
                <a:gd name="T15" fmla="*/ 15 h 39"/>
                <a:gd name="T16" fmla="*/ 44 w 38"/>
                <a:gd name="T17" fmla="*/ 15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9">
                  <a:moveTo>
                    <a:pt x="38" y="13"/>
                  </a:moveTo>
                  <a:lnTo>
                    <a:pt x="22" y="32"/>
                  </a:lnTo>
                  <a:lnTo>
                    <a:pt x="8" y="39"/>
                  </a:lnTo>
                  <a:lnTo>
                    <a:pt x="0" y="32"/>
                  </a:lnTo>
                  <a:lnTo>
                    <a:pt x="15" y="0"/>
                  </a:lnTo>
                  <a:lnTo>
                    <a:pt x="22" y="7"/>
                  </a:lnTo>
                  <a:lnTo>
                    <a:pt x="38" y="13"/>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1" name="Freeform 697">
              <a:extLst>
                <a:ext uri="{FF2B5EF4-FFF2-40B4-BE49-F238E27FC236}">
                  <a16:creationId xmlns:a16="http://schemas.microsoft.com/office/drawing/2014/main" id="{D108ACF2-50F9-392E-942F-B00CB12B74FC}"/>
                </a:ext>
              </a:extLst>
            </p:cNvPr>
            <p:cNvSpPr>
              <a:spLocks/>
            </p:cNvSpPr>
            <p:nvPr/>
          </p:nvSpPr>
          <p:spPr bwMode="auto">
            <a:xfrm>
              <a:off x="5851701" y="4271354"/>
              <a:ext cx="63661" cy="147148"/>
            </a:xfrm>
            <a:custGeom>
              <a:avLst/>
              <a:gdLst>
                <a:gd name="T0" fmla="*/ 10 w 42"/>
                <a:gd name="T1" fmla="*/ 71 h 104"/>
                <a:gd name="T2" fmla="*/ 0 w 42"/>
                <a:gd name="T3" fmla="*/ 63 h 104"/>
                <a:gd name="T4" fmla="*/ 10 w 42"/>
                <a:gd name="T5" fmla="*/ 42 h 104"/>
                <a:gd name="T6" fmla="*/ 10 w 42"/>
                <a:gd name="T7" fmla="*/ 27 h 104"/>
                <a:gd name="T8" fmla="*/ 15 w 42"/>
                <a:gd name="T9" fmla="*/ 18 h 104"/>
                <a:gd name="T10" fmla="*/ 10 w 42"/>
                <a:gd name="T11" fmla="*/ 0 h 104"/>
                <a:gd name="T12" fmla="*/ 25 w 42"/>
                <a:gd name="T13" fmla="*/ 0 h 104"/>
                <a:gd name="T14" fmla="*/ 41 w 42"/>
                <a:gd name="T15" fmla="*/ 27 h 104"/>
                <a:gd name="T16" fmla="*/ 25 w 42"/>
                <a:gd name="T17" fmla="*/ 42 h 104"/>
                <a:gd name="T18" fmla="*/ 41 w 42"/>
                <a:gd name="T19" fmla="*/ 63 h 104"/>
                <a:gd name="T20" fmla="*/ 48 w 42"/>
                <a:gd name="T21" fmla="*/ 88 h 104"/>
                <a:gd name="T22" fmla="*/ 48 w 42"/>
                <a:gd name="T23" fmla="*/ 106 h 104"/>
                <a:gd name="T24" fmla="*/ 41 w 42"/>
                <a:gd name="T25" fmla="*/ 123 h 104"/>
                <a:gd name="T26" fmla="*/ 25 w 42"/>
                <a:gd name="T27" fmla="*/ 106 h 104"/>
                <a:gd name="T28" fmla="*/ 25 w 42"/>
                <a:gd name="T29" fmla="*/ 88 h 104"/>
                <a:gd name="T30" fmla="*/ 15 w 42"/>
                <a:gd name="T31" fmla="*/ 88 h 104"/>
                <a:gd name="T32" fmla="*/ 10 w 42"/>
                <a:gd name="T33" fmla="*/ 71 h 104"/>
                <a:gd name="T34" fmla="*/ 10 w 42"/>
                <a:gd name="T35" fmla="*/ 71 h 104"/>
                <a:gd name="T36" fmla="*/ 10 w 42"/>
                <a:gd name="T37" fmla="*/ 71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104">
                  <a:moveTo>
                    <a:pt x="8" y="60"/>
                  </a:moveTo>
                  <a:lnTo>
                    <a:pt x="0" y="53"/>
                  </a:lnTo>
                  <a:lnTo>
                    <a:pt x="8" y="36"/>
                  </a:lnTo>
                  <a:lnTo>
                    <a:pt x="8" y="23"/>
                  </a:lnTo>
                  <a:lnTo>
                    <a:pt x="13" y="16"/>
                  </a:lnTo>
                  <a:lnTo>
                    <a:pt x="8" y="0"/>
                  </a:lnTo>
                  <a:lnTo>
                    <a:pt x="21" y="0"/>
                  </a:lnTo>
                  <a:lnTo>
                    <a:pt x="35" y="23"/>
                  </a:lnTo>
                  <a:lnTo>
                    <a:pt x="21" y="36"/>
                  </a:lnTo>
                  <a:lnTo>
                    <a:pt x="35" y="53"/>
                  </a:lnTo>
                  <a:lnTo>
                    <a:pt x="42" y="75"/>
                  </a:lnTo>
                  <a:lnTo>
                    <a:pt x="42" y="90"/>
                  </a:lnTo>
                  <a:lnTo>
                    <a:pt x="35" y="104"/>
                  </a:lnTo>
                  <a:lnTo>
                    <a:pt x="21" y="90"/>
                  </a:lnTo>
                  <a:lnTo>
                    <a:pt x="21" y="75"/>
                  </a:lnTo>
                  <a:lnTo>
                    <a:pt x="13" y="75"/>
                  </a:lnTo>
                  <a:lnTo>
                    <a:pt x="8" y="6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2" name="Freeform 698">
              <a:extLst>
                <a:ext uri="{FF2B5EF4-FFF2-40B4-BE49-F238E27FC236}">
                  <a16:creationId xmlns:a16="http://schemas.microsoft.com/office/drawing/2014/main" id="{87087F32-1C60-C3F5-1225-AE36115AA03F}"/>
                </a:ext>
              </a:extLst>
            </p:cNvPr>
            <p:cNvSpPr>
              <a:spLocks/>
            </p:cNvSpPr>
            <p:nvPr/>
          </p:nvSpPr>
          <p:spPr bwMode="auto">
            <a:xfrm>
              <a:off x="5322614" y="3256945"/>
              <a:ext cx="76393" cy="161472"/>
            </a:xfrm>
            <a:custGeom>
              <a:avLst/>
              <a:gdLst>
                <a:gd name="T0" fmla="*/ 58 w 50"/>
                <a:gd name="T1" fmla="*/ 84 h 114"/>
                <a:gd name="T2" fmla="*/ 58 w 50"/>
                <a:gd name="T3" fmla="*/ 94 h 114"/>
                <a:gd name="T4" fmla="*/ 45 w 50"/>
                <a:gd name="T5" fmla="*/ 120 h 114"/>
                <a:gd name="T6" fmla="*/ 45 w 50"/>
                <a:gd name="T7" fmla="*/ 129 h 114"/>
                <a:gd name="T8" fmla="*/ 35 w 50"/>
                <a:gd name="T9" fmla="*/ 135 h 114"/>
                <a:gd name="T10" fmla="*/ 35 w 50"/>
                <a:gd name="T11" fmla="*/ 103 h 114"/>
                <a:gd name="T12" fmla="*/ 11 w 50"/>
                <a:gd name="T13" fmla="*/ 94 h 114"/>
                <a:gd name="T14" fmla="*/ 0 w 50"/>
                <a:gd name="T15" fmla="*/ 76 h 114"/>
                <a:gd name="T16" fmla="*/ 17 w 50"/>
                <a:gd name="T17" fmla="*/ 50 h 114"/>
                <a:gd name="T18" fmla="*/ 11 w 50"/>
                <a:gd name="T19" fmla="*/ 10 h 114"/>
                <a:gd name="T20" fmla="*/ 17 w 50"/>
                <a:gd name="T21" fmla="*/ 0 h 114"/>
                <a:gd name="T22" fmla="*/ 45 w 50"/>
                <a:gd name="T23" fmla="*/ 0 h 114"/>
                <a:gd name="T24" fmla="*/ 52 w 50"/>
                <a:gd name="T25" fmla="*/ 10 h 114"/>
                <a:gd name="T26" fmla="*/ 58 w 50"/>
                <a:gd name="T27" fmla="*/ 0 h 114"/>
                <a:gd name="T28" fmla="*/ 52 w 50"/>
                <a:gd name="T29" fmla="*/ 17 h 114"/>
                <a:gd name="T30" fmla="*/ 58 w 50"/>
                <a:gd name="T31" fmla="*/ 40 h 114"/>
                <a:gd name="T32" fmla="*/ 45 w 50"/>
                <a:gd name="T33" fmla="*/ 60 h 114"/>
                <a:gd name="T34" fmla="*/ 45 w 50"/>
                <a:gd name="T35" fmla="*/ 76 h 114"/>
                <a:gd name="T36" fmla="*/ 58 w 50"/>
                <a:gd name="T37" fmla="*/ 76 h 114"/>
                <a:gd name="T38" fmla="*/ 58 w 50"/>
                <a:gd name="T39" fmla="*/ 84 h 114"/>
                <a:gd name="T40" fmla="*/ 58 w 50"/>
                <a:gd name="T41" fmla="*/ 84 h 114"/>
                <a:gd name="T42" fmla="*/ 58 w 50"/>
                <a:gd name="T43" fmla="*/ 84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14">
                  <a:moveTo>
                    <a:pt x="50" y="71"/>
                  </a:moveTo>
                  <a:lnTo>
                    <a:pt x="50" y="79"/>
                  </a:lnTo>
                  <a:lnTo>
                    <a:pt x="39" y="101"/>
                  </a:lnTo>
                  <a:lnTo>
                    <a:pt x="39" y="109"/>
                  </a:lnTo>
                  <a:lnTo>
                    <a:pt x="30" y="114"/>
                  </a:lnTo>
                  <a:lnTo>
                    <a:pt x="30" y="87"/>
                  </a:lnTo>
                  <a:lnTo>
                    <a:pt x="9" y="79"/>
                  </a:lnTo>
                  <a:lnTo>
                    <a:pt x="0" y="64"/>
                  </a:lnTo>
                  <a:lnTo>
                    <a:pt x="15" y="42"/>
                  </a:lnTo>
                  <a:lnTo>
                    <a:pt x="9" y="8"/>
                  </a:lnTo>
                  <a:lnTo>
                    <a:pt x="15" y="0"/>
                  </a:lnTo>
                  <a:lnTo>
                    <a:pt x="39" y="0"/>
                  </a:lnTo>
                  <a:lnTo>
                    <a:pt x="44" y="8"/>
                  </a:lnTo>
                  <a:lnTo>
                    <a:pt x="50" y="0"/>
                  </a:lnTo>
                  <a:lnTo>
                    <a:pt x="44" y="15"/>
                  </a:lnTo>
                  <a:lnTo>
                    <a:pt x="50" y="34"/>
                  </a:lnTo>
                  <a:lnTo>
                    <a:pt x="39" y="51"/>
                  </a:lnTo>
                  <a:lnTo>
                    <a:pt x="39" y="64"/>
                  </a:lnTo>
                  <a:lnTo>
                    <a:pt x="50" y="64"/>
                  </a:lnTo>
                  <a:lnTo>
                    <a:pt x="50" y="71"/>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3" name="Freeform 699">
              <a:extLst>
                <a:ext uri="{FF2B5EF4-FFF2-40B4-BE49-F238E27FC236}">
                  <a16:creationId xmlns:a16="http://schemas.microsoft.com/office/drawing/2014/main" id="{714EA30B-BF04-59C9-D997-980EE12B73DC}"/>
                </a:ext>
              </a:extLst>
            </p:cNvPr>
            <p:cNvSpPr>
              <a:spLocks/>
            </p:cNvSpPr>
            <p:nvPr/>
          </p:nvSpPr>
          <p:spPr bwMode="auto">
            <a:xfrm>
              <a:off x="5469742" y="3840330"/>
              <a:ext cx="270203" cy="167983"/>
            </a:xfrm>
            <a:custGeom>
              <a:avLst/>
              <a:gdLst>
                <a:gd name="T0" fmla="*/ 135 w 176"/>
                <a:gd name="T1" fmla="*/ 0 h 119"/>
                <a:gd name="T2" fmla="*/ 148 w 176"/>
                <a:gd name="T3" fmla="*/ 25 h 119"/>
                <a:gd name="T4" fmla="*/ 148 w 176"/>
                <a:gd name="T5" fmla="*/ 43 h 119"/>
                <a:gd name="T6" fmla="*/ 164 w 176"/>
                <a:gd name="T7" fmla="*/ 53 h 119"/>
                <a:gd name="T8" fmla="*/ 207 w 176"/>
                <a:gd name="T9" fmla="*/ 104 h 119"/>
                <a:gd name="T10" fmla="*/ 140 w 176"/>
                <a:gd name="T11" fmla="*/ 104 h 119"/>
                <a:gd name="T12" fmla="*/ 135 w 176"/>
                <a:gd name="T13" fmla="*/ 124 h 119"/>
                <a:gd name="T14" fmla="*/ 100 w 176"/>
                <a:gd name="T15" fmla="*/ 124 h 119"/>
                <a:gd name="T16" fmla="*/ 91 w 176"/>
                <a:gd name="T17" fmla="*/ 104 h 119"/>
                <a:gd name="T18" fmla="*/ 82 w 176"/>
                <a:gd name="T19" fmla="*/ 104 h 119"/>
                <a:gd name="T20" fmla="*/ 67 w 176"/>
                <a:gd name="T21" fmla="*/ 131 h 119"/>
                <a:gd name="T22" fmla="*/ 43 w 176"/>
                <a:gd name="T23" fmla="*/ 140 h 119"/>
                <a:gd name="T24" fmla="*/ 36 w 176"/>
                <a:gd name="T25" fmla="*/ 140 h 119"/>
                <a:gd name="T26" fmla="*/ 10 w 176"/>
                <a:gd name="T27" fmla="*/ 104 h 119"/>
                <a:gd name="T28" fmla="*/ 0 w 176"/>
                <a:gd name="T29" fmla="*/ 99 h 119"/>
                <a:gd name="T30" fmla="*/ 25 w 176"/>
                <a:gd name="T31" fmla="*/ 70 h 119"/>
                <a:gd name="T32" fmla="*/ 82 w 176"/>
                <a:gd name="T33" fmla="*/ 43 h 119"/>
                <a:gd name="T34" fmla="*/ 67 w 176"/>
                <a:gd name="T35" fmla="*/ 43 h 119"/>
                <a:gd name="T36" fmla="*/ 100 w 176"/>
                <a:gd name="T37" fmla="*/ 36 h 119"/>
                <a:gd name="T38" fmla="*/ 135 w 176"/>
                <a:gd name="T39" fmla="*/ 0 h 119"/>
                <a:gd name="T40" fmla="*/ 135 w 176"/>
                <a:gd name="T41" fmla="*/ 0 h 119"/>
                <a:gd name="T42" fmla="*/ 135 w 176"/>
                <a:gd name="T43" fmla="*/ 0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6" h="119">
                  <a:moveTo>
                    <a:pt x="114" y="0"/>
                  </a:moveTo>
                  <a:lnTo>
                    <a:pt x="125" y="21"/>
                  </a:lnTo>
                  <a:lnTo>
                    <a:pt x="125" y="37"/>
                  </a:lnTo>
                  <a:lnTo>
                    <a:pt x="139" y="45"/>
                  </a:lnTo>
                  <a:lnTo>
                    <a:pt x="176" y="89"/>
                  </a:lnTo>
                  <a:lnTo>
                    <a:pt x="119" y="89"/>
                  </a:lnTo>
                  <a:lnTo>
                    <a:pt x="114" y="105"/>
                  </a:lnTo>
                  <a:lnTo>
                    <a:pt x="85" y="105"/>
                  </a:lnTo>
                  <a:lnTo>
                    <a:pt x="77" y="89"/>
                  </a:lnTo>
                  <a:lnTo>
                    <a:pt x="70" y="89"/>
                  </a:lnTo>
                  <a:lnTo>
                    <a:pt x="57" y="112"/>
                  </a:lnTo>
                  <a:lnTo>
                    <a:pt x="37" y="119"/>
                  </a:lnTo>
                  <a:lnTo>
                    <a:pt x="30" y="119"/>
                  </a:lnTo>
                  <a:lnTo>
                    <a:pt x="8" y="89"/>
                  </a:lnTo>
                  <a:lnTo>
                    <a:pt x="0" y="84"/>
                  </a:lnTo>
                  <a:lnTo>
                    <a:pt x="21" y="60"/>
                  </a:lnTo>
                  <a:lnTo>
                    <a:pt x="70" y="37"/>
                  </a:lnTo>
                  <a:lnTo>
                    <a:pt x="57" y="37"/>
                  </a:lnTo>
                  <a:lnTo>
                    <a:pt x="85" y="30"/>
                  </a:lnTo>
                  <a:lnTo>
                    <a:pt x="114"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4" name="Freeform 700">
              <a:extLst>
                <a:ext uri="{FF2B5EF4-FFF2-40B4-BE49-F238E27FC236}">
                  <a16:creationId xmlns:a16="http://schemas.microsoft.com/office/drawing/2014/main" id="{0EA87951-D62C-6D2C-68B3-C5ACD25E0A94}"/>
                </a:ext>
              </a:extLst>
            </p:cNvPr>
            <p:cNvSpPr>
              <a:spLocks/>
            </p:cNvSpPr>
            <p:nvPr/>
          </p:nvSpPr>
          <p:spPr bwMode="auto">
            <a:xfrm>
              <a:off x="5765410" y="4091653"/>
              <a:ext cx="43855" cy="37763"/>
            </a:xfrm>
            <a:custGeom>
              <a:avLst/>
              <a:gdLst>
                <a:gd name="T0" fmla="*/ 33 w 29"/>
                <a:gd name="T1" fmla="*/ 31 h 27"/>
                <a:gd name="T2" fmla="*/ 0 w 29"/>
                <a:gd name="T3" fmla="*/ 31 h 27"/>
                <a:gd name="T4" fmla="*/ 33 w 29"/>
                <a:gd name="T5" fmla="*/ 0 h 27"/>
                <a:gd name="T6" fmla="*/ 33 w 29"/>
                <a:gd name="T7" fmla="*/ 31 h 27"/>
                <a:gd name="T8" fmla="*/ 33 w 29"/>
                <a:gd name="T9" fmla="*/ 31 h 27"/>
                <a:gd name="T10" fmla="*/ 33 w 29"/>
                <a:gd name="T11" fmla="*/ 31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7">
                  <a:moveTo>
                    <a:pt x="29" y="27"/>
                  </a:moveTo>
                  <a:lnTo>
                    <a:pt x="0" y="27"/>
                  </a:lnTo>
                  <a:lnTo>
                    <a:pt x="29" y="0"/>
                  </a:lnTo>
                  <a:lnTo>
                    <a:pt x="29" y="2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5" name="Freeform 701">
              <a:extLst>
                <a:ext uri="{FF2B5EF4-FFF2-40B4-BE49-F238E27FC236}">
                  <a16:creationId xmlns:a16="http://schemas.microsoft.com/office/drawing/2014/main" id="{97DCAEB5-4C3F-9D91-9B78-910853E8D4BE}"/>
                </a:ext>
              </a:extLst>
            </p:cNvPr>
            <p:cNvSpPr>
              <a:spLocks/>
            </p:cNvSpPr>
            <p:nvPr/>
          </p:nvSpPr>
          <p:spPr bwMode="auto">
            <a:xfrm>
              <a:off x="7198478" y="3646305"/>
              <a:ext cx="159859" cy="309921"/>
            </a:xfrm>
            <a:custGeom>
              <a:avLst/>
              <a:gdLst>
                <a:gd name="T0" fmla="*/ 41 w 104"/>
                <a:gd name="T1" fmla="*/ 0 h 220"/>
                <a:gd name="T2" fmla="*/ 0 w 104"/>
                <a:gd name="T3" fmla="*/ 17 h 220"/>
                <a:gd name="T4" fmla="*/ 0 w 104"/>
                <a:gd name="T5" fmla="*/ 41 h 220"/>
                <a:gd name="T6" fmla="*/ 15 w 104"/>
                <a:gd name="T7" fmla="*/ 70 h 220"/>
                <a:gd name="T8" fmla="*/ 15 w 104"/>
                <a:gd name="T9" fmla="*/ 96 h 220"/>
                <a:gd name="T10" fmla="*/ 26 w 104"/>
                <a:gd name="T11" fmla="*/ 116 h 220"/>
                <a:gd name="T12" fmla="*/ 33 w 104"/>
                <a:gd name="T13" fmla="*/ 149 h 220"/>
                <a:gd name="T14" fmla="*/ 15 w 104"/>
                <a:gd name="T15" fmla="*/ 191 h 220"/>
                <a:gd name="T16" fmla="*/ 15 w 104"/>
                <a:gd name="T17" fmla="*/ 211 h 220"/>
                <a:gd name="T18" fmla="*/ 41 w 104"/>
                <a:gd name="T19" fmla="*/ 248 h 220"/>
                <a:gd name="T20" fmla="*/ 41 w 104"/>
                <a:gd name="T21" fmla="*/ 235 h 220"/>
                <a:gd name="T22" fmla="*/ 50 w 104"/>
                <a:gd name="T23" fmla="*/ 248 h 220"/>
                <a:gd name="T24" fmla="*/ 67 w 104"/>
                <a:gd name="T25" fmla="*/ 257 h 220"/>
                <a:gd name="T26" fmla="*/ 73 w 104"/>
                <a:gd name="T27" fmla="*/ 248 h 220"/>
                <a:gd name="T28" fmla="*/ 67 w 104"/>
                <a:gd name="T29" fmla="*/ 235 h 220"/>
                <a:gd name="T30" fmla="*/ 41 w 104"/>
                <a:gd name="T31" fmla="*/ 235 h 220"/>
                <a:gd name="T32" fmla="*/ 33 w 104"/>
                <a:gd name="T33" fmla="*/ 191 h 220"/>
                <a:gd name="T34" fmla="*/ 26 w 104"/>
                <a:gd name="T35" fmla="*/ 191 h 220"/>
                <a:gd name="T36" fmla="*/ 26 w 104"/>
                <a:gd name="T37" fmla="*/ 183 h 220"/>
                <a:gd name="T38" fmla="*/ 33 w 104"/>
                <a:gd name="T39" fmla="*/ 149 h 220"/>
                <a:gd name="T40" fmla="*/ 33 w 104"/>
                <a:gd name="T41" fmla="*/ 122 h 220"/>
                <a:gd name="T42" fmla="*/ 50 w 104"/>
                <a:gd name="T43" fmla="*/ 122 h 220"/>
                <a:gd name="T44" fmla="*/ 50 w 104"/>
                <a:gd name="T45" fmla="*/ 140 h 220"/>
                <a:gd name="T46" fmla="*/ 67 w 104"/>
                <a:gd name="T47" fmla="*/ 140 h 220"/>
                <a:gd name="T48" fmla="*/ 83 w 104"/>
                <a:gd name="T49" fmla="*/ 159 h 220"/>
                <a:gd name="T50" fmla="*/ 83 w 104"/>
                <a:gd name="T51" fmla="*/ 149 h 220"/>
                <a:gd name="T52" fmla="*/ 73 w 104"/>
                <a:gd name="T53" fmla="*/ 122 h 220"/>
                <a:gd name="T54" fmla="*/ 83 w 104"/>
                <a:gd name="T55" fmla="*/ 102 h 220"/>
                <a:gd name="T56" fmla="*/ 123 w 104"/>
                <a:gd name="T57" fmla="*/ 102 h 220"/>
                <a:gd name="T58" fmla="*/ 123 w 104"/>
                <a:gd name="T59" fmla="*/ 87 h 220"/>
                <a:gd name="T60" fmla="*/ 93 w 104"/>
                <a:gd name="T61" fmla="*/ 38 h 220"/>
                <a:gd name="T62" fmla="*/ 50 w 104"/>
                <a:gd name="T63" fmla="*/ 53 h 220"/>
                <a:gd name="T64" fmla="*/ 50 w 104"/>
                <a:gd name="T65" fmla="*/ 17 h 220"/>
                <a:gd name="T66" fmla="*/ 41 w 104"/>
                <a:gd name="T67" fmla="*/ 12 h 220"/>
                <a:gd name="T68" fmla="*/ 41 w 104"/>
                <a:gd name="T69" fmla="*/ 0 h 220"/>
                <a:gd name="T70" fmla="*/ 41 w 104"/>
                <a:gd name="T71" fmla="*/ 0 h 220"/>
                <a:gd name="T72" fmla="*/ 41 w 104"/>
                <a:gd name="T73" fmla="*/ 0 h 2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4" h="220">
                  <a:moveTo>
                    <a:pt x="35" y="0"/>
                  </a:moveTo>
                  <a:lnTo>
                    <a:pt x="0" y="15"/>
                  </a:lnTo>
                  <a:lnTo>
                    <a:pt x="0" y="35"/>
                  </a:lnTo>
                  <a:lnTo>
                    <a:pt x="13" y="60"/>
                  </a:lnTo>
                  <a:lnTo>
                    <a:pt x="13" y="82"/>
                  </a:lnTo>
                  <a:lnTo>
                    <a:pt x="22" y="99"/>
                  </a:lnTo>
                  <a:lnTo>
                    <a:pt x="28" y="128"/>
                  </a:lnTo>
                  <a:lnTo>
                    <a:pt x="13" y="164"/>
                  </a:lnTo>
                  <a:lnTo>
                    <a:pt x="13" y="180"/>
                  </a:lnTo>
                  <a:lnTo>
                    <a:pt x="35" y="212"/>
                  </a:lnTo>
                  <a:lnTo>
                    <a:pt x="35" y="201"/>
                  </a:lnTo>
                  <a:lnTo>
                    <a:pt x="42" y="212"/>
                  </a:lnTo>
                  <a:lnTo>
                    <a:pt x="57" y="220"/>
                  </a:lnTo>
                  <a:lnTo>
                    <a:pt x="62" y="212"/>
                  </a:lnTo>
                  <a:lnTo>
                    <a:pt x="57" y="201"/>
                  </a:lnTo>
                  <a:lnTo>
                    <a:pt x="35" y="201"/>
                  </a:lnTo>
                  <a:lnTo>
                    <a:pt x="28" y="164"/>
                  </a:lnTo>
                  <a:lnTo>
                    <a:pt x="22" y="164"/>
                  </a:lnTo>
                  <a:lnTo>
                    <a:pt x="22" y="156"/>
                  </a:lnTo>
                  <a:lnTo>
                    <a:pt x="28" y="128"/>
                  </a:lnTo>
                  <a:lnTo>
                    <a:pt x="28" y="104"/>
                  </a:lnTo>
                  <a:lnTo>
                    <a:pt x="42" y="104"/>
                  </a:lnTo>
                  <a:lnTo>
                    <a:pt x="42" y="119"/>
                  </a:lnTo>
                  <a:lnTo>
                    <a:pt x="57" y="119"/>
                  </a:lnTo>
                  <a:lnTo>
                    <a:pt x="70" y="136"/>
                  </a:lnTo>
                  <a:lnTo>
                    <a:pt x="70" y="128"/>
                  </a:lnTo>
                  <a:lnTo>
                    <a:pt x="62" y="104"/>
                  </a:lnTo>
                  <a:lnTo>
                    <a:pt x="70" y="87"/>
                  </a:lnTo>
                  <a:lnTo>
                    <a:pt x="104" y="87"/>
                  </a:lnTo>
                  <a:lnTo>
                    <a:pt x="104" y="74"/>
                  </a:lnTo>
                  <a:lnTo>
                    <a:pt x="79" y="32"/>
                  </a:lnTo>
                  <a:lnTo>
                    <a:pt x="42" y="45"/>
                  </a:lnTo>
                  <a:lnTo>
                    <a:pt x="42" y="15"/>
                  </a:lnTo>
                  <a:lnTo>
                    <a:pt x="35" y="10"/>
                  </a:lnTo>
                  <a:lnTo>
                    <a:pt x="35"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6" name="Freeform 702">
              <a:extLst>
                <a:ext uri="{FF2B5EF4-FFF2-40B4-BE49-F238E27FC236}">
                  <a16:creationId xmlns:a16="http://schemas.microsoft.com/office/drawing/2014/main" id="{ADCA7D4C-49D5-DBB5-864A-7743BC5A7C14}"/>
                </a:ext>
              </a:extLst>
            </p:cNvPr>
            <p:cNvSpPr>
              <a:spLocks/>
            </p:cNvSpPr>
            <p:nvPr/>
          </p:nvSpPr>
          <p:spPr bwMode="auto">
            <a:xfrm>
              <a:off x="7293259" y="3591612"/>
              <a:ext cx="141468" cy="298201"/>
            </a:xfrm>
            <a:custGeom>
              <a:avLst/>
              <a:gdLst>
                <a:gd name="T0" fmla="*/ 0 w 92"/>
                <a:gd name="T1" fmla="*/ 10 h 212"/>
                <a:gd name="T2" fmla="*/ 0 w 92"/>
                <a:gd name="T3" fmla="*/ 0 h 212"/>
                <a:gd name="T4" fmla="*/ 10 w 92"/>
                <a:gd name="T5" fmla="*/ 10 h 212"/>
                <a:gd name="T6" fmla="*/ 67 w 92"/>
                <a:gd name="T7" fmla="*/ 0 h 212"/>
                <a:gd name="T8" fmla="*/ 67 w 92"/>
                <a:gd name="T9" fmla="*/ 19 h 212"/>
                <a:gd name="T10" fmla="*/ 93 w 92"/>
                <a:gd name="T11" fmla="*/ 19 h 212"/>
                <a:gd name="T12" fmla="*/ 67 w 92"/>
                <a:gd name="T13" fmla="*/ 26 h 212"/>
                <a:gd name="T14" fmla="*/ 59 w 92"/>
                <a:gd name="T15" fmla="*/ 53 h 212"/>
                <a:gd name="T16" fmla="*/ 50 w 92"/>
                <a:gd name="T17" fmla="*/ 63 h 212"/>
                <a:gd name="T18" fmla="*/ 109 w 92"/>
                <a:gd name="T19" fmla="*/ 159 h 212"/>
                <a:gd name="T20" fmla="*/ 100 w 92"/>
                <a:gd name="T21" fmla="*/ 204 h 212"/>
                <a:gd name="T22" fmla="*/ 73 w 92"/>
                <a:gd name="T23" fmla="*/ 218 h 212"/>
                <a:gd name="T24" fmla="*/ 67 w 92"/>
                <a:gd name="T25" fmla="*/ 218 h 212"/>
                <a:gd name="T26" fmla="*/ 59 w 92"/>
                <a:gd name="T27" fmla="*/ 239 h 212"/>
                <a:gd name="T28" fmla="*/ 41 w 92"/>
                <a:gd name="T29" fmla="*/ 247 h 212"/>
                <a:gd name="T30" fmla="*/ 41 w 92"/>
                <a:gd name="T31" fmla="*/ 230 h 212"/>
                <a:gd name="T32" fmla="*/ 27 w 92"/>
                <a:gd name="T33" fmla="*/ 218 h 212"/>
                <a:gd name="T34" fmla="*/ 73 w 92"/>
                <a:gd name="T35" fmla="*/ 185 h 212"/>
                <a:gd name="T36" fmla="*/ 73 w 92"/>
                <a:gd name="T37" fmla="*/ 132 h 212"/>
                <a:gd name="T38" fmla="*/ 59 w 92"/>
                <a:gd name="T39" fmla="*/ 106 h 212"/>
                <a:gd name="T40" fmla="*/ 59 w 92"/>
                <a:gd name="T41" fmla="*/ 96 h 212"/>
                <a:gd name="T42" fmla="*/ 15 w 92"/>
                <a:gd name="T43" fmla="*/ 63 h 212"/>
                <a:gd name="T44" fmla="*/ 41 w 92"/>
                <a:gd name="T45" fmla="*/ 53 h 212"/>
                <a:gd name="T46" fmla="*/ 27 w 92"/>
                <a:gd name="T47" fmla="*/ 45 h 212"/>
                <a:gd name="T48" fmla="*/ 10 w 92"/>
                <a:gd name="T49" fmla="*/ 26 h 212"/>
                <a:gd name="T50" fmla="*/ 0 w 92"/>
                <a:gd name="T51" fmla="*/ 10 h 212"/>
                <a:gd name="T52" fmla="*/ 0 w 92"/>
                <a:gd name="T53" fmla="*/ 10 h 212"/>
                <a:gd name="T54" fmla="*/ 0 w 92"/>
                <a:gd name="T55" fmla="*/ 10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2" h="212">
                  <a:moveTo>
                    <a:pt x="0" y="8"/>
                  </a:moveTo>
                  <a:lnTo>
                    <a:pt x="0" y="0"/>
                  </a:lnTo>
                  <a:lnTo>
                    <a:pt x="8" y="8"/>
                  </a:lnTo>
                  <a:lnTo>
                    <a:pt x="57" y="0"/>
                  </a:lnTo>
                  <a:lnTo>
                    <a:pt x="57" y="17"/>
                  </a:lnTo>
                  <a:lnTo>
                    <a:pt x="79" y="17"/>
                  </a:lnTo>
                  <a:lnTo>
                    <a:pt x="57" y="22"/>
                  </a:lnTo>
                  <a:lnTo>
                    <a:pt x="50" y="45"/>
                  </a:lnTo>
                  <a:lnTo>
                    <a:pt x="42" y="54"/>
                  </a:lnTo>
                  <a:lnTo>
                    <a:pt x="92" y="136"/>
                  </a:lnTo>
                  <a:lnTo>
                    <a:pt x="85" y="175"/>
                  </a:lnTo>
                  <a:lnTo>
                    <a:pt x="62" y="187"/>
                  </a:lnTo>
                  <a:lnTo>
                    <a:pt x="57" y="187"/>
                  </a:lnTo>
                  <a:lnTo>
                    <a:pt x="50" y="205"/>
                  </a:lnTo>
                  <a:lnTo>
                    <a:pt x="35" y="212"/>
                  </a:lnTo>
                  <a:lnTo>
                    <a:pt x="35" y="197"/>
                  </a:lnTo>
                  <a:lnTo>
                    <a:pt x="23" y="187"/>
                  </a:lnTo>
                  <a:lnTo>
                    <a:pt x="62" y="158"/>
                  </a:lnTo>
                  <a:lnTo>
                    <a:pt x="62" y="113"/>
                  </a:lnTo>
                  <a:lnTo>
                    <a:pt x="50" y="91"/>
                  </a:lnTo>
                  <a:lnTo>
                    <a:pt x="50" y="82"/>
                  </a:lnTo>
                  <a:lnTo>
                    <a:pt x="13" y="54"/>
                  </a:lnTo>
                  <a:lnTo>
                    <a:pt x="35" y="45"/>
                  </a:lnTo>
                  <a:lnTo>
                    <a:pt x="23" y="39"/>
                  </a:lnTo>
                  <a:lnTo>
                    <a:pt x="8" y="22"/>
                  </a:lnTo>
                  <a:lnTo>
                    <a:pt x="0" y="8"/>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7" name="Freeform 703">
              <a:extLst>
                <a:ext uri="{FF2B5EF4-FFF2-40B4-BE49-F238E27FC236}">
                  <a16:creationId xmlns:a16="http://schemas.microsoft.com/office/drawing/2014/main" id="{B45D4DC5-D703-A4F9-EA9B-0D71AF7C87E6}"/>
                </a:ext>
              </a:extLst>
            </p:cNvPr>
            <p:cNvSpPr>
              <a:spLocks/>
            </p:cNvSpPr>
            <p:nvPr/>
          </p:nvSpPr>
          <p:spPr bwMode="auto">
            <a:xfrm>
              <a:off x="7293258" y="3773917"/>
              <a:ext cx="100443" cy="84643"/>
            </a:xfrm>
            <a:custGeom>
              <a:avLst/>
              <a:gdLst>
                <a:gd name="T0" fmla="*/ 27 w 65"/>
                <a:gd name="T1" fmla="*/ 70 h 60"/>
                <a:gd name="T2" fmla="*/ 78 w 65"/>
                <a:gd name="T3" fmla="*/ 37 h 60"/>
                <a:gd name="T4" fmla="*/ 78 w 65"/>
                <a:gd name="T5" fmla="*/ 0 h 60"/>
                <a:gd name="T6" fmla="*/ 62 w 65"/>
                <a:gd name="T7" fmla="*/ 0 h 60"/>
                <a:gd name="T8" fmla="*/ 62 w 65"/>
                <a:gd name="T9" fmla="*/ 12 h 60"/>
                <a:gd name="T10" fmla="*/ 50 w 65"/>
                <a:gd name="T11" fmla="*/ 0 h 60"/>
                <a:gd name="T12" fmla="*/ 10 w 65"/>
                <a:gd name="T13" fmla="*/ 0 h 60"/>
                <a:gd name="T14" fmla="*/ 0 w 65"/>
                <a:gd name="T15" fmla="*/ 17 h 60"/>
                <a:gd name="T16" fmla="*/ 10 w 65"/>
                <a:gd name="T17" fmla="*/ 47 h 60"/>
                <a:gd name="T18" fmla="*/ 10 w 65"/>
                <a:gd name="T19" fmla="*/ 70 h 60"/>
                <a:gd name="T20" fmla="*/ 27 w 65"/>
                <a:gd name="T21" fmla="*/ 70 h 60"/>
                <a:gd name="T22" fmla="*/ 27 w 65"/>
                <a:gd name="T23" fmla="*/ 70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60">
                  <a:moveTo>
                    <a:pt x="23" y="60"/>
                  </a:moveTo>
                  <a:lnTo>
                    <a:pt x="65" y="31"/>
                  </a:lnTo>
                  <a:lnTo>
                    <a:pt x="65" y="0"/>
                  </a:lnTo>
                  <a:lnTo>
                    <a:pt x="52" y="0"/>
                  </a:lnTo>
                  <a:lnTo>
                    <a:pt x="52" y="10"/>
                  </a:lnTo>
                  <a:lnTo>
                    <a:pt x="42" y="0"/>
                  </a:lnTo>
                  <a:lnTo>
                    <a:pt x="8" y="0"/>
                  </a:lnTo>
                  <a:lnTo>
                    <a:pt x="0" y="15"/>
                  </a:lnTo>
                  <a:lnTo>
                    <a:pt x="8" y="40"/>
                  </a:lnTo>
                  <a:lnTo>
                    <a:pt x="8" y="60"/>
                  </a:lnTo>
                  <a:lnTo>
                    <a:pt x="23" y="6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8" name="Freeform 704">
              <a:extLst>
                <a:ext uri="{FF2B5EF4-FFF2-40B4-BE49-F238E27FC236}">
                  <a16:creationId xmlns:a16="http://schemas.microsoft.com/office/drawing/2014/main" id="{C344F909-A1CB-A1E7-6AE4-23B454DD1D80}"/>
                </a:ext>
              </a:extLst>
            </p:cNvPr>
            <p:cNvSpPr>
              <a:spLocks/>
            </p:cNvSpPr>
            <p:nvPr/>
          </p:nvSpPr>
          <p:spPr bwMode="auto">
            <a:xfrm>
              <a:off x="7249406" y="3932785"/>
              <a:ext cx="79223" cy="118499"/>
            </a:xfrm>
            <a:custGeom>
              <a:avLst/>
              <a:gdLst>
                <a:gd name="T0" fmla="*/ 33 w 52"/>
                <a:gd name="T1" fmla="*/ 11 h 84"/>
                <a:gd name="T2" fmla="*/ 28 w 52"/>
                <a:gd name="T3" fmla="*/ 20 h 84"/>
                <a:gd name="T4" fmla="*/ 11 w 52"/>
                <a:gd name="T5" fmla="*/ 11 h 84"/>
                <a:gd name="T6" fmla="*/ 0 w 52"/>
                <a:gd name="T7" fmla="*/ 0 h 84"/>
                <a:gd name="T8" fmla="*/ 0 w 52"/>
                <a:gd name="T9" fmla="*/ 46 h 84"/>
                <a:gd name="T10" fmla="*/ 28 w 52"/>
                <a:gd name="T11" fmla="*/ 61 h 84"/>
                <a:gd name="T12" fmla="*/ 51 w 52"/>
                <a:gd name="T13" fmla="*/ 99 h 84"/>
                <a:gd name="T14" fmla="*/ 60 w 52"/>
                <a:gd name="T15" fmla="*/ 99 h 84"/>
                <a:gd name="T16" fmla="*/ 51 w 52"/>
                <a:gd name="T17" fmla="*/ 61 h 84"/>
                <a:gd name="T18" fmla="*/ 51 w 52"/>
                <a:gd name="T19" fmla="*/ 26 h 84"/>
                <a:gd name="T20" fmla="*/ 33 w 52"/>
                <a:gd name="T21" fmla="*/ 11 h 84"/>
                <a:gd name="T22" fmla="*/ 33 w 52"/>
                <a:gd name="T23" fmla="*/ 11 h 84"/>
                <a:gd name="T24" fmla="*/ 33 w 52"/>
                <a:gd name="T25" fmla="*/ 1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84">
                  <a:moveTo>
                    <a:pt x="29" y="9"/>
                  </a:moveTo>
                  <a:lnTo>
                    <a:pt x="24" y="17"/>
                  </a:lnTo>
                  <a:lnTo>
                    <a:pt x="9" y="9"/>
                  </a:lnTo>
                  <a:lnTo>
                    <a:pt x="0" y="0"/>
                  </a:lnTo>
                  <a:lnTo>
                    <a:pt x="0" y="39"/>
                  </a:lnTo>
                  <a:lnTo>
                    <a:pt x="24" y="52"/>
                  </a:lnTo>
                  <a:lnTo>
                    <a:pt x="44" y="84"/>
                  </a:lnTo>
                  <a:lnTo>
                    <a:pt x="52" y="84"/>
                  </a:lnTo>
                  <a:lnTo>
                    <a:pt x="44" y="52"/>
                  </a:lnTo>
                  <a:lnTo>
                    <a:pt x="44" y="22"/>
                  </a:lnTo>
                  <a:lnTo>
                    <a:pt x="29" y="9"/>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09" name="Freeform 705">
              <a:extLst>
                <a:ext uri="{FF2B5EF4-FFF2-40B4-BE49-F238E27FC236}">
                  <a16:creationId xmlns:a16="http://schemas.microsoft.com/office/drawing/2014/main" id="{FA7AB467-5DD9-C2F4-C51F-48E063BA69EA}"/>
                </a:ext>
              </a:extLst>
            </p:cNvPr>
            <p:cNvSpPr>
              <a:spLocks/>
            </p:cNvSpPr>
            <p:nvPr/>
          </p:nvSpPr>
          <p:spPr bwMode="auto">
            <a:xfrm>
              <a:off x="7434723" y="3932785"/>
              <a:ext cx="209372" cy="118499"/>
            </a:xfrm>
            <a:custGeom>
              <a:avLst/>
              <a:gdLst>
                <a:gd name="T0" fmla="*/ 91 w 136"/>
                <a:gd name="T1" fmla="*/ 26 h 84"/>
                <a:gd name="T2" fmla="*/ 100 w 136"/>
                <a:gd name="T3" fmla="*/ 26 h 84"/>
                <a:gd name="T4" fmla="*/ 91 w 136"/>
                <a:gd name="T5" fmla="*/ 46 h 84"/>
                <a:gd name="T6" fmla="*/ 65 w 136"/>
                <a:gd name="T7" fmla="*/ 46 h 84"/>
                <a:gd name="T8" fmla="*/ 53 w 136"/>
                <a:gd name="T9" fmla="*/ 61 h 84"/>
                <a:gd name="T10" fmla="*/ 33 w 136"/>
                <a:gd name="T11" fmla="*/ 61 h 84"/>
                <a:gd name="T12" fmla="*/ 33 w 136"/>
                <a:gd name="T13" fmla="*/ 89 h 84"/>
                <a:gd name="T14" fmla="*/ 0 w 136"/>
                <a:gd name="T15" fmla="*/ 89 h 84"/>
                <a:gd name="T16" fmla="*/ 14 w 136"/>
                <a:gd name="T17" fmla="*/ 99 h 84"/>
                <a:gd name="T18" fmla="*/ 40 w 136"/>
                <a:gd name="T19" fmla="*/ 99 h 84"/>
                <a:gd name="T20" fmla="*/ 53 w 136"/>
                <a:gd name="T21" fmla="*/ 89 h 84"/>
                <a:gd name="T22" fmla="*/ 65 w 136"/>
                <a:gd name="T23" fmla="*/ 99 h 84"/>
                <a:gd name="T24" fmla="*/ 83 w 136"/>
                <a:gd name="T25" fmla="*/ 89 h 84"/>
                <a:gd name="T26" fmla="*/ 107 w 136"/>
                <a:gd name="T27" fmla="*/ 46 h 84"/>
                <a:gd name="T28" fmla="*/ 150 w 136"/>
                <a:gd name="T29" fmla="*/ 46 h 84"/>
                <a:gd name="T30" fmla="*/ 141 w 136"/>
                <a:gd name="T31" fmla="*/ 26 h 84"/>
                <a:gd name="T32" fmla="*/ 161 w 136"/>
                <a:gd name="T33" fmla="*/ 26 h 84"/>
                <a:gd name="T34" fmla="*/ 133 w 136"/>
                <a:gd name="T35" fmla="*/ 20 h 84"/>
                <a:gd name="T36" fmla="*/ 133 w 136"/>
                <a:gd name="T37" fmla="*/ 11 h 84"/>
                <a:gd name="T38" fmla="*/ 115 w 136"/>
                <a:gd name="T39" fmla="*/ 0 h 84"/>
                <a:gd name="T40" fmla="*/ 100 w 136"/>
                <a:gd name="T41" fmla="*/ 20 h 84"/>
                <a:gd name="T42" fmla="*/ 91 w 136"/>
                <a:gd name="T43" fmla="*/ 26 h 84"/>
                <a:gd name="T44" fmla="*/ 91 w 136"/>
                <a:gd name="T45" fmla="*/ 26 h 84"/>
                <a:gd name="T46" fmla="*/ 91 w 136"/>
                <a:gd name="T47" fmla="*/ 26 h 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6" h="84">
                  <a:moveTo>
                    <a:pt x="77" y="22"/>
                  </a:moveTo>
                  <a:lnTo>
                    <a:pt x="85" y="22"/>
                  </a:lnTo>
                  <a:lnTo>
                    <a:pt x="77" y="39"/>
                  </a:lnTo>
                  <a:lnTo>
                    <a:pt x="55" y="39"/>
                  </a:lnTo>
                  <a:lnTo>
                    <a:pt x="45" y="52"/>
                  </a:lnTo>
                  <a:lnTo>
                    <a:pt x="28" y="52"/>
                  </a:lnTo>
                  <a:lnTo>
                    <a:pt x="28" y="76"/>
                  </a:lnTo>
                  <a:lnTo>
                    <a:pt x="0" y="76"/>
                  </a:lnTo>
                  <a:lnTo>
                    <a:pt x="12" y="84"/>
                  </a:lnTo>
                  <a:lnTo>
                    <a:pt x="34" y="84"/>
                  </a:lnTo>
                  <a:lnTo>
                    <a:pt x="45" y="76"/>
                  </a:lnTo>
                  <a:lnTo>
                    <a:pt x="55" y="84"/>
                  </a:lnTo>
                  <a:lnTo>
                    <a:pt x="70" y="76"/>
                  </a:lnTo>
                  <a:lnTo>
                    <a:pt x="90" y="39"/>
                  </a:lnTo>
                  <a:lnTo>
                    <a:pt x="127" y="39"/>
                  </a:lnTo>
                  <a:lnTo>
                    <a:pt x="119" y="22"/>
                  </a:lnTo>
                  <a:lnTo>
                    <a:pt x="136" y="22"/>
                  </a:lnTo>
                  <a:lnTo>
                    <a:pt x="112" y="17"/>
                  </a:lnTo>
                  <a:lnTo>
                    <a:pt x="112" y="9"/>
                  </a:lnTo>
                  <a:lnTo>
                    <a:pt x="97" y="0"/>
                  </a:lnTo>
                  <a:lnTo>
                    <a:pt x="85" y="17"/>
                  </a:lnTo>
                  <a:lnTo>
                    <a:pt x="77" y="2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0" name="Freeform 706">
              <a:extLst>
                <a:ext uri="{FF2B5EF4-FFF2-40B4-BE49-F238E27FC236}">
                  <a16:creationId xmlns:a16="http://schemas.microsoft.com/office/drawing/2014/main" id="{54010B4E-D79A-9B58-9D53-55B80BFA5E7D}"/>
                </a:ext>
              </a:extLst>
            </p:cNvPr>
            <p:cNvSpPr>
              <a:spLocks/>
            </p:cNvSpPr>
            <p:nvPr/>
          </p:nvSpPr>
          <p:spPr bwMode="auto">
            <a:xfrm>
              <a:off x="7424821" y="3984869"/>
              <a:ext cx="205128" cy="173192"/>
            </a:xfrm>
            <a:custGeom>
              <a:avLst/>
              <a:gdLst>
                <a:gd name="T0" fmla="*/ 11 w 134"/>
                <a:gd name="T1" fmla="*/ 45 h 123"/>
                <a:gd name="T2" fmla="*/ 24 w 134"/>
                <a:gd name="T3" fmla="*/ 55 h 123"/>
                <a:gd name="T4" fmla="*/ 49 w 134"/>
                <a:gd name="T5" fmla="*/ 55 h 123"/>
                <a:gd name="T6" fmla="*/ 60 w 134"/>
                <a:gd name="T7" fmla="*/ 45 h 123"/>
                <a:gd name="T8" fmla="*/ 75 w 134"/>
                <a:gd name="T9" fmla="*/ 55 h 123"/>
                <a:gd name="T10" fmla="*/ 90 w 134"/>
                <a:gd name="T11" fmla="*/ 45 h 123"/>
                <a:gd name="T12" fmla="*/ 116 w 134"/>
                <a:gd name="T13" fmla="*/ 0 h 123"/>
                <a:gd name="T14" fmla="*/ 147 w 134"/>
                <a:gd name="T15" fmla="*/ 0 h 123"/>
                <a:gd name="T16" fmla="*/ 142 w 134"/>
                <a:gd name="T17" fmla="*/ 19 h 123"/>
                <a:gd name="T18" fmla="*/ 147 w 134"/>
                <a:gd name="T19" fmla="*/ 38 h 123"/>
                <a:gd name="T20" fmla="*/ 142 w 134"/>
                <a:gd name="T21" fmla="*/ 45 h 123"/>
                <a:gd name="T22" fmla="*/ 157 w 134"/>
                <a:gd name="T23" fmla="*/ 55 h 123"/>
                <a:gd name="T24" fmla="*/ 122 w 134"/>
                <a:gd name="T25" fmla="*/ 90 h 123"/>
                <a:gd name="T26" fmla="*/ 116 w 134"/>
                <a:gd name="T27" fmla="*/ 110 h 123"/>
                <a:gd name="T28" fmla="*/ 122 w 134"/>
                <a:gd name="T29" fmla="*/ 110 h 123"/>
                <a:gd name="T30" fmla="*/ 116 w 134"/>
                <a:gd name="T31" fmla="*/ 127 h 123"/>
                <a:gd name="T32" fmla="*/ 98 w 134"/>
                <a:gd name="T33" fmla="*/ 144 h 123"/>
                <a:gd name="T34" fmla="*/ 90 w 134"/>
                <a:gd name="T35" fmla="*/ 127 h 123"/>
                <a:gd name="T36" fmla="*/ 49 w 134"/>
                <a:gd name="T37" fmla="*/ 127 h 123"/>
                <a:gd name="T38" fmla="*/ 49 w 134"/>
                <a:gd name="T39" fmla="*/ 118 h 123"/>
                <a:gd name="T40" fmla="*/ 24 w 134"/>
                <a:gd name="T41" fmla="*/ 118 h 123"/>
                <a:gd name="T42" fmla="*/ 0 w 134"/>
                <a:gd name="T43" fmla="*/ 55 h 123"/>
                <a:gd name="T44" fmla="*/ 11 w 134"/>
                <a:gd name="T45" fmla="*/ 45 h 123"/>
                <a:gd name="T46" fmla="*/ 11 w 134"/>
                <a:gd name="T47" fmla="*/ 45 h 123"/>
                <a:gd name="T48" fmla="*/ 11 w 134"/>
                <a:gd name="T49" fmla="*/ 45 h 1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4" h="123">
                  <a:moveTo>
                    <a:pt x="9" y="39"/>
                  </a:moveTo>
                  <a:lnTo>
                    <a:pt x="20" y="47"/>
                  </a:lnTo>
                  <a:lnTo>
                    <a:pt x="42" y="47"/>
                  </a:lnTo>
                  <a:lnTo>
                    <a:pt x="51" y="39"/>
                  </a:lnTo>
                  <a:lnTo>
                    <a:pt x="64" y="47"/>
                  </a:lnTo>
                  <a:lnTo>
                    <a:pt x="77" y="39"/>
                  </a:lnTo>
                  <a:lnTo>
                    <a:pt x="99" y="0"/>
                  </a:lnTo>
                  <a:lnTo>
                    <a:pt x="126" y="0"/>
                  </a:lnTo>
                  <a:lnTo>
                    <a:pt x="121" y="17"/>
                  </a:lnTo>
                  <a:lnTo>
                    <a:pt x="126" y="32"/>
                  </a:lnTo>
                  <a:lnTo>
                    <a:pt x="121" y="39"/>
                  </a:lnTo>
                  <a:lnTo>
                    <a:pt x="134" y="47"/>
                  </a:lnTo>
                  <a:lnTo>
                    <a:pt x="104" y="77"/>
                  </a:lnTo>
                  <a:lnTo>
                    <a:pt x="99" y="94"/>
                  </a:lnTo>
                  <a:lnTo>
                    <a:pt x="104" y="94"/>
                  </a:lnTo>
                  <a:lnTo>
                    <a:pt x="99" y="108"/>
                  </a:lnTo>
                  <a:lnTo>
                    <a:pt x="84" y="123"/>
                  </a:lnTo>
                  <a:lnTo>
                    <a:pt x="77" y="108"/>
                  </a:lnTo>
                  <a:lnTo>
                    <a:pt x="42" y="108"/>
                  </a:lnTo>
                  <a:lnTo>
                    <a:pt x="42" y="101"/>
                  </a:lnTo>
                  <a:lnTo>
                    <a:pt x="20" y="101"/>
                  </a:lnTo>
                  <a:lnTo>
                    <a:pt x="0" y="47"/>
                  </a:lnTo>
                  <a:lnTo>
                    <a:pt x="9" y="39"/>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1" name="Freeform 707">
              <a:extLst>
                <a:ext uri="{FF2B5EF4-FFF2-40B4-BE49-F238E27FC236}">
                  <a16:creationId xmlns:a16="http://schemas.microsoft.com/office/drawing/2014/main" id="{AD33B9D0-6EB3-5E67-AB28-474DB1916DA6}"/>
                </a:ext>
              </a:extLst>
            </p:cNvPr>
            <p:cNvSpPr>
              <a:spLocks/>
            </p:cNvSpPr>
            <p:nvPr/>
          </p:nvSpPr>
          <p:spPr bwMode="auto">
            <a:xfrm>
              <a:off x="7881765" y="4072118"/>
              <a:ext cx="207957" cy="177099"/>
            </a:xfrm>
            <a:custGeom>
              <a:avLst/>
              <a:gdLst>
                <a:gd name="T0" fmla="*/ 159 w 136"/>
                <a:gd name="T1" fmla="*/ 43 h 126"/>
                <a:gd name="T2" fmla="*/ 159 w 136"/>
                <a:gd name="T3" fmla="*/ 147 h 126"/>
                <a:gd name="T4" fmla="*/ 131 w 136"/>
                <a:gd name="T5" fmla="*/ 130 h 126"/>
                <a:gd name="T6" fmla="*/ 110 w 136"/>
                <a:gd name="T7" fmla="*/ 140 h 126"/>
                <a:gd name="T8" fmla="*/ 116 w 136"/>
                <a:gd name="T9" fmla="*/ 122 h 126"/>
                <a:gd name="T10" fmla="*/ 110 w 136"/>
                <a:gd name="T11" fmla="*/ 94 h 126"/>
                <a:gd name="T12" fmla="*/ 32 w 136"/>
                <a:gd name="T13" fmla="*/ 51 h 126"/>
                <a:gd name="T14" fmla="*/ 26 w 136"/>
                <a:gd name="T15" fmla="*/ 69 h 126"/>
                <a:gd name="T16" fmla="*/ 26 w 136"/>
                <a:gd name="T17" fmla="*/ 51 h 126"/>
                <a:gd name="T18" fmla="*/ 15 w 136"/>
                <a:gd name="T19" fmla="*/ 43 h 126"/>
                <a:gd name="T20" fmla="*/ 32 w 136"/>
                <a:gd name="T21" fmla="*/ 43 h 126"/>
                <a:gd name="T22" fmla="*/ 49 w 136"/>
                <a:gd name="T23" fmla="*/ 33 h 126"/>
                <a:gd name="T24" fmla="*/ 15 w 136"/>
                <a:gd name="T25" fmla="*/ 33 h 126"/>
                <a:gd name="T26" fmla="*/ 9 w 136"/>
                <a:gd name="T27" fmla="*/ 24 h 126"/>
                <a:gd name="T28" fmla="*/ 0 w 136"/>
                <a:gd name="T29" fmla="*/ 24 h 126"/>
                <a:gd name="T30" fmla="*/ 15 w 136"/>
                <a:gd name="T31" fmla="*/ 0 h 126"/>
                <a:gd name="T32" fmla="*/ 26 w 136"/>
                <a:gd name="T33" fmla="*/ 0 h 126"/>
                <a:gd name="T34" fmla="*/ 49 w 136"/>
                <a:gd name="T35" fmla="*/ 14 h 126"/>
                <a:gd name="T36" fmla="*/ 49 w 136"/>
                <a:gd name="T37" fmla="*/ 33 h 126"/>
                <a:gd name="T38" fmla="*/ 68 w 136"/>
                <a:gd name="T39" fmla="*/ 51 h 126"/>
                <a:gd name="T40" fmla="*/ 84 w 136"/>
                <a:gd name="T41" fmla="*/ 33 h 126"/>
                <a:gd name="T42" fmla="*/ 110 w 136"/>
                <a:gd name="T43" fmla="*/ 24 h 126"/>
                <a:gd name="T44" fmla="*/ 159 w 136"/>
                <a:gd name="T45" fmla="*/ 43 h 126"/>
                <a:gd name="T46" fmla="*/ 159 w 136"/>
                <a:gd name="T47" fmla="*/ 43 h 126"/>
                <a:gd name="T48" fmla="*/ 159 w 136"/>
                <a:gd name="T49" fmla="*/ 43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6" h="126">
                  <a:moveTo>
                    <a:pt x="136" y="37"/>
                  </a:moveTo>
                  <a:lnTo>
                    <a:pt x="136" y="126"/>
                  </a:lnTo>
                  <a:lnTo>
                    <a:pt x="112" y="111"/>
                  </a:lnTo>
                  <a:lnTo>
                    <a:pt x="94" y="120"/>
                  </a:lnTo>
                  <a:lnTo>
                    <a:pt x="99" y="105"/>
                  </a:lnTo>
                  <a:lnTo>
                    <a:pt x="94" y="81"/>
                  </a:lnTo>
                  <a:lnTo>
                    <a:pt x="28" y="44"/>
                  </a:lnTo>
                  <a:lnTo>
                    <a:pt x="22" y="59"/>
                  </a:lnTo>
                  <a:lnTo>
                    <a:pt x="22" y="44"/>
                  </a:lnTo>
                  <a:lnTo>
                    <a:pt x="13" y="37"/>
                  </a:lnTo>
                  <a:lnTo>
                    <a:pt x="28" y="37"/>
                  </a:lnTo>
                  <a:lnTo>
                    <a:pt x="42" y="29"/>
                  </a:lnTo>
                  <a:lnTo>
                    <a:pt x="13" y="29"/>
                  </a:lnTo>
                  <a:lnTo>
                    <a:pt x="7" y="20"/>
                  </a:lnTo>
                  <a:lnTo>
                    <a:pt x="0" y="20"/>
                  </a:lnTo>
                  <a:lnTo>
                    <a:pt x="13" y="0"/>
                  </a:lnTo>
                  <a:lnTo>
                    <a:pt x="22" y="0"/>
                  </a:lnTo>
                  <a:lnTo>
                    <a:pt x="42" y="12"/>
                  </a:lnTo>
                  <a:lnTo>
                    <a:pt x="42" y="29"/>
                  </a:lnTo>
                  <a:lnTo>
                    <a:pt x="58" y="44"/>
                  </a:lnTo>
                  <a:lnTo>
                    <a:pt x="72" y="29"/>
                  </a:lnTo>
                  <a:lnTo>
                    <a:pt x="94" y="20"/>
                  </a:lnTo>
                  <a:lnTo>
                    <a:pt x="136" y="37"/>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2" name="Freeform 708">
              <a:extLst>
                <a:ext uri="{FF2B5EF4-FFF2-40B4-BE49-F238E27FC236}">
                  <a16:creationId xmlns:a16="http://schemas.microsoft.com/office/drawing/2014/main" id="{B91144B0-72A6-A4B9-FC7F-4099C6527A29}"/>
                </a:ext>
              </a:extLst>
            </p:cNvPr>
            <p:cNvSpPr>
              <a:spLocks/>
            </p:cNvSpPr>
            <p:nvPr/>
          </p:nvSpPr>
          <p:spPr bwMode="auto">
            <a:xfrm>
              <a:off x="8089719" y="4124204"/>
              <a:ext cx="196640" cy="173192"/>
            </a:xfrm>
            <a:custGeom>
              <a:avLst/>
              <a:gdLst>
                <a:gd name="T0" fmla="*/ 0 w 127"/>
                <a:gd name="T1" fmla="*/ 106 h 123"/>
                <a:gd name="T2" fmla="*/ 0 w 127"/>
                <a:gd name="T3" fmla="*/ 0 h 123"/>
                <a:gd name="T4" fmla="*/ 42 w 127"/>
                <a:gd name="T5" fmla="*/ 9 h 123"/>
                <a:gd name="T6" fmla="*/ 68 w 127"/>
                <a:gd name="T7" fmla="*/ 37 h 123"/>
                <a:gd name="T8" fmla="*/ 68 w 127"/>
                <a:gd name="T9" fmla="*/ 45 h 123"/>
                <a:gd name="T10" fmla="*/ 108 w 127"/>
                <a:gd name="T11" fmla="*/ 71 h 123"/>
                <a:gd name="T12" fmla="*/ 93 w 127"/>
                <a:gd name="T13" fmla="*/ 81 h 123"/>
                <a:gd name="T14" fmla="*/ 100 w 127"/>
                <a:gd name="T15" fmla="*/ 81 h 123"/>
                <a:gd name="T16" fmla="*/ 108 w 127"/>
                <a:gd name="T17" fmla="*/ 89 h 123"/>
                <a:gd name="T18" fmla="*/ 117 w 127"/>
                <a:gd name="T19" fmla="*/ 106 h 123"/>
                <a:gd name="T20" fmla="*/ 126 w 127"/>
                <a:gd name="T21" fmla="*/ 106 h 123"/>
                <a:gd name="T22" fmla="*/ 126 w 127"/>
                <a:gd name="T23" fmla="*/ 124 h 123"/>
                <a:gd name="T24" fmla="*/ 152 w 127"/>
                <a:gd name="T25" fmla="*/ 134 h 123"/>
                <a:gd name="T26" fmla="*/ 152 w 127"/>
                <a:gd name="T27" fmla="*/ 144 h 123"/>
                <a:gd name="T28" fmla="*/ 100 w 127"/>
                <a:gd name="T29" fmla="*/ 134 h 123"/>
                <a:gd name="T30" fmla="*/ 76 w 127"/>
                <a:gd name="T31" fmla="*/ 89 h 123"/>
                <a:gd name="T32" fmla="*/ 51 w 127"/>
                <a:gd name="T33" fmla="*/ 89 h 123"/>
                <a:gd name="T34" fmla="*/ 25 w 127"/>
                <a:gd name="T35" fmla="*/ 98 h 123"/>
                <a:gd name="T36" fmla="*/ 42 w 127"/>
                <a:gd name="T37" fmla="*/ 106 h 123"/>
                <a:gd name="T38" fmla="*/ 0 w 127"/>
                <a:gd name="T39" fmla="*/ 106 h 123"/>
                <a:gd name="T40" fmla="*/ 0 w 127"/>
                <a:gd name="T41" fmla="*/ 106 h 123"/>
                <a:gd name="T42" fmla="*/ 0 w 127"/>
                <a:gd name="T43" fmla="*/ 106 h 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 h="123">
                  <a:moveTo>
                    <a:pt x="0" y="91"/>
                  </a:moveTo>
                  <a:lnTo>
                    <a:pt x="0" y="0"/>
                  </a:lnTo>
                  <a:lnTo>
                    <a:pt x="35" y="7"/>
                  </a:lnTo>
                  <a:lnTo>
                    <a:pt x="57" y="31"/>
                  </a:lnTo>
                  <a:lnTo>
                    <a:pt x="57" y="39"/>
                  </a:lnTo>
                  <a:lnTo>
                    <a:pt x="90" y="61"/>
                  </a:lnTo>
                  <a:lnTo>
                    <a:pt x="78" y="69"/>
                  </a:lnTo>
                  <a:lnTo>
                    <a:pt x="83" y="69"/>
                  </a:lnTo>
                  <a:lnTo>
                    <a:pt x="90" y="76"/>
                  </a:lnTo>
                  <a:lnTo>
                    <a:pt x="98" y="91"/>
                  </a:lnTo>
                  <a:lnTo>
                    <a:pt x="105" y="91"/>
                  </a:lnTo>
                  <a:lnTo>
                    <a:pt x="105" y="106"/>
                  </a:lnTo>
                  <a:lnTo>
                    <a:pt x="127" y="115"/>
                  </a:lnTo>
                  <a:lnTo>
                    <a:pt x="127" y="123"/>
                  </a:lnTo>
                  <a:lnTo>
                    <a:pt x="83" y="115"/>
                  </a:lnTo>
                  <a:lnTo>
                    <a:pt x="63" y="76"/>
                  </a:lnTo>
                  <a:lnTo>
                    <a:pt x="43" y="76"/>
                  </a:lnTo>
                  <a:lnTo>
                    <a:pt x="21" y="84"/>
                  </a:lnTo>
                  <a:lnTo>
                    <a:pt x="35" y="91"/>
                  </a:lnTo>
                  <a:lnTo>
                    <a:pt x="0" y="91"/>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3" name="Freeform 709">
              <a:extLst>
                <a:ext uri="{FF2B5EF4-FFF2-40B4-BE49-F238E27FC236}">
                  <a16:creationId xmlns:a16="http://schemas.microsoft.com/office/drawing/2014/main" id="{B973E2AC-2D07-8BE2-7672-60D6E65D5B11}"/>
                </a:ext>
              </a:extLst>
            </p:cNvPr>
            <p:cNvSpPr>
              <a:spLocks/>
            </p:cNvSpPr>
            <p:nvPr/>
          </p:nvSpPr>
          <p:spPr bwMode="auto">
            <a:xfrm>
              <a:off x="7185746" y="4039565"/>
              <a:ext cx="35367" cy="37763"/>
            </a:xfrm>
            <a:custGeom>
              <a:avLst/>
              <a:gdLst>
                <a:gd name="T0" fmla="*/ 0 w 23"/>
                <a:gd name="T1" fmla="*/ 17 h 27"/>
                <a:gd name="T2" fmla="*/ 27 w 23"/>
                <a:gd name="T3" fmla="*/ 31 h 27"/>
                <a:gd name="T4" fmla="*/ 0 w 23"/>
                <a:gd name="T5" fmla="*/ 0 h 27"/>
                <a:gd name="T6" fmla="*/ 0 w 23"/>
                <a:gd name="T7" fmla="*/ 17 h 27"/>
                <a:gd name="T8" fmla="*/ 0 w 23"/>
                <a:gd name="T9" fmla="*/ 17 h 27"/>
                <a:gd name="T10" fmla="*/ 0 w 23"/>
                <a:gd name="T11" fmla="*/ 17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7">
                  <a:moveTo>
                    <a:pt x="0" y="15"/>
                  </a:moveTo>
                  <a:lnTo>
                    <a:pt x="23" y="27"/>
                  </a:lnTo>
                  <a:lnTo>
                    <a:pt x="0" y="0"/>
                  </a:lnTo>
                  <a:lnTo>
                    <a:pt x="0" y="15"/>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4" name="Freeform 710">
              <a:extLst>
                <a:ext uri="{FF2B5EF4-FFF2-40B4-BE49-F238E27FC236}">
                  <a16:creationId xmlns:a16="http://schemas.microsoft.com/office/drawing/2014/main" id="{1254ED39-405C-257C-65F9-69BEDFFC437A}"/>
                </a:ext>
              </a:extLst>
            </p:cNvPr>
            <p:cNvSpPr>
              <a:spLocks/>
            </p:cNvSpPr>
            <p:nvPr/>
          </p:nvSpPr>
          <p:spPr bwMode="auto">
            <a:xfrm>
              <a:off x="7218281" y="4092953"/>
              <a:ext cx="36781" cy="36461"/>
            </a:xfrm>
            <a:custGeom>
              <a:avLst/>
              <a:gdLst>
                <a:gd name="T0" fmla="*/ 0 w 24"/>
                <a:gd name="T1" fmla="*/ 0 h 26"/>
                <a:gd name="T2" fmla="*/ 28 w 24"/>
                <a:gd name="T3" fmla="*/ 30 h 26"/>
                <a:gd name="T4" fmla="*/ 28 w 24"/>
                <a:gd name="T5" fmla="*/ 0 h 26"/>
                <a:gd name="T6" fmla="*/ 0 w 24"/>
                <a:gd name="T7" fmla="*/ 0 h 26"/>
                <a:gd name="T8" fmla="*/ 0 w 24"/>
                <a:gd name="T9" fmla="*/ 0 h 26"/>
                <a:gd name="T10" fmla="*/ 0 w 24"/>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6">
                  <a:moveTo>
                    <a:pt x="0" y="0"/>
                  </a:moveTo>
                  <a:lnTo>
                    <a:pt x="24" y="26"/>
                  </a:lnTo>
                  <a:lnTo>
                    <a:pt x="24" y="0"/>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5" name="Freeform 711">
              <a:extLst>
                <a:ext uri="{FF2B5EF4-FFF2-40B4-BE49-F238E27FC236}">
                  <a16:creationId xmlns:a16="http://schemas.microsoft.com/office/drawing/2014/main" id="{DE6C2973-6FE8-4F31-6631-9535F6F7E6DD}"/>
                </a:ext>
              </a:extLst>
            </p:cNvPr>
            <p:cNvSpPr>
              <a:spLocks/>
            </p:cNvSpPr>
            <p:nvPr/>
          </p:nvSpPr>
          <p:spPr bwMode="auto">
            <a:xfrm>
              <a:off x="7424826" y="3660629"/>
              <a:ext cx="56587" cy="35159"/>
            </a:xfrm>
            <a:custGeom>
              <a:avLst/>
              <a:gdLst>
                <a:gd name="T0" fmla="*/ 0 w 37"/>
                <a:gd name="T1" fmla="*/ 5 h 25"/>
                <a:gd name="T2" fmla="*/ 0 w 37"/>
                <a:gd name="T3" fmla="*/ 26 h 25"/>
                <a:gd name="T4" fmla="*/ 17 w 37"/>
                <a:gd name="T5" fmla="*/ 29 h 25"/>
                <a:gd name="T6" fmla="*/ 24 w 37"/>
                <a:gd name="T7" fmla="*/ 26 h 25"/>
                <a:gd name="T8" fmla="*/ 43 w 37"/>
                <a:gd name="T9" fmla="*/ 0 h 25"/>
                <a:gd name="T10" fmla="*/ 11 w 37"/>
                <a:gd name="T11" fmla="*/ 0 h 25"/>
                <a:gd name="T12" fmla="*/ 0 w 37"/>
                <a:gd name="T13" fmla="*/ 5 h 25"/>
                <a:gd name="T14" fmla="*/ 0 w 37"/>
                <a:gd name="T15" fmla="*/ 5 h 25"/>
                <a:gd name="T16" fmla="*/ 0 w 37"/>
                <a:gd name="T17" fmla="*/ 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5">
                  <a:moveTo>
                    <a:pt x="0" y="5"/>
                  </a:moveTo>
                  <a:lnTo>
                    <a:pt x="0" y="22"/>
                  </a:lnTo>
                  <a:lnTo>
                    <a:pt x="15" y="25"/>
                  </a:lnTo>
                  <a:lnTo>
                    <a:pt x="20" y="22"/>
                  </a:lnTo>
                  <a:lnTo>
                    <a:pt x="37" y="0"/>
                  </a:lnTo>
                  <a:lnTo>
                    <a:pt x="9" y="0"/>
                  </a:lnTo>
                  <a:lnTo>
                    <a:pt x="0" y="5"/>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6" name="Freeform 712">
              <a:extLst>
                <a:ext uri="{FF2B5EF4-FFF2-40B4-BE49-F238E27FC236}">
                  <a16:creationId xmlns:a16="http://schemas.microsoft.com/office/drawing/2014/main" id="{FA5AAEE8-A060-AA4E-8332-9996233A7BF7}"/>
                </a:ext>
              </a:extLst>
            </p:cNvPr>
            <p:cNvSpPr>
              <a:spLocks/>
            </p:cNvSpPr>
            <p:nvPr/>
          </p:nvSpPr>
          <p:spPr bwMode="auto">
            <a:xfrm>
              <a:off x="7525267" y="4300002"/>
              <a:ext cx="837489" cy="641980"/>
            </a:xfrm>
            <a:custGeom>
              <a:avLst/>
              <a:gdLst>
                <a:gd name="T0" fmla="*/ 55 w 544"/>
                <a:gd name="T1" fmla="*/ 455 h 455"/>
                <a:gd name="T2" fmla="*/ 107 w 544"/>
                <a:gd name="T3" fmla="*/ 420 h 455"/>
                <a:gd name="T4" fmla="*/ 174 w 544"/>
                <a:gd name="T5" fmla="*/ 410 h 455"/>
                <a:gd name="T6" fmla="*/ 292 w 544"/>
                <a:gd name="T7" fmla="*/ 375 h 455"/>
                <a:gd name="T8" fmla="*/ 333 w 544"/>
                <a:gd name="T9" fmla="*/ 410 h 455"/>
                <a:gd name="T10" fmla="*/ 359 w 544"/>
                <a:gd name="T11" fmla="*/ 455 h 455"/>
                <a:gd name="T12" fmla="*/ 392 w 544"/>
                <a:gd name="T13" fmla="*/ 420 h 455"/>
                <a:gd name="T14" fmla="*/ 392 w 544"/>
                <a:gd name="T15" fmla="*/ 455 h 455"/>
                <a:gd name="T16" fmla="*/ 400 w 544"/>
                <a:gd name="T17" fmla="*/ 455 h 455"/>
                <a:gd name="T18" fmla="*/ 410 w 544"/>
                <a:gd name="T19" fmla="*/ 465 h 455"/>
                <a:gd name="T20" fmla="*/ 418 w 544"/>
                <a:gd name="T21" fmla="*/ 498 h 455"/>
                <a:gd name="T22" fmla="*/ 468 w 544"/>
                <a:gd name="T23" fmla="*/ 517 h 455"/>
                <a:gd name="T24" fmla="*/ 502 w 544"/>
                <a:gd name="T25" fmla="*/ 508 h 455"/>
                <a:gd name="T26" fmla="*/ 511 w 544"/>
                <a:gd name="T27" fmla="*/ 517 h 455"/>
                <a:gd name="T28" fmla="*/ 538 w 544"/>
                <a:gd name="T29" fmla="*/ 534 h 455"/>
                <a:gd name="T30" fmla="*/ 588 w 544"/>
                <a:gd name="T31" fmla="*/ 508 h 455"/>
                <a:gd name="T32" fmla="*/ 636 w 544"/>
                <a:gd name="T33" fmla="*/ 366 h 455"/>
                <a:gd name="T34" fmla="*/ 636 w 544"/>
                <a:gd name="T35" fmla="*/ 270 h 455"/>
                <a:gd name="T36" fmla="*/ 605 w 544"/>
                <a:gd name="T37" fmla="*/ 226 h 455"/>
                <a:gd name="T38" fmla="*/ 588 w 544"/>
                <a:gd name="T39" fmla="*/ 211 h 455"/>
                <a:gd name="T40" fmla="*/ 511 w 544"/>
                <a:gd name="T41" fmla="*/ 96 h 455"/>
                <a:gd name="T42" fmla="*/ 502 w 544"/>
                <a:gd name="T43" fmla="*/ 69 h 455"/>
                <a:gd name="T44" fmla="*/ 468 w 544"/>
                <a:gd name="T45" fmla="*/ 0 h 455"/>
                <a:gd name="T46" fmla="*/ 451 w 544"/>
                <a:gd name="T47" fmla="*/ 26 h 455"/>
                <a:gd name="T48" fmla="*/ 418 w 544"/>
                <a:gd name="T49" fmla="*/ 122 h 455"/>
                <a:gd name="T50" fmla="*/ 368 w 544"/>
                <a:gd name="T51" fmla="*/ 87 h 455"/>
                <a:gd name="T52" fmla="*/ 350 w 544"/>
                <a:gd name="T53" fmla="*/ 79 h 455"/>
                <a:gd name="T54" fmla="*/ 368 w 544"/>
                <a:gd name="T55" fmla="*/ 43 h 455"/>
                <a:gd name="T56" fmla="*/ 368 w 544"/>
                <a:gd name="T57" fmla="*/ 26 h 455"/>
                <a:gd name="T58" fmla="*/ 359 w 544"/>
                <a:gd name="T59" fmla="*/ 26 h 455"/>
                <a:gd name="T60" fmla="*/ 299 w 544"/>
                <a:gd name="T61" fmla="*/ 5 h 455"/>
                <a:gd name="T62" fmla="*/ 283 w 544"/>
                <a:gd name="T63" fmla="*/ 26 h 455"/>
                <a:gd name="T64" fmla="*/ 268 w 544"/>
                <a:gd name="T65" fmla="*/ 43 h 455"/>
                <a:gd name="T66" fmla="*/ 257 w 544"/>
                <a:gd name="T67" fmla="*/ 79 h 455"/>
                <a:gd name="T68" fmla="*/ 244 w 544"/>
                <a:gd name="T69" fmla="*/ 79 h 455"/>
                <a:gd name="T70" fmla="*/ 232 w 544"/>
                <a:gd name="T71" fmla="*/ 51 h 455"/>
                <a:gd name="T72" fmla="*/ 200 w 544"/>
                <a:gd name="T73" fmla="*/ 69 h 455"/>
                <a:gd name="T74" fmla="*/ 183 w 544"/>
                <a:gd name="T75" fmla="*/ 96 h 455"/>
                <a:gd name="T76" fmla="*/ 174 w 544"/>
                <a:gd name="T77" fmla="*/ 102 h 455"/>
                <a:gd name="T78" fmla="*/ 157 w 544"/>
                <a:gd name="T79" fmla="*/ 96 h 455"/>
                <a:gd name="T80" fmla="*/ 148 w 544"/>
                <a:gd name="T81" fmla="*/ 131 h 455"/>
                <a:gd name="T82" fmla="*/ 48 w 544"/>
                <a:gd name="T83" fmla="*/ 178 h 455"/>
                <a:gd name="T84" fmla="*/ 5 w 544"/>
                <a:gd name="T85" fmla="*/ 192 h 455"/>
                <a:gd name="T86" fmla="*/ 0 w 544"/>
                <a:gd name="T87" fmla="*/ 226 h 455"/>
                <a:gd name="T88" fmla="*/ 5 w 544"/>
                <a:gd name="T89" fmla="*/ 262 h 455"/>
                <a:gd name="T90" fmla="*/ 0 w 544"/>
                <a:gd name="T91" fmla="*/ 270 h 455"/>
                <a:gd name="T92" fmla="*/ 39 w 544"/>
                <a:gd name="T93" fmla="*/ 410 h 455"/>
                <a:gd name="T94" fmla="*/ 29 w 544"/>
                <a:gd name="T95" fmla="*/ 427 h 455"/>
                <a:gd name="T96" fmla="*/ 29 w 544"/>
                <a:gd name="T97" fmla="*/ 427 h 4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44" h="455">
                  <a:moveTo>
                    <a:pt x="25" y="364"/>
                  </a:moveTo>
                  <a:lnTo>
                    <a:pt x="47" y="388"/>
                  </a:lnTo>
                  <a:lnTo>
                    <a:pt x="68" y="388"/>
                  </a:lnTo>
                  <a:lnTo>
                    <a:pt x="90" y="358"/>
                  </a:lnTo>
                  <a:lnTo>
                    <a:pt x="132" y="358"/>
                  </a:lnTo>
                  <a:lnTo>
                    <a:pt x="147" y="349"/>
                  </a:lnTo>
                  <a:lnTo>
                    <a:pt x="176" y="326"/>
                  </a:lnTo>
                  <a:lnTo>
                    <a:pt x="246" y="319"/>
                  </a:lnTo>
                  <a:lnTo>
                    <a:pt x="281" y="334"/>
                  </a:lnTo>
                  <a:lnTo>
                    <a:pt x="281" y="349"/>
                  </a:lnTo>
                  <a:lnTo>
                    <a:pt x="288" y="349"/>
                  </a:lnTo>
                  <a:lnTo>
                    <a:pt x="303" y="388"/>
                  </a:lnTo>
                  <a:lnTo>
                    <a:pt x="331" y="334"/>
                  </a:lnTo>
                  <a:lnTo>
                    <a:pt x="331" y="358"/>
                  </a:lnTo>
                  <a:lnTo>
                    <a:pt x="323" y="388"/>
                  </a:lnTo>
                  <a:lnTo>
                    <a:pt x="331" y="388"/>
                  </a:lnTo>
                  <a:lnTo>
                    <a:pt x="331" y="364"/>
                  </a:lnTo>
                  <a:lnTo>
                    <a:pt x="338" y="388"/>
                  </a:lnTo>
                  <a:lnTo>
                    <a:pt x="331" y="396"/>
                  </a:lnTo>
                  <a:lnTo>
                    <a:pt x="346" y="396"/>
                  </a:lnTo>
                  <a:lnTo>
                    <a:pt x="353" y="410"/>
                  </a:lnTo>
                  <a:lnTo>
                    <a:pt x="353" y="425"/>
                  </a:lnTo>
                  <a:lnTo>
                    <a:pt x="380" y="440"/>
                  </a:lnTo>
                  <a:lnTo>
                    <a:pt x="395" y="440"/>
                  </a:lnTo>
                  <a:lnTo>
                    <a:pt x="408" y="447"/>
                  </a:lnTo>
                  <a:lnTo>
                    <a:pt x="424" y="433"/>
                  </a:lnTo>
                  <a:lnTo>
                    <a:pt x="424" y="440"/>
                  </a:lnTo>
                  <a:lnTo>
                    <a:pt x="432" y="440"/>
                  </a:lnTo>
                  <a:lnTo>
                    <a:pt x="432" y="447"/>
                  </a:lnTo>
                  <a:lnTo>
                    <a:pt x="454" y="455"/>
                  </a:lnTo>
                  <a:lnTo>
                    <a:pt x="465" y="433"/>
                  </a:lnTo>
                  <a:lnTo>
                    <a:pt x="496" y="433"/>
                  </a:lnTo>
                  <a:lnTo>
                    <a:pt x="502" y="396"/>
                  </a:lnTo>
                  <a:lnTo>
                    <a:pt x="537" y="312"/>
                  </a:lnTo>
                  <a:lnTo>
                    <a:pt x="544" y="275"/>
                  </a:lnTo>
                  <a:lnTo>
                    <a:pt x="537" y="230"/>
                  </a:lnTo>
                  <a:lnTo>
                    <a:pt x="519" y="200"/>
                  </a:lnTo>
                  <a:lnTo>
                    <a:pt x="511" y="193"/>
                  </a:lnTo>
                  <a:lnTo>
                    <a:pt x="496" y="163"/>
                  </a:lnTo>
                  <a:lnTo>
                    <a:pt x="496" y="180"/>
                  </a:lnTo>
                  <a:lnTo>
                    <a:pt x="439" y="87"/>
                  </a:lnTo>
                  <a:lnTo>
                    <a:pt x="432" y="82"/>
                  </a:lnTo>
                  <a:lnTo>
                    <a:pt x="432" y="67"/>
                  </a:lnTo>
                  <a:lnTo>
                    <a:pt x="424" y="59"/>
                  </a:lnTo>
                  <a:lnTo>
                    <a:pt x="408" y="59"/>
                  </a:lnTo>
                  <a:lnTo>
                    <a:pt x="395" y="0"/>
                  </a:lnTo>
                  <a:lnTo>
                    <a:pt x="390" y="0"/>
                  </a:lnTo>
                  <a:lnTo>
                    <a:pt x="380" y="22"/>
                  </a:lnTo>
                  <a:lnTo>
                    <a:pt x="373" y="104"/>
                  </a:lnTo>
                  <a:lnTo>
                    <a:pt x="353" y="104"/>
                  </a:lnTo>
                  <a:lnTo>
                    <a:pt x="323" y="74"/>
                  </a:lnTo>
                  <a:lnTo>
                    <a:pt x="311" y="74"/>
                  </a:lnTo>
                  <a:lnTo>
                    <a:pt x="311" y="67"/>
                  </a:lnTo>
                  <a:lnTo>
                    <a:pt x="296" y="67"/>
                  </a:lnTo>
                  <a:lnTo>
                    <a:pt x="303" y="37"/>
                  </a:lnTo>
                  <a:lnTo>
                    <a:pt x="311" y="37"/>
                  </a:lnTo>
                  <a:lnTo>
                    <a:pt x="323" y="22"/>
                  </a:lnTo>
                  <a:lnTo>
                    <a:pt x="311" y="22"/>
                  </a:lnTo>
                  <a:lnTo>
                    <a:pt x="303" y="28"/>
                  </a:lnTo>
                  <a:lnTo>
                    <a:pt x="303" y="22"/>
                  </a:lnTo>
                  <a:lnTo>
                    <a:pt x="296" y="22"/>
                  </a:lnTo>
                  <a:lnTo>
                    <a:pt x="253" y="5"/>
                  </a:lnTo>
                  <a:lnTo>
                    <a:pt x="259" y="22"/>
                  </a:lnTo>
                  <a:lnTo>
                    <a:pt x="239" y="22"/>
                  </a:lnTo>
                  <a:lnTo>
                    <a:pt x="226" y="28"/>
                  </a:lnTo>
                  <a:lnTo>
                    <a:pt x="226" y="37"/>
                  </a:lnTo>
                  <a:lnTo>
                    <a:pt x="217" y="37"/>
                  </a:lnTo>
                  <a:lnTo>
                    <a:pt x="217" y="67"/>
                  </a:lnTo>
                  <a:lnTo>
                    <a:pt x="206" y="59"/>
                  </a:lnTo>
                  <a:lnTo>
                    <a:pt x="206" y="67"/>
                  </a:lnTo>
                  <a:lnTo>
                    <a:pt x="206" y="59"/>
                  </a:lnTo>
                  <a:lnTo>
                    <a:pt x="196" y="43"/>
                  </a:lnTo>
                  <a:lnTo>
                    <a:pt x="189" y="43"/>
                  </a:lnTo>
                  <a:lnTo>
                    <a:pt x="169" y="59"/>
                  </a:lnTo>
                  <a:lnTo>
                    <a:pt x="162" y="59"/>
                  </a:lnTo>
                  <a:lnTo>
                    <a:pt x="154" y="82"/>
                  </a:lnTo>
                  <a:lnTo>
                    <a:pt x="132" y="82"/>
                  </a:lnTo>
                  <a:lnTo>
                    <a:pt x="147" y="87"/>
                  </a:lnTo>
                  <a:lnTo>
                    <a:pt x="132" y="104"/>
                  </a:lnTo>
                  <a:lnTo>
                    <a:pt x="132" y="82"/>
                  </a:lnTo>
                  <a:lnTo>
                    <a:pt x="119" y="104"/>
                  </a:lnTo>
                  <a:lnTo>
                    <a:pt x="125" y="112"/>
                  </a:lnTo>
                  <a:lnTo>
                    <a:pt x="104" y="127"/>
                  </a:lnTo>
                  <a:lnTo>
                    <a:pt x="40" y="151"/>
                  </a:lnTo>
                  <a:lnTo>
                    <a:pt x="20" y="180"/>
                  </a:lnTo>
                  <a:lnTo>
                    <a:pt x="5" y="163"/>
                  </a:lnTo>
                  <a:lnTo>
                    <a:pt x="5" y="193"/>
                  </a:lnTo>
                  <a:lnTo>
                    <a:pt x="0" y="193"/>
                  </a:lnTo>
                  <a:lnTo>
                    <a:pt x="20" y="237"/>
                  </a:lnTo>
                  <a:lnTo>
                    <a:pt x="5" y="223"/>
                  </a:lnTo>
                  <a:lnTo>
                    <a:pt x="5" y="237"/>
                  </a:lnTo>
                  <a:lnTo>
                    <a:pt x="0" y="230"/>
                  </a:lnTo>
                  <a:lnTo>
                    <a:pt x="25" y="280"/>
                  </a:lnTo>
                  <a:lnTo>
                    <a:pt x="33" y="349"/>
                  </a:lnTo>
                  <a:lnTo>
                    <a:pt x="25" y="358"/>
                  </a:lnTo>
                  <a:lnTo>
                    <a:pt x="25" y="364"/>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7" name="Freeform 713">
              <a:extLst>
                <a:ext uri="{FF2B5EF4-FFF2-40B4-BE49-F238E27FC236}">
                  <a16:creationId xmlns:a16="http://schemas.microsoft.com/office/drawing/2014/main" id="{66B0F060-0BA4-4D1D-AB75-C2A743D5B55A}"/>
                </a:ext>
              </a:extLst>
            </p:cNvPr>
            <p:cNvSpPr>
              <a:spLocks/>
            </p:cNvSpPr>
            <p:nvPr/>
          </p:nvSpPr>
          <p:spPr bwMode="auto">
            <a:xfrm>
              <a:off x="7144719" y="3953617"/>
              <a:ext cx="223519" cy="235696"/>
            </a:xfrm>
            <a:custGeom>
              <a:avLst/>
              <a:gdLst>
                <a:gd name="T0" fmla="*/ 0 w 145"/>
                <a:gd name="T1" fmla="*/ 0 h 167"/>
                <a:gd name="T2" fmla="*/ 0 w 145"/>
                <a:gd name="T3" fmla="*/ 9 h 167"/>
                <a:gd name="T4" fmla="*/ 39 w 145"/>
                <a:gd name="T5" fmla="*/ 61 h 167"/>
                <a:gd name="T6" fmla="*/ 56 w 145"/>
                <a:gd name="T7" fmla="*/ 72 h 167"/>
                <a:gd name="T8" fmla="*/ 142 w 145"/>
                <a:gd name="T9" fmla="*/ 196 h 167"/>
                <a:gd name="T10" fmla="*/ 162 w 145"/>
                <a:gd name="T11" fmla="*/ 196 h 167"/>
                <a:gd name="T12" fmla="*/ 172 w 145"/>
                <a:gd name="T13" fmla="*/ 151 h 167"/>
                <a:gd name="T14" fmla="*/ 162 w 145"/>
                <a:gd name="T15" fmla="*/ 137 h 167"/>
                <a:gd name="T16" fmla="*/ 155 w 145"/>
                <a:gd name="T17" fmla="*/ 137 h 167"/>
                <a:gd name="T18" fmla="*/ 142 w 145"/>
                <a:gd name="T19" fmla="*/ 116 h 167"/>
                <a:gd name="T20" fmla="*/ 131 w 145"/>
                <a:gd name="T21" fmla="*/ 116 h 167"/>
                <a:gd name="T22" fmla="*/ 131 w 145"/>
                <a:gd name="T23" fmla="*/ 99 h 167"/>
                <a:gd name="T24" fmla="*/ 123 w 145"/>
                <a:gd name="T25" fmla="*/ 92 h 167"/>
                <a:gd name="T26" fmla="*/ 123 w 145"/>
                <a:gd name="T27" fmla="*/ 81 h 167"/>
                <a:gd name="T28" fmla="*/ 87 w 145"/>
                <a:gd name="T29" fmla="*/ 61 h 167"/>
                <a:gd name="T30" fmla="*/ 81 w 145"/>
                <a:gd name="T31" fmla="*/ 61 h 167"/>
                <a:gd name="T32" fmla="*/ 32 w 145"/>
                <a:gd name="T33" fmla="*/ 9 h 167"/>
                <a:gd name="T34" fmla="*/ 0 w 145"/>
                <a:gd name="T35" fmla="*/ 0 h 167"/>
                <a:gd name="T36" fmla="*/ 0 w 145"/>
                <a:gd name="T37" fmla="*/ 0 h 167"/>
                <a:gd name="T38" fmla="*/ 0 w 14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5" h="167">
                  <a:moveTo>
                    <a:pt x="0" y="0"/>
                  </a:moveTo>
                  <a:lnTo>
                    <a:pt x="0" y="7"/>
                  </a:lnTo>
                  <a:lnTo>
                    <a:pt x="33" y="52"/>
                  </a:lnTo>
                  <a:lnTo>
                    <a:pt x="47" y="61"/>
                  </a:lnTo>
                  <a:lnTo>
                    <a:pt x="119" y="167"/>
                  </a:lnTo>
                  <a:lnTo>
                    <a:pt x="137" y="167"/>
                  </a:lnTo>
                  <a:lnTo>
                    <a:pt x="145" y="128"/>
                  </a:lnTo>
                  <a:lnTo>
                    <a:pt x="137" y="116"/>
                  </a:lnTo>
                  <a:lnTo>
                    <a:pt x="130" y="116"/>
                  </a:lnTo>
                  <a:lnTo>
                    <a:pt x="119" y="99"/>
                  </a:lnTo>
                  <a:lnTo>
                    <a:pt x="110" y="99"/>
                  </a:lnTo>
                  <a:lnTo>
                    <a:pt x="110" y="84"/>
                  </a:lnTo>
                  <a:lnTo>
                    <a:pt x="104" y="78"/>
                  </a:lnTo>
                  <a:lnTo>
                    <a:pt x="104" y="69"/>
                  </a:lnTo>
                  <a:lnTo>
                    <a:pt x="73" y="52"/>
                  </a:lnTo>
                  <a:lnTo>
                    <a:pt x="68" y="52"/>
                  </a:lnTo>
                  <a:lnTo>
                    <a:pt x="27" y="7"/>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8" name="Freeform 714">
              <a:extLst>
                <a:ext uri="{FF2B5EF4-FFF2-40B4-BE49-F238E27FC236}">
                  <a16:creationId xmlns:a16="http://schemas.microsoft.com/office/drawing/2014/main" id="{448CC30E-CE1B-E585-DB3B-B114A2A1C373}"/>
                </a:ext>
              </a:extLst>
            </p:cNvPr>
            <p:cNvSpPr>
              <a:spLocks/>
            </p:cNvSpPr>
            <p:nvPr/>
          </p:nvSpPr>
          <p:spPr bwMode="auto">
            <a:xfrm>
              <a:off x="7358333" y="4190616"/>
              <a:ext cx="182493" cy="52088"/>
            </a:xfrm>
            <a:custGeom>
              <a:avLst/>
              <a:gdLst>
                <a:gd name="T0" fmla="*/ 0 w 119"/>
                <a:gd name="T1" fmla="*/ 17 h 37"/>
                <a:gd name="T2" fmla="*/ 43 w 119"/>
                <a:gd name="T3" fmla="*/ 34 h 37"/>
                <a:gd name="T4" fmla="*/ 140 w 119"/>
                <a:gd name="T5" fmla="*/ 43 h 37"/>
                <a:gd name="T6" fmla="*/ 140 w 119"/>
                <a:gd name="T7" fmla="*/ 34 h 37"/>
                <a:gd name="T8" fmla="*/ 116 w 119"/>
                <a:gd name="T9" fmla="*/ 34 h 37"/>
                <a:gd name="T10" fmla="*/ 111 w 119"/>
                <a:gd name="T11" fmla="*/ 26 h 37"/>
                <a:gd name="T12" fmla="*/ 73 w 119"/>
                <a:gd name="T13" fmla="*/ 17 h 37"/>
                <a:gd name="T14" fmla="*/ 73 w 119"/>
                <a:gd name="T15" fmla="*/ 26 h 37"/>
                <a:gd name="T16" fmla="*/ 26 w 119"/>
                <a:gd name="T17" fmla="*/ 0 h 37"/>
                <a:gd name="T18" fmla="*/ 10 w 119"/>
                <a:gd name="T19" fmla="*/ 0 h 37"/>
                <a:gd name="T20" fmla="*/ 0 w 119"/>
                <a:gd name="T21" fmla="*/ 17 h 37"/>
                <a:gd name="T22" fmla="*/ 0 w 119"/>
                <a:gd name="T23" fmla="*/ 17 h 37"/>
                <a:gd name="T24" fmla="*/ 0 w 119"/>
                <a:gd name="T25" fmla="*/ 1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9" h="37">
                  <a:moveTo>
                    <a:pt x="0" y="15"/>
                  </a:moveTo>
                  <a:lnTo>
                    <a:pt x="37" y="29"/>
                  </a:lnTo>
                  <a:lnTo>
                    <a:pt x="119" y="37"/>
                  </a:lnTo>
                  <a:lnTo>
                    <a:pt x="119" y="29"/>
                  </a:lnTo>
                  <a:lnTo>
                    <a:pt x="99" y="29"/>
                  </a:lnTo>
                  <a:lnTo>
                    <a:pt x="94" y="22"/>
                  </a:lnTo>
                  <a:lnTo>
                    <a:pt x="62" y="15"/>
                  </a:lnTo>
                  <a:lnTo>
                    <a:pt x="62" y="22"/>
                  </a:lnTo>
                  <a:lnTo>
                    <a:pt x="22" y="0"/>
                  </a:lnTo>
                  <a:lnTo>
                    <a:pt x="8" y="0"/>
                  </a:lnTo>
                  <a:lnTo>
                    <a:pt x="0" y="15"/>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319" name="Freeform 715">
              <a:extLst>
                <a:ext uri="{FF2B5EF4-FFF2-40B4-BE49-F238E27FC236}">
                  <a16:creationId xmlns:a16="http://schemas.microsoft.com/office/drawing/2014/main" id="{B566BB76-86E5-1186-CD80-1E90CA51270D}"/>
                </a:ext>
              </a:extLst>
            </p:cNvPr>
            <p:cNvSpPr>
              <a:spLocks/>
            </p:cNvSpPr>
            <p:nvPr/>
          </p:nvSpPr>
          <p:spPr bwMode="auto">
            <a:xfrm>
              <a:off x="7576197" y="4242706"/>
              <a:ext cx="164103" cy="42972"/>
            </a:xfrm>
            <a:custGeom>
              <a:avLst/>
              <a:gdLst>
                <a:gd name="T0" fmla="*/ 0 w 106"/>
                <a:gd name="T1" fmla="*/ 35 h 31"/>
                <a:gd name="T2" fmla="*/ 5 w 106"/>
                <a:gd name="T3" fmla="*/ 35 h 31"/>
                <a:gd name="T4" fmla="*/ 50 w 106"/>
                <a:gd name="T5" fmla="*/ 0 h 31"/>
                <a:gd name="T6" fmla="*/ 92 w 106"/>
                <a:gd name="T7" fmla="*/ 35 h 31"/>
                <a:gd name="T8" fmla="*/ 127 w 106"/>
                <a:gd name="T9" fmla="*/ 0 h 31"/>
                <a:gd name="T10" fmla="*/ 24 w 106"/>
                <a:gd name="T11" fmla="*/ 0 h 31"/>
                <a:gd name="T12" fmla="*/ 33 w 106"/>
                <a:gd name="T13" fmla="*/ 0 h 31"/>
                <a:gd name="T14" fmla="*/ 0 w 106"/>
                <a:gd name="T15" fmla="*/ 0 h 31"/>
                <a:gd name="T16" fmla="*/ 0 w 106"/>
                <a:gd name="T17" fmla="*/ 35 h 31"/>
                <a:gd name="T18" fmla="*/ 0 w 106"/>
                <a:gd name="T19" fmla="*/ 35 h 31"/>
                <a:gd name="T20" fmla="*/ 0 w 106"/>
                <a:gd name="T21" fmla="*/ 35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6" h="31">
                  <a:moveTo>
                    <a:pt x="0" y="31"/>
                  </a:moveTo>
                  <a:lnTo>
                    <a:pt x="5" y="31"/>
                  </a:lnTo>
                  <a:lnTo>
                    <a:pt x="42" y="0"/>
                  </a:lnTo>
                  <a:lnTo>
                    <a:pt x="77" y="31"/>
                  </a:lnTo>
                  <a:lnTo>
                    <a:pt x="106" y="0"/>
                  </a:lnTo>
                  <a:lnTo>
                    <a:pt x="20" y="0"/>
                  </a:lnTo>
                  <a:lnTo>
                    <a:pt x="27" y="0"/>
                  </a:lnTo>
                  <a:lnTo>
                    <a:pt x="0" y="0"/>
                  </a:lnTo>
                  <a:lnTo>
                    <a:pt x="0" y="31"/>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26" name="Freeform 716">
              <a:extLst>
                <a:ext uri="{FF2B5EF4-FFF2-40B4-BE49-F238E27FC236}">
                  <a16:creationId xmlns:a16="http://schemas.microsoft.com/office/drawing/2014/main" id="{5CB4CE69-C3E2-A88B-8237-F96DF3E28861}"/>
                </a:ext>
              </a:extLst>
            </p:cNvPr>
            <p:cNvSpPr>
              <a:spLocks/>
            </p:cNvSpPr>
            <p:nvPr/>
          </p:nvSpPr>
          <p:spPr bwMode="auto">
            <a:xfrm>
              <a:off x="7629949" y="4271352"/>
              <a:ext cx="42440" cy="40368"/>
            </a:xfrm>
            <a:custGeom>
              <a:avLst/>
              <a:gdLst>
                <a:gd name="T0" fmla="*/ 0 w 27"/>
                <a:gd name="T1" fmla="*/ 0 h 28"/>
                <a:gd name="T2" fmla="*/ 18 w 27"/>
                <a:gd name="T3" fmla="*/ 34 h 28"/>
                <a:gd name="T4" fmla="*/ 33 w 27"/>
                <a:gd name="T5" fmla="*/ 34 h 28"/>
                <a:gd name="T6" fmla="*/ 18 w 27"/>
                <a:gd name="T7" fmla="*/ 0 h 28"/>
                <a:gd name="T8" fmla="*/ 0 w 27"/>
                <a:gd name="T9" fmla="*/ 0 h 28"/>
                <a:gd name="T10" fmla="*/ 0 w 27"/>
                <a:gd name="T11" fmla="*/ 0 h 28"/>
                <a:gd name="T12" fmla="*/ 0 w 2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8">
                  <a:moveTo>
                    <a:pt x="0" y="0"/>
                  </a:moveTo>
                  <a:lnTo>
                    <a:pt x="14" y="28"/>
                  </a:lnTo>
                  <a:lnTo>
                    <a:pt x="27" y="28"/>
                  </a:lnTo>
                  <a:lnTo>
                    <a:pt x="14" y="0"/>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27" name="Freeform 717">
              <a:extLst>
                <a:ext uri="{FF2B5EF4-FFF2-40B4-BE49-F238E27FC236}">
                  <a16:creationId xmlns:a16="http://schemas.microsoft.com/office/drawing/2014/main" id="{97E6F3AD-6BCD-C32B-5C54-D2D4A7F8C000}"/>
                </a:ext>
              </a:extLst>
            </p:cNvPr>
            <p:cNvSpPr>
              <a:spLocks/>
            </p:cNvSpPr>
            <p:nvPr/>
          </p:nvSpPr>
          <p:spPr bwMode="auto">
            <a:xfrm>
              <a:off x="7721907" y="4242706"/>
              <a:ext cx="83465" cy="42972"/>
            </a:xfrm>
            <a:custGeom>
              <a:avLst/>
              <a:gdLst>
                <a:gd name="T0" fmla="*/ 0 w 55"/>
                <a:gd name="T1" fmla="*/ 35 h 31"/>
                <a:gd name="T2" fmla="*/ 26 w 55"/>
                <a:gd name="T3" fmla="*/ 35 h 31"/>
                <a:gd name="T4" fmla="*/ 63 w 55"/>
                <a:gd name="T5" fmla="*/ 0 h 31"/>
                <a:gd name="T6" fmla="*/ 34 w 55"/>
                <a:gd name="T7" fmla="*/ 0 h 31"/>
                <a:gd name="T8" fmla="*/ 17 w 55"/>
                <a:gd name="T9" fmla="*/ 24 h 31"/>
                <a:gd name="T10" fmla="*/ 0 w 55"/>
                <a:gd name="T11" fmla="*/ 35 h 31"/>
                <a:gd name="T12" fmla="*/ 0 w 55"/>
                <a:gd name="T13" fmla="*/ 35 h 31"/>
                <a:gd name="T14" fmla="*/ 0 w 55"/>
                <a:gd name="T15" fmla="*/ 35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 h="31">
                  <a:moveTo>
                    <a:pt x="0" y="31"/>
                  </a:moveTo>
                  <a:lnTo>
                    <a:pt x="22" y="31"/>
                  </a:lnTo>
                  <a:lnTo>
                    <a:pt x="55" y="0"/>
                  </a:lnTo>
                  <a:lnTo>
                    <a:pt x="30" y="0"/>
                  </a:lnTo>
                  <a:lnTo>
                    <a:pt x="15" y="22"/>
                  </a:lnTo>
                  <a:lnTo>
                    <a:pt x="0" y="31"/>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28" name="Freeform 718">
              <a:extLst>
                <a:ext uri="{FF2B5EF4-FFF2-40B4-BE49-F238E27FC236}">
                  <a16:creationId xmlns:a16="http://schemas.microsoft.com/office/drawing/2014/main" id="{35DAD3AA-A61F-7076-DC0F-7F99273CA67F}"/>
                </a:ext>
              </a:extLst>
            </p:cNvPr>
            <p:cNvSpPr>
              <a:spLocks/>
            </p:cNvSpPr>
            <p:nvPr/>
          </p:nvSpPr>
          <p:spPr bwMode="auto">
            <a:xfrm>
              <a:off x="7358331" y="4103370"/>
              <a:ext cx="38196" cy="37763"/>
            </a:xfrm>
            <a:custGeom>
              <a:avLst/>
              <a:gdLst>
                <a:gd name="T0" fmla="*/ 0 w 25"/>
                <a:gd name="T1" fmla="*/ 12 h 27"/>
                <a:gd name="T2" fmla="*/ 29 w 25"/>
                <a:gd name="T3" fmla="*/ 31 h 27"/>
                <a:gd name="T4" fmla="*/ 29 w 25"/>
                <a:gd name="T5" fmla="*/ 23 h 27"/>
                <a:gd name="T6" fmla="*/ 15 w 25"/>
                <a:gd name="T7" fmla="*/ 0 h 27"/>
                <a:gd name="T8" fmla="*/ 0 w 25"/>
                <a:gd name="T9" fmla="*/ 12 h 27"/>
                <a:gd name="T10" fmla="*/ 0 w 25"/>
                <a:gd name="T11" fmla="*/ 12 h 27"/>
                <a:gd name="T12" fmla="*/ 0 w 25"/>
                <a:gd name="T13" fmla="*/ 12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7">
                  <a:moveTo>
                    <a:pt x="0" y="10"/>
                  </a:moveTo>
                  <a:lnTo>
                    <a:pt x="25" y="27"/>
                  </a:lnTo>
                  <a:lnTo>
                    <a:pt x="25" y="20"/>
                  </a:lnTo>
                  <a:lnTo>
                    <a:pt x="13" y="0"/>
                  </a:lnTo>
                  <a:lnTo>
                    <a:pt x="0" y="1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29" name="Freeform 719">
              <a:extLst>
                <a:ext uri="{FF2B5EF4-FFF2-40B4-BE49-F238E27FC236}">
                  <a16:creationId xmlns:a16="http://schemas.microsoft.com/office/drawing/2014/main" id="{33C600FE-6A4C-579E-F9C9-549C76384256}"/>
                </a:ext>
              </a:extLst>
            </p:cNvPr>
            <p:cNvSpPr>
              <a:spLocks/>
            </p:cNvSpPr>
            <p:nvPr/>
          </p:nvSpPr>
          <p:spPr bwMode="auto">
            <a:xfrm>
              <a:off x="7400775" y="4151553"/>
              <a:ext cx="24049" cy="24741"/>
            </a:xfrm>
            <a:custGeom>
              <a:avLst/>
              <a:gdLst>
                <a:gd name="T0" fmla="*/ 0 w 15"/>
                <a:gd name="T1" fmla="*/ 0 h 17"/>
                <a:gd name="T2" fmla="*/ 0 w 15"/>
                <a:gd name="T3" fmla="*/ 21 h 17"/>
                <a:gd name="T4" fmla="*/ 19 w 15"/>
                <a:gd name="T5" fmla="*/ 21 h 17"/>
                <a:gd name="T6" fmla="*/ 19 w 15"/>
                <a:gd name="T7" fmla="*/ 0 h 17"/>
                <a:gd name="T8" fmla="*/ 0 w 15"/>
                <a:gd name="T9" fmla="*/ 0 h 17"/>
                <a:gd name="T10" fmla="*/ 0 w 15"/>
                <a:gd name="T11" fmla="*/ 0 h 17"/>
                <a:gd name="T12" fmla="*/ 0 w 1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7">
                  <a:moveTo>
                    <a:pt x="0" y="0"/>
                  </a:moveTo>
                  <a:lnTo>
                    <a:pt x="0" y="17"/>
                  </a:lnTo>
                  <a:lnTo>
                    <a:pt x="15" y="17"/>
                  </a:lnTo>
                  <a:lnTo>
                    <a:pt x="15" y="0"/>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0" name="Freeform 720">
              <a:extLst>
                <a:ext uri="{FF2B5EF4-FFF2-40B4-BE49-F238E27FC236}">
                  <a16:creationId xmlns:a16="http://schemas.microsoft.com/office/drawing/2014/main" id="{F41A06AA-0266-EA4A-D606-C44F2D3EACD6}"/>
                </a:ext>
              </a:extLst>
            </p:cNvPr>
            <p:cNvSpPr>
              <a:spLocks/>
            </p:cNvSpPr>
            <p:nvPr/>
          </p:nvSpPr>
          <p:spPr bwMode="auto">
            <a:xfrm>
              <a:off x="7399359" y="4138532"/>
              <a:ext cx="24049" cy="19533"/>
            </a:xfrm>
            <a:custGeom>
              <a:avLst/>
              <a:gdLst>
                <a:gd name="T0" fmla="*/ 0 w 15"/>
                <a:gd name="T1" fmla="*/ 0 h 14"/>
                <a:gd name="T2" fmla="*/ 0 w 15"/>
                <a:gd name="T3" fmla="*/ 16 h 14"/>
                <a:gd name="T4" fmla="*/ 19 w 15"/>
                <a:gd name="T5" fmla="*/ 16 h 14"/>
                <a:gd name="T6" fmla="*/ 19 w 15"/>
                <a:gd name="T7" fmla="*/ 0 h 14"/>
                <a:gd name="T8" fmla="*/ 0 w 15"/>
                <a:gd name="T9" fmla="*/ 0 h 14"/>
                <a:gd name="T10" fmla="*/ 0 w 15"/>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4">
                  <a:moveTo>
                    <a:pt x="0" y="0"/>
                  </a:moveTo>
                  <a:lnTo>
                    <a:pt x="0" y="14"/>
                  </a:lnTo>
                  <a:lnTo>
                    <a:pt x="15" y="14"/>
                  </a:lnTo>
                  <a:lnTo>
                    <a:pt x="15" y="0"/>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1" name="Freeform 721">
              <a:extLst>
                <a:ext uri="{FF2B5EF4-FFF2-40B4-BE49-F238E27FC236}">
                  <a16:creationId xmlns:a16="http://schemas.microsoft.com/office/drawing/2014/main" id="{9DA3EB05-3472-2E8E-DE0D-55E1EE1F4569}"/>
                </a:ext>
              </a:extLst>
            </p:cNvPr>
            <p:cNvSpPr>
              <a:spLocks/>
            </p:cNvSpPr>
            <p:nvPr/>
          </p:nvSpPr>
          <p:spPr bwMode="auto">
            <a:xfrm>
              <a:off x="7629954" y="4039565"/>
              <a:ext cx="132979" cy="151055"/>
            </a:xfrm>
            <a:custGeom>
              <a:avLst/>
              <a:gdLst>
                <a:gd name="T0" fmla="*/ 0 w 86"/>
                <a:gd name="T1" fmla="*/ 73 h 107"/>
                <a:gd name="T2" fmla="*/ 0 w 86"/>
                <a:gd name="T3" fmla="*/ 81 h 107"/>
                <a:gd name="T4" fmla="*/ 9 w 86"/>
                <a:gd name="T5" fmla="*/ 81 h 107"/>
                <a:gd name="T6" fmla="*/ 9 w 86"/>
                <a:gd name="T7" fmla="*/ 126 h 107"/>
                <a:gd name="T8" fmla="*/ 16 w 86"/>
                <a:gd name="T9" fmla="*/ 118 h 107"/>
                <a:gd name="T10" fmla="*/ 16 w 86"/>
                <a:gd name="T11" fmla="*/ 81 h 107"/>
                <a:gd name="T12" fmla="*/ 33 w 86"/>
                <a:gd name="T13" fmla="*/ 73 h 107"/>
                <a:gd name="T14" fmla="*/ 40 w 86"/>
                <a:gd name="T15" fmla="*/ 73 h 107"/>
                <a:gd name="T16" fmla="*/ 33 w 86"/>
                <a:gd name="T17" fmla="*/ 81 h 107"/>
                <a:gd name="T18" fmla="*/ 40 w 86"/>
                <a:gd name="T19" fmla="*/ 101 h 107"/>
                <a:gd name="T20" fmla="*/ 40 w 86"/>
                <a:gd name="T21" fmla="*/ 108 h 107"/>
                <a:gd name="T22" fmla="*/ 59 w 86"/>
                <a:gd name="T23" fmla="*/ 108 h 107"/>
                <a:gd name="T24" fmla="*/ 59 w 86"/>
                <a:gd name="T25" fmla="*/ 126 h 107"/>
                <a:gd name="T26" fmla="*/ 67 w 86"/>
                <a:gd name="T27" fmla="*/ 118 h 107"/>
                <a:gd name="T28" fmla="*/ 67 w 86"/>
                <a:gd name="T29" fmla="*/ 108 h 107"/>
                <a:gd name="T30" fmla="*/ 50 w 86"/>
                <a:gd name="T31" fmla="*/ 81 h 107"/>
                <a:gd name="T32" fmla="*/ 59 w 86"/>
                <a:gd name="T33" fmla="*/ 81 h 107"/>
                <a:gd name="T34" fmla="*/ 40 w 86"/>
                <a:gd name="T35" fmla="*/ 65 h 107"/>
                <a:gd name="T36" fmla="*/ 59 w 86"/>
                <a:gd name="T37" fmla="*/ 44 h 107"/>
                <a:gd name="T38" fmla="*/ 67 w 86"/>
                <a:gd name="T39" fmla="*/ 44 h 107"/>
                <a:gd name="T40" fmla="*/ 33 w 86"/>
                <a:gd name="T41" fmla="*/ 55 h 107"/>
                <a:gd name="T42" fmla="*/ 16 w 86"/>
                <a:gd name="T43" fmla="*/ 44 h 107"/>
                <a:gd name="T44" fmla="*/ 16 w 86"/>
                <a:gd name="T45" fmla="*/ 29 h 107"/>
                <a:gd name="T46" fmla="*/ 33 w 86"/>
                <a:gd name="T47" fmla="*/ 17 h 107"/>
                <a:gd name="T48" fmla="*/ 92 w 86"/>
                <a:gd name="T49" fmla="*/ 17 h 107"/>
                <a:gd name="T50" fmla="*/ 103 w 86"/>
                <a:gd name="T51" fmla="*/ 0 h 107"/>
                <a:gd name="T52" fmla="*/ 59 w 86"/>
                <a:gd name="T53" fmla="*/ 17 h 107"/>
                <a:gd name="T54" fmla="*/ 33 w 86"/>
                <a:gd name="T55" fmla="*/ 10 h 107"/>
                <a:gd name="T56" fmla="*/ 33 w 86"/>
                <a:gd name="T57" fmla="*/ 17 h 107"/>
                <a:gd name="T58" fmla="*/ 16 w 86"/>
                <a:gd name="T59" fmla="*/ 17 h 107"/>
                <a:gd name="T60" fmla="*/ 16 w 86"/>
                <a:gd name="T61" fmla="*/ 44 h 107"/>
                <a:gd name="T62" fmla="*/ 0 w 86"/>
                <a:gd name="T63" fmla="*/ 73 h 107"/>
                <a:gd name="T64" fmla="*/ 0 w 86"/>
                <a:gd name="T65" fmla="*/ 73 h 107"/>
                <a:gd name="T66" fmla="*/ 0 w 86"/>
                <a:gd name="T67" fmla="*/ 73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107">
                  <a:moveTo>
                    <a:pt x="0" y="62"/>
                  </a:moveTo>
                  <a:lnTo>
                    <a:pt x="0" y="69"/>
                  </a:lnTo>
                  <a:lnTo>
                    <a:pt x="7" y="69"/>
                  </a:lnTo>
                  <a:lnTo>
                    <a:pt x="7" y="107"/>
                  </a:lnTo>
                  <a:lnTo>
                    <a:pt x="14" y="101"/>
                  </a:lnTo>
                  <a:lnTo>
                    <a:pt x="14" y="69"/>
                  </a:lnTo>
                  <a:lnTo>
                    <a:pt x="27" y="62"/>
                  </a:lnTo>
                  <a:lnTo>
                    <a:pt x="34" y="62"/>
                  </a:lnTo>
                  <a:lnTo>
                    <a:pt x="27" y="69"/>
                  </a:lnTo>
                  <a:lnTo>
                    <a:pt x="34" y="86"/>
                  </a:lnTo>
                  <a:lnTo>
                    <a:pt x="34" y="92"/>
                  </a:lnTo>
                  <a:lnTo>
                    <a:pt x="49" y="92"/>
                  </a:lnTo>
                  <a:lnTo>
                    <a:pt x="49" y="107"/>
                  </a:lnTo>
                  <a:lnTo>
                    <a:pt x="56" y="101"/>
                  </a:lnTo>
                  <a:lnTo>
                    <a:pt x="56" y="92"/>
                  </a:lnTo>
                  <a:lnTo>
                    <a:pt x="42" y="69"/>
                  </a:lnTo>
                  <a:lnTo>
                    <a:pt x="49" y="69"/>
                  </a:lnTo>
                  <a:lnTo>
                    <a:pt x="34" y="55"/>
                  </a:lnTo>
                  <a:lnTo>
                    <a:pt x="49" y="38"/>
                  </a:lnTo>
                  <a:lnTo>
                    <a:pt x="56" y="38"/>
                  </a:lnTo>
                  <a:lnTo>
                    <a:pt x="27" y="47"/>
                  </a:lnTo>
                  <a:lnTo>
                    <a:pt x="14" y="38"/>
                  </a:lnTo>
                  <a:lnTo>
                    <a:pt x="14" y="25"/>
                  </a:lnTo>
                  <a:lnTo>
                    <a:pt x="27" y="15"/>
                  </a:lnTo>
                  <a:lnTo>
                    <a:pt x="77" y="15"/>
                  </a:lnTo>
                  <a:lnTo>
                    <a:pt x="86" y="0"/>
                  </a:lnTo>
                  <a:lnTo>
                    <a:pt x="49" y="15"/>
                  </a:lnTo>
                  <a:lnTo>
                    <a:pt x="27" y="8"/>
                  </a:lnTo>
                  <a:lnTo>
                    <a:pt x="27" y="15"/>
                  </a:lnTo>
                  <a:lnTo>
                    <a:pt x="14" y="15"/>
                  </a:lnTo>
                  <a:lnTo>
                    <a:pt x="14" y="38"/>
                  </a:lnTo>
                  <a:lnTo>
                    <a:pt x="0" y="6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2" name="Freeform 722">
              <a:extLst>
                <a:ext uri="{FF2B5EF4-FFF2-40B4-BE49-F238E27FC236}">
                  <a16:creationId xmlns:a16="http://schemas.microsoft.com/office/drawing/2014/main" id="{24F227D1-CFFD-9CB9-2428-146CB9C7AB04}"/>
                </a:ext>
              </a:extLst>
            </p:cNvPr>
            <p:cNvSpPr>
              <a:spLocks/>
            </p:cNvSpPr>
            <p:nvPr/>
          </p:nvSpPr>
          <p:spPr bwMode="auto">
            <a:xfrm>
              <a:off x="7805369" y="4026542"/>
              <a:ext cx="36781" cy="66412"/>
            </a:xfrm>
            <a:custGeom>
              <a:avLst/>
              <a:gdLst>
                <a:gd name="T0" fmla="*/ 0 w 24"/>
                <a:gd name="T1" fmla="*/ 20 h 47"/>
                <a:gd name="T2" fmla="*/ 11 w 24"/>
                <a:gd name="T3" fmla="*/ 38 h 47"/>
                <a:gd name="T4" fmla="*/ 28 w 24"/>
                <a:gd name="T5" fmla="*/ 55 h 47"/>
                <a:gd name="T6" fmla="*/ 11 w 24"/>
                <a:gd name="T7" fmla="*/ 38 h 47"/>
                <a:gd name="T8" fmla="*/ 11 w 24"/>
                <a:gd name="T9" fmla="*/ 30 h 47"/>
                <a:gd name="T10" fmla="*/ 28 w 24"/>
                <a:gd name="T11" fmla="*/ 30 h 47"/>
                <a:gd name="T12" fmla="*/ 28 w 24"/>
                <a:gd name="T13" fmla="*/ 9 h 47"/>
                <a:gd name="T14" fmla="*/ 28 w 24"/>
                <a:gd name="T15" fmla="*/ 20 h 47"/>
                <a:gd name="T16" fmla="*/ 11 w 24"/>
                <a:gd name="T17" fmla="*/ 0 h 47"/>
                <a:gd name="T18" fmla="*/ 0 w 24"/>
                <a:gd name="T19" fmla="*/ 20 h 47"/>
                <a:gd name="T20" fmla="*/ 0 w 24"/>
                <a:gd name="T21" fmla="*/ 20 h 47"/>
                <a:gd name="T22" fmla="*/ 0 w 24"/>
                <a:gd name="T23" fmla="*/ 20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47">
                  <a:moveTo>
                    <a:pt x="0" y="17"/>
                  </a:moveTo>
                  <a:lnTo>
                    <a:pt x="9" y="32"/>
                  </a:lnTo>
                  <a:lnTo>
                    <a:pt x="24" y="47"/>
                  </a:lnTo>
                  <a:lnTo>
                    <a:pt x="9" y="32"/>
                  </a:lnTo>
                  <a:lnTo>
                    <a:pt x="9" y="26"/>
                  </a:lnTo>
                  <a:lnTo>
                    <a:pt x="24" y="26"/>
                  </a:lnTo>
                  <a:lnTo>
                    <a:pt x="24" y="7"/>
                  </a:lnTo>
                  <a:lnTo>
                    <a:pt x="24" y="17"/>
                  </a:lnTo>
                  <a:lnTo>
                    <a:pt x="9" y="0"/>
                  </a:lnTo>
                  <a:lnTo>
                    <a:pt x="0" y="17"/>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3" name="Freeform 723">
              <a:extLst>
                <a:ext uri="{FF2B5EF4-FFF2-40B4-BE49-F238E27FC236}">
                  <a16:creationId xmlns:a16="http://schemas.microsoft.com/office/drawing/2014/main" id="{1D36E1D5-4EDF-81EF-CEBF-7888204B9B3D}"/>
                </a:ext>
              </a:extLst>
            </p:cNvPr>
            <p:cNvSpPr>
              <a:spLocks/>
            </p:cNvSpPr>
            <p:nvPr/>
          </p:nvSpPr>
          <p:spPr bwMode="auto">
            <a:xfrm>
              <a:off x="7775661" y="4137232"/>
              <a:ext cx="33952" cy="35159"/>
            </a:xfrm>
            <a:custGeom>
              <a:avLst/>
              <a:gdLst>
                <a:gd name="T0" fmla="*/ 0 w 22"/>
                <a:gd name="T1" fmla="*/ 0 h 25"/>
                <a:gd name="T2" fmla="*/ 26 w 22"/>
                <a:gd name="T3" fmla="*/ 29 h 25"/>
                <a:gd name="T4" fmla="*/ 26 w 22"/>
                <a:gd name="T5" fmla="*/ 0 h 25"/>
                <a:gd name="T6" fmla="*/ 0 w 22"/>
                <a:gd name="T7" fmla="*/ 0 h 25"/>
                <a:gd name="T8" fmla="*/ 0 w 22"/>
                <a:gd name="T9" fmla="*/ 0 h 25"/>
                <a:gd name="T10" fmla="*/ 0 w 22"/>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5">
                  <a:moveTo>
                    <a:pt x="0" y="0"/>
                  </a:moveTo>
                  <a:lnTo>
                    <a:pt x="22" y="25"/>
                  </a:lnTo>
                  <a:lnTo>
                    <a:pt x="22" y="0"/>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4" name="Freeform 724">
              <a:extLst>
                <a:ext uri="{FF2B5EF4-FFF2-40B4-BE49-F238E27FC236}">
                  <a16:creationId xmlns:a16="http://schemas.microsoft.com/office/drawing/2014/main" id="{631DC630-DCA1-366A-B47F-095B20775718}"/>
                </a:ext>
              </a:extLst>
            </p:cNvPr>
            <p:cNvSpPr>
              <a:spLocks/>
            </p:cNvSpPr>
            <p:nvPr/>
          </p:nvSpPr>
          <p:spPr bwMode="auto">
            <a:xfrm>
              <a:off x="7812441" y="4124204"/>
              <a:ext cx="69320" cy="40368"/>
            </a:xfrm>
            <a:custGeom>
              <a:avLst/>
              <a:gdLst>
                <a:gd name="T0" fmla="*/ 0 w 45"/>
                <a:gd name="T1" fmla="*/ 11 h 29"/>
                <a:gd name="T2" fmla="*/ 53 w 45"/>
                <a:gd name="T3" fmla="*/ 33 h 29"/>
                <a:gd name="T4" fmla="*/ 25 w 45"/>
                <a:gd name="T5" fmla="*/ 0 h 29"/>
                <a:gd name="T6" fmla="*/ 10 w 45"/>
                <a:gd name="T7" fmla="*/ 0 h 29"/>
                <a:gd name="T8" fmla="*/ 0 w 45"/>
                <a:gd name="T9" fmla="*/ 11 h 29"/>
                <a:gd name="T10" fmla="*/ 0 w 45"/>
                <a:gd name="T11" fmla="*/ 11 h 29"/>
                <a:gd name="T12" fmla="*/ 0 w 45"/>
                <a:gd name="T13" fmla="*/ 11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29">
                  <a:moveTo>
                    <a:pt x="0" y="9"/>
                  </a:moveTo>
                  <a:lnTo>
                    <a:pt x="45" y="29"/>
                  </a:lnTo>
                  <a:lnTo>
                    <a:pt x="21" y="0"/>
                  </a:lnTo>
                  <a:lnTo>
                    <a:pt x="8" y="0"/>
                  </a:lnTo>
                  <a:lnTo>
                    <a:pt x="0" y="9"/>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5" name="Freeform 725">
              <a:extLst>
                <a:ext uri="{FF2B5EF4-FFF2-40B4-BE49-F238E27FC236}">
                  <a16:creationId xmlns:a16="http://schemas.microsoft.com/office/drawing/2014/main" id="{DE668F60-19B4-63E9-8EA2-38FFAC467272}"/>
                </a:ext>
              </a:extLst>
            </p:cNvPr>
            <p:cNvSpPr>
              <a:spLocks/>
            </p:cNvSpPr>
            <p:nvPr/>
          </p:nvSpPr>
          <p:spPr bwMode="auto">
            <a:xfrm>
              <a:off x="7654003" y="3693184"/>
              <a:ext cx="86295" cy="104175"/>
            </a:xfrm>
            <a:custGeom>
              <a:avLst/>
              <a:gdLst>
                <a:gd name="T0" fmla="*/ 0 w 56"/>
                <a:gd name="T1" fmla="*/ 37 h 74"/>
                <a:gd name="T2" fmla="*/ 0 w 56"/>
                <a:gd name="T3" fmla="*/ 59 h 74"/>
                <a:gd name="T4" fmla="*/ 14 w 56"/>
                <a:gd name="T5" fmla="*/ 68 h 74"/>
                <a:gd name="T6" fmla="*/ 14 w 56"/>
                <a:gd name="T7" fmla="*/ 80 h 74"/>
                <a:gd name="T8" fmla="*/ 35 w 56"/>
                <a:gd name="T9" fmla="*/ 80 h 74"/>
                <a:gd name="T10" fmla="*/ 40 w 56"/>
                <a:gd name="T11" fmla="*/ 86 h 74"/>
                <a:gd name="T12" fmla="*/ 40 w 56"/>
                <a:gd name="T13" fmla="*/ 80 h 74"/>
                <a:gd name="T14" fmla="*/ 49 w 56"/>
                <a:gd name="T15" fmla="*/ 86 h 74"/>
                <a:gd name="T16" fmla="*/ 66 w 56"/>
                <a:gd name="T17" fmla="*/ 86 h 74"/>
                <a:gd name="T18" fmla="*/ 49 w 56"/>
                <a:gd name="T19" fmla="*/ 80 h 74"/>
                <a:gd name="T20" fmla="*/ 66 w 56"/>
                <a:gd name="T21" fmla="*/ 80 h 74"/>
                <a:gd name="T22" fmla="*/ 40 w 56"/>
                <a:gd name="T23" fmla="*/ 68 h 74"/>
                <a:gd name="T24" fmla="*/ 35 w 56"/>
                <a:gd name="T25" fmla="*/ 80 h 74"/>
                <a:gd name="T26" fmla="*/ 23 w 56"/>
                <a:gd name="T27" fmla="*/ 59 h 74"/>
                <a:gd name="T28" fmla="*/ 40 w 56"/>
                <a:gd name="T29" fmla="*/ 25 h 74"/>
                <a:gd name="T30" fmla="*/ 35 w 56"/>
                <a:gd name="T31" fmla="*/ 16 h 74"/>
                <a:gd name="T32" fmla="*/ 40 w 56"/>
                <a:gd name="T33" fmla="*/ 0 h 74"/>
                <a:gd name="T34" fmla="*/ 35 w 56"/>
                <a:gd name="T35" fmla="*/ 5 h 74"/>
                <a:gd name="T36" fmla="*/ 14 w 56"/>
                <a:gd name="T37" fmla="*/ 0 h 74"/>
                <a:gd name="T38" fmla="*/ 0 w 56"/>
                <a:gd name="T39" fmla="*/ 37 h 74"/>
                <a:gd name="T40" fmla="*/ 0 w 56"/>
                <a:gd name="T41" fmla="*/ 37 h 74"/>
                <a:gd name="T42" fmla="*/ 0 w 56"/>
                <a:gd name="T43" fmla="*/ 37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 h="74">
                  <a:moveTo>
                    <a:pt x="0" y="31"/>
                  </a:moveTo>
                  <a:lnTo>
                    <a:pt x="0" y="51"/>
                  </a:lnTo>
                  <a:lnTo>
                    <a:pt x="12" y="58"/>
                  </a:lnTo>
                  <a:lnTo>
                    <a:pt x="12" y="68"/>
                  </a:lnTo>
                  <a:lnTo>
                    <a:pt x="29" y="68"/>
                  </a:lnTo>
                  <a:lnTo>
                    <a:pt x="34" y="74"/>
                  </a:lnTo>
                  <a:lnTo>
                    <a:pt x="34" y="68"/>
                  </a:lnTo>
                  <a:lnTo>
                    <a:pt x="41" y="74"/>
                  </a:lnTo>
                  <a:lnTo>
                    <a:pt x="56" y="74"/>
                  </a:lnTo>
                  <a:lnTo>
                    <a:pt x="41" y="68"/>
                  </a:lnTo>
                  <a:lnTo>
                    <a:pt x="56" y="68"/>
                  </a:lnTo>
                  <a:lnTo>
                    <a:pt x="34" y="58"/>
                  </a:lnTo>
                  <a:lnTo>
                    <a:pt x="29" y="68"/>
                  </a:lnTo>
                  <a:lnTo>
                    <a:pt x="19" y="51"/>
                  </a:lnTo>
                  <a:lnTo>
                    <a:pt x="34" y="21"/>
                  </a:lnTo>
                  <a:lnTo>
                    <a:pt x="29" y="14"/>
                  </a:lnTo>
                  <a:lnTo>
                    <a:pt x="34" y="0"/>
                  </a:lnTo>
                  <a:lnTo>
                    <a:pt x="29" y="5"/>
                  </a:lnTo>
                  <a:lnTo>
                    <a:pt x="12" y="0"/>
                  </a:lnTo>
                  <a:lnTo>
                    <a:pt x="0" y="31"/>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6" name="Freeform 726">
              <a:extLst>
                <a:ext uri="{FF2B5EF4-FFF2-40B4-BE49-F238E27FC236}">
                  <a16:creationId xmlns:a16="http://schemas.microsoft.com/office/drawing/2014/main" id="{AD4B3BA2-5FA1-4D36-93AE-105B2AA7B064}"/>
                </a:ext>
              </a:extLst>
            </p:cNvPr>
            <p:cNvSpPr>
              <a:spLocks/>
            </p:cNvSpPr>
            <p:nvPr/>
          </p:nvSpPr>
          <p:spPr bwMode="auto">
            <a:xfrm>
              <a:off x="7587514" y="3840329"/>
              <a:ext cx="56587" cy="61203"/>
            </a:xfrm>
            <a:custGeom>
              <a:avLst/>
              <a:gdLst>
                <a:gd name="T0" fmla="*/ 0 w 37"/>
                <a:gd name="T1" fmla="*/ 51 h 43"/>
                <a:gd name="T2" fmla="*/ 43 w 37"/>
                <a:gd name="T3" fmla="*/ 15 h 43"/>
                <a:gd name="T4" fmla="*/ 43 w 37"/>
                <a:gd name="T5" fmla="*/ 0 h 43"/>
                <a:gd name="T6" fmla="*/ 0 w 37"/>
                <a:gd name="T7" fmla="*/ 51 h 43"/>
                <a:gd name="T8" fmla="*/ 0 w 37"/>
                <a:gd name="T9" fmla="*/ 51 h 43"/>
                <a:gd name="T10" fmla="*/ 0 w 37"/>
                <a:gd name="T11" fmla="*/ 51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43">
                  <a:moveTo>
                    <a:pt x="0" y="43"/>
                  </a:moveTo>
                  <a:lnTo>
                    <a:pt x="37" y="13"/>
                  </a:lnTo>
                  <a:lnTo>
                    <a:pt x="37" y="0"/>
                  </a:lnTo>
                  <a:lnTo>
                    <a:pt x="0" y="43"/>
                  </a:lnTo>
                  <a:close/>
                </a:path>
              </a:pathLst>
            </a:custGeom>
            <a:solidFill>
              <a:schemeClr val="accent6"/>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7" name="Freeform 727">
              <a:extLst>
                <a:ext uri="{FF2B5EF4-FFF2-40B4-BE49-F238E27FC236}">
                  <a16:creationId xmlns:a16="http://schemas.microsoft.com/office/drawing/2014/main" id="{04BB9779-AADB-F8E7-AD2B-C439B8142DD9}"/>
                </a:ext>
              </a:extLst>
            </p:cNvPr>
            <p:cNvSpPr>
              <a:spLocks/>
            </p:cNvSpPr>
            <p:nvPr/>
          </p:nvSpPr>
          <p:spPr bwMode="auto">
            <a:xfrm>
              <a:off x="7653999" y="3796054"/>
              <a:ext cx="33952" cy="37763"/>
            </a:xfrm>
            <a:custGeom>
              <a:avLst/>
              <a:gdLst>
                <a:gd name="T0" fmla="*/ 0 w 22"/>
                <a:gd name="T1" fmla="*/ 0 h 27"/>
                <a:gd name="T2" fmla="*/ 26 w 22"/>
                <a:gd name="T3" fmla="*/ 31 h 27"/>
                <a:gd name="T4" fmla="*/ 26 w 22"/>
                <a:gd name="T5" fmla="*/ 0 h 27"/>
                <a:gd name="T6" fmla="*/ 0 w 22"/>
                <a:gd name="T7" fmla="*/ 0 h 27"/>
                <a:gd name="T8" fmla="*/ 0 w 22"/>
                <a:gd name="T9" fmla="*/ 0 h 27"/>
                <a:gd name="T10" fmla="*/ 0 w 22"/>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27">
                  <a:moveTo>
                    <a:pt x="0" y="0"/>
                  </a:moveTo>
                  <a:lnTo>
                    <a:pt x="22" y="27"/>
                  </a:lnTo>
                  <a:lnTo>
                    <a:pt x="22" y="0"/>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8" name="Freeform 728">
              <a:extLst>
                <a:ext uri="{FF2B5EF4-FFF2-40B4-BE49-F238E27FC236}">
                  <a16:creationId xmlns:a16="http://schemas.microsoft.com/office/drawing/2014/main" id="{6D862A87-5958-FADB-C5B1-6F645D40099A}"/>
                </a:ext>
              </a:extLst>
            </p:cNvPr>
            <p:cNvSpPr>
              <a:spLocks/>
            </p:cNvSpPr>
            <p:nvPr/>
          </p:nvSpPr>
          <p:spPr bwMode="auto">
            <a:xfrm>
              <a:off x="7754441" y="3816890"/>
              <a:ext cx="33952" cy="49484"/>
            </a:xfrm>
            <a:custGeom>
              <a:avLst/>
              <a:gdLst>
                <a:gd name="T0" fmla="*/ 0 w 22"/>
                <a:gd name="T1" fmla="*/ 0 h 35"/>
                <a:gd name="T2" fmla="*/ 15 w 22"/>
                <a:gd name="T3" fmla="*/ 10 h 35"/>
                <a:gd name="T4" fmla="*/ 0 w 22"/>
                <a:gd name="T5" fmla="*/ 20 h 35"/>
                <a:gd name="T6" fmla="*/ 0 w 22"/>
                <a:gd name="T7" fmla="*/ 41 h 35"/>
                <a:gd name="T8" fmla="*/ 15 w 22"/>
                <a:gd name="T9" fmla="*/ 41 h 35"/>
                <a:gd name="T10" fmla="*/ 15 w 22"/>
                <a:gd name="T11" fmla="*/ 20 h 35"/>
                <a:gd name="T12" fmla="*/ 26 w 22"/>
                <a:gd name="T13" fmla="*/ 20 h 35"/>
                <a:gd name="T14" fmla="*/ 15 w 22"/>
                <a:gd name="T15" fmla="*/ 10 h 35"/>
                <a:gd name="T16" fmla="*/ 15 w 22"/>
                <a:gd name="T17" fmla="*/ 0 h 35"/>
                <a:gd name="T18" fmla="*/ 0 w 22"/>
                <a:gd name="T19" fmla="*/ 0 h 35"/>
                <a:gd name="T20" fmla="*/ 0 w 22"/>
                <a:gd name="T21" fmla="*/ 0 h 35"/>
                <a:gd name="T22" fmla="*/ 0 w 22"/>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35">
                  <a:moveTo>
                    <a:pt x="0" y="0"/>
                  </a:moveTo>
                  <a:lnTo>
                    <a:pt x="13" y="8"/>
                  </a:lnTo>
                  <a:lnTo>
                    <a:pt x="0" y="17"/>
                  </a:lnTo>
                  <a:lnTo>
                    <a:pt x="0" y="35"/>
                  </a:lnTo>
                  <a:lnTo>
                    <a:pt x="13" y="35"/>
                  </a:lnTo>
                  <a:lnTo>
                    <a:pt x="13" y="17"/>
                  </a:lnTo>
                  <a:lnTo>
                    <a:pt x="22" y="17"/>
                  </a:lnTo>
                  <a:lnTo>
                    <a:pt x="13" y="8"/>
                  </a:lnTo>
                  <a:lnTo>
                    <a:pt x="13" y="0"/>
                  </a:lnTo>
                  <a:lnTo>
                    <a:pt x="0" y="0"/>
                  </a:lnTo>
                  <a:close/>
                </a:path>
              </a:pathLst>
            </a:custGeom>
            <a:solidFill>
              <a:schemeClr val="accent6"/>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39" name="Freeform 729">
              <a:extLst>
                <a:ext uri="{FF2B5EF4-FFF2-40B4-BE49-F238E27FC236}">
                  <a16:creationId xmlns:a16="http://schemas.microsoft.com/office/drawing/2014/main" id="{91B05FC5-0CE8-15EE-574B-F2EA562D1B37}"/>
                </a:ext>
              </a:extLst>
            </p:cNvPr>
            <p:cNvSpPr>
              <a:spLocks/>
            </p:cNvSpPr>
            <p:nvPr/>
          </p:nvSpPr>
          <p:spPr bwMode="auto">
            <a:xfrm>
              <a:off x="7697858" y="3827309"/>
              <a:ext cx="56587" cy="62505"/>
            </a:xfrm>
            <a:custGeom>
              <a:avLst/>
              <a:gdLst>
                <a:gd name="T0" fmla="*/ 0 w 37"/>
                <a:gd name="T1" fmla="*/ 24 h 44"/>
                <a:gd name="T2" fmla="*/ 10 w 37"/>
                <a:gd name="T3" fmla="*/ 24 h 44"/>
                <a:gd name="T4" fmla="*/ 10 w 37"/>
                <a:gd name="T5" fmla="*/ 35 h 44"/>
                <a:gd name="T6" fmla="*/ 17 w 37"/>
                <a:gd name="T7" fmla="*/ 52 h 44"/>
                <a:gd name="T8" fmla="*/ 17 w 37"/>
                <a:gd name="T9" fmla="*/ 35 h 44"/>
                <a:gd name="T10" fmla="*/ 43 w 37"/>
                <a:gd name="T11" fmla="*/ 44 h 44"/>
                <a:gd name="T12" fmla="*/ 43 w 37"/>
                <a:gd name="T13" fmla="*/ 35 h 44"/>
                <a:gd name="T14" fmla="*/ 35 w 37"/>
                <a:gd name="T15" fmla="*/ 35 h 44"/>
                <a:gd name="T16" fmla="*/ 35 w 37"/>
                <a:gd name="T17" fmla="*/ 9 h 44"/>
                <a:gd name="T18" fmla="*/ 17 w 37"/>
                <a:gd name="T19" fmla="*/ 24 h 44"/>
                <a:gd name="T20" fmla="*/ 17 w 37"/>
                <a:gd name="T21" fmla="*/ 9 h 44"/>
                <a:gd name="T22" fmla="*/ 10 w 37"/>
                <a:gd name="T23" fmla="*/ 0 h 44"/>
                <a:gd name="T24" fmla="*/ 0 w 37"/>
                <a:gd name="T25" fmla="*/ 0 h 44"/>
                <a:gd name="T26" fmla="*/ 0 w 37"/>
                <a:gd name="T27" fmla="*/ 24 h 44"/>
                <a:gd name="T28" fmla="*/ 0 w 37"/>
                <a:gd name="T29" fmla="*/ 24 h 44"/>
                <a:gd name="T30" fmla="*/ 0 w 37"/>
                <a:gd name="T31" fmla="*/ 24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44">
                  <a:moveTo>
                    <a:pt x="0" y="20"/>
                  </a:moveTo>
                  <a:lnTo>
                    <a:pt x="8" y="20"/>
                  </a:lnTo>
                  <a:lnTo>
                    <a:pt x="8" y="29"/>
                  </a:lnTo>
                  <a:lnTo>
                    <a:pt x="15" y="44"/>
                  </a:lnTo>
                  <a:lnTo>
                    <a:pt x="15" y="29"/>
                  </a:lnTo>
                  <a:lnTo>
                    <a:pt x="37" y="37"/>
                  </a:lnTo>
                  <a:lnTo>
                    <a:pt x="37" y="29"/>
                  </a:lnTo>
                  <a:lnTo>
                    <a:pt x="30" y="29"/>
                  </a:lnTo>
                  <a:lnTo>
                    <a:pt x="30" y="7"/>
                  </a:lnTo>
                  <a:lnTo>
                    <a:pt x="15" y="20"/>
                  </a:lnTo>
                  <a:lnTo>
                    <a:pt x="15" y="7"/>
                  </a:lnTo>
                  <a:lnTo>
                    <a:pt x="8" y="0"/>
                  </a:lnTo>
                  <a:lnTo>
                    <a:pt x="0" y="0"/>
                  </a:lnTo>
                  <a:lnTo>
                    <a:pt x="0" y="2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0" name="Freeform 730">
              <a:extLst>
                <a:ext uri="{FF2B5EF4-FFF2-40B4-BE49-F238E27FC236}">
                  <a16:creationId xmlns:a16="http://schemas.microsoft.com/office/drawing/2014/main" id="{5F399299-9189-3067-5DEC-FD74FA5DF31A}"/>
                </a:ext>
              </a:extLst>
            </p:cNvPr>
            <p:cNvSpPr>
              <a:spLocks/>
            </p:cNvSpPr>
            <p:nvPr/>
          </p:nvSpPr>
          <p:spPr bwMode="auto">
            <a:xfrm>
              <a:off x="7697859" y="3866369"/>
              <a:ext cx="87711" cy="92456"/>
            </a:xfrm>
            <a:custGeom>
              <a:avLst/>
              <a:gdLst>
                <a:gd name="T0" fmla="*/ 0 w 57"/>
                <a:gd name="T1" fmla="*/ 55 h 66"/>
                <a:gd name="T2" fmla="*/ 9 w 57"/>
                <a:gd name="T3" fmla="*/ 46 h 66"/>
                <a:gd name="T4" fmla="*/ 39 w 57"/>
                <a:gd name="T5" fmla="*/ 46 h 66"/>
                <a:gd name="T6" fmla="*/ 33 w 57"/>
                <a:gd name="T7" fmla="*/ 66 h 66"/>
                <a:gd name="T8" fmla="*/ 51 w 57"/>
                <a:gd name="T9" fmla="*/ 76 h 66"/>
                <a:gd name="T10" fmla="*/ 57 w 57"/>
                <a:gd name="T11" fmla="*/ 66 h 66"/>
                <a:gd name="T12" fmla="*/ 51 w 57"/>
                <a:gd name="T13" fmla="*/ 55 h 66"/>
                <a:gd name="T14" fmla="*/ 57 w 57"/>
                <a:gd name="T15" fmla="*/ 46 h 66"/>
                <a:gd name="T16" fmla="*/ 67 w 57"/>
                <a:gd name="T17" fmla="*/ 66 h 66"/>
                <a:gd name="T18" fmla="*/ 67 w 57"/>
                <a:gd name="T19" fmla="*/ 19 h 66"/>
                <a:gd name="T20" fmla="*/ 51 w 57"/>
                <a:gd name="T21" fmla="*/ 0 h 66"/>
                <a:gd name="T22" fmla="*/ 51 w 57"/>
                <a:gd name="T23" fmla="*/ 19 h 66"/>
                <a:gd name="T24" fmla="*/ 39 w 57"/>
                <a:gd name="T25" fmla="*/ 19 h 66"/>
                <a:gd name="T26" fmla="*/ 33 w 57"/>
                <a:gd name="T27" fmla="*/ 29 h 66"/>
                <a:gd name="T28" fmla="*/ 15 w 57"/>
                <a:gd name="T29" fmla="*/ 19 h 66"/>
                <a:gd name="T30" fmla="*/ 0 w 57"/>
                <a:gd name="T31" fmla="*/ 46 h 66"/>
                <a:gd name="T32" fmla="*/ 0 w 57"/>
                <a:gd name="T33" fmla="*/ 55 h 66"/>
                <a:gd name="T34" fmla="*/ 0 w 57"/>
                <a:gd name="T35" fmla="*/ 55 h 66"/>
                <a:gd name="T36" fmla="*/ 0 w 57"/>
                <a:gd name="T37" fmla="*/ 55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66">
                  <a:moveTo>
                    <a:pt x="0" y="47"/>
                  </a:moveTo>
                  <a:lnTo>
                    <a:pt x="7" y="40"/>
                  </a:lnTo>
                  <a:lnTo>
                    <a:pt x="33" y="40"/>
                  </a:lnTo>
                  <a:lnTo>
                    <a:pt x="28" y="57"/>
                  </a:lnTo>
                  <a:lnTo>
                    <a:pt x="43" y="66"/>
                  </a:lnTo>
                  <a:lnTo>
                    <a:pt x="48" y="57"/>
                  </a:lnTo>
                  <a:lnTo>
                    <a:pt x="43" y="47"/>
                  </a:lnTo>
                  <a:lnTo>
                    <a:pt x="48" y="40"/>
                  </a:lnTo>
                  <a:lnTo>
                    <a:pt x="57" y="57"/>
                  </a:lnTo>
                  <a:lnTo>
                    <a:pt x="57" y="17"/>
                  </a:lnTo>
                  <a:lnTo>
                    <a:pt x="43" y="0"/>
                  </a:lnTo>
                  <a:lnTo>
                    <a:pt x="43" y="17"/>
                  </a:lnTo>
                  <a:lnTo>
                    <a:pt x="33" y="17"/>
                  </a:lnTo>
                  <a:lnTo>
                    <a:pt x="28" y="25"/>
                  </a:lnTo>
                  <a:lnTo>
                    <a:pt x="13" y="17"/>
                  </a:lnTo>
                  <a:lnTo>
                    <a:pt x="0" y="40"/>
                  </a:lnTo>
                  <a:lnTo>
                    <a:pt x="0" y="47"/>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1" name="Freeform 731">
              <a:extLst>
                <a:ext uri="{FF2B5EF4-FFF2-40B4-BE49-F238E27FC236}">
                  <a16:creationId xmlns:a16="http://schemas.microsoft.com/office/drawing/2014/main" id="{411327EF-FFA2-20F6-8DE8-9EB8548B6085}"/>
                </a:ext>
              </a:extLst>
            </p:cNvPr>
            <p:cNvSpPr>
              <a:spLocks/>
            </p:cNvSpPr>
            <p:nvPr/>
          </p:nvSpPr>
          <p:spPr bwMode="auto">
            <a:xfrm>
              <a:off x="8234022" y="4155462"/>
              <a:ext cx="87711" cy="55993"/>
            </a:xfrm>
            <a:custGeom>
              <a:avLst/>
              <a:gdLst>
                <a:gd name="T0" fmla="*/ 0 w 57"/>
                <a:gd name="T1" fmla="*/ 22 h 40"/>
                <a:gd name="T2" fmla="*/ 16 w 57"/>
                <a:gd name="T3" fmla="*/ 46 h 40"/>
                <a:gd name="T4" fmla="*/ 42 w 57"/>
                <a:gd name="T5" fmla="*/ 46 h 40"/>
                <a:gd name="T6" fmla="*/ 60 w 57"/>
                <a:gd name="T7" fmla="*/ 28 h 40"/>
                <a:gd name="T8" fmla="*/ 67 w 57"/>
                <a:gd name="T9" fmla="*/ 12 h 40"/>
                <a:gd name="T10" fmla="*/ 67 w 57"/>
                <a:gd name="T11" fmla="*/ 0 h 40"/>
                <a:gd name="T12" fmla="*/ 60 w 57"/>
                <a:gd name="T13" fmla="*/ 0 h 40"/>
                <a:gd name="T14" fmla="*/ 60 w 57"/>
                <a:gd name="T15" fmla="*/ 22 h 40"/>
                <a:gd name="T16" fmla="*/ 0 w 57"/>
                <a:gd name="T17" fmla="*/ 22 h 40"/>
                <a:gd name="T18" fmla="*/ 0 w 57"/>
                <a:gd name="T19" fmla="*/ 22 h 40"/>
                <a:gd name="T20" fmla="*/ 0 w 57"/>
                <a:gd name="T21" fmla="*/ 22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40">
                  <a:moveTo>
                    <a:pt x="0" y="19"/>
                  </a:moveTo>
                  <a:lnTo>
                    <a:pt x="14" y="40"/>
                  </a:lnTo>
                  <a:lnTo>
                    <a:pt x="36" y="40"/>
                  </a:lnTo>
                  <a:lnTo>
                    <a:pt x="51" y="24"/>
                  </a:lnTo>
                  <a:lnTo>
                    <a:pt x="57" y="10"/>
                  </a:lnTo>
                  <a:lnTo>
                    <a:pt x="57" y="0"/>
                  </a:lnTo>
                  <a:lnTo>
                    <a:pt x="51" y="0"/>
                  </a:lnTo>
                  <a:lnTo>
                    <a:pt x="51" y="19"/>
                  </a:lnTo>
                  <a:lnTo>
                    <a:pt x="0" y="19"/>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2" name="Freeform 732">
              <a:extLst>
                <a:ext uri="{FF2B5EF4-FFF2-40B4-BE49-F238E27FC236}">
                  <a16:creationId xmlns:a16="http://schemas.microsoft.com/office/drawing/2014/main" id="{A9C79D46-A738-C835-E3FD-A6F418B957E5}"/>
                </a:ext>
              </a:extLst>
            </p:cNvPr>
            <p:cNvSpPr>
              <a:spLocks/>
            </p:cNvSpPr>
            <p:nvPr/>
          </p:nvSpPr>
          <p:spPr bwMode="auto">
            <a:xfrm>
              <a:off x="8376903" y="4178896"/>
              <a:ext cx="35367" cy="40368"/>
            </a:xfrm>
            <a:custGeom>
              <a:avLst/>
              <a:gdLst>
                <a:gd name="T0" fmla="*/ 0 w 23"/>
                <a:gd name="T1" fmla="*/ 0 h 29"/>
                <a:gd name="T2" fmla="*/ 8 w 23"/>
                <a:gd name="T3" fmla="*/ 33 h 29"/>
                <a:gd name="T4" fmla="*/ 27 w 23"/>
                <a:gd name="T5" fmla="*/ 26 h 29"/>
                <a:gd name="T6" fmla="*/ 0 w 23"/>
                <a:gd name="T7" fmla="*/ 0 h 29"/>
                <a:gd name="T8" fmla="*/ 0 w 23"/>
                <a:gd name="T9" fmla="*/ 0 h 29"/>
                <a:gd name="T10" fmla="*/ 0 w 23"/>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9">
                  <a:moveTo>
                    <a:pt x="0" y="0"/>
                  </a:moveTo>
                  <a:lnTo>
                    <a:pt x="6" y="29"/>
                  </a:lnTo>
                  <a:lnTo>
                    <a:pt x="23" y="22"/>
                  </a:lnTo>
                  <a:lnTo>
                    <a:pt x="0"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3" name="Freeform 733">
              <a:extLst>
                <a:ext uri="{FF2B5EF4-FFF2-40B4-BE49-F238E27FC236}">
                  <a16:creationId xmlns:a16="http://schemas.microsoft.com/office/drawing/2014/main" id="{93959935-7EE0-B497-E75C-BE66FAEEDE5E}"/>
                </a:ext>
              </a:extLst>
            </p:cNvPr>
            <p:cNvSpPr>
              <a:spLocks/>
            </p:cNvSpPr>
            <p:nvPr/>
          </p:nvSpPr>
          <p:spPr bwMode="auto">
            <a:xfrm>
              <a:off x="6701922" y="2779047"/>
              <a:ext cx="1256235" cy="871167"/>
            </a:xfrm>
            <a:custGeom>
              <a:avLst/>
              <a:gdLst>
                <a:gd name="T0" fmla="*/ 235 w 817"/>
                <a:gd name="T1" fmla="*/ 147 h 618"/>
                <a:gd name="T2" fmla="*/ 268 w 817"/>
                <a:gd name="T3" fmla="*/ 210 h 618"/>
                <a:gd name="T4" fmla="*/ 420 w 817"/>
                <a:gd name="T5" fmla="*/ 264 h 618"/>
                <a:gd name="T6" fmla="*/ 528 w 817"/>
                <a:gd name="T7" fmla="*/ 272 h 618"/>
                <a:gd name="T8" fmla="*/ 597 w 817"/>
                <a:gd name="T9" fmla="*/ 236 h 618"/>
                <a:gd name="T10" fmla="*/ 664 w 817"/>
                <a:gd name="T11" fmla="*/ 200 h 618"/>
                <a:gd name="T12" fmla="*/ 713 w 817"/>
                <a:gd name="T13" fmla="*/ 155 h 618"/>
                <a:gd name="T14" fmla="*/ 664 w 817"/>
                <a:gd name="T15" fmla="*/ 155 h 618"/>
                <a:gd name="T16" fmla="*/ 698 w 817"/>
                <a:gd name="T17" fmla="*/ 104 h 618"/>
                <a:gd name="T18" fmla="*/ 746 w 817"/>
                <a:gd name="T19" fmla="*/ 32 h 618"/>
                <a:gd name="T20" fmla="*/ 746 w 817"/>
                <a:gd name="T21" fmla="*/ 10 h 618"/>
                <a:gd name="T22" fmla="*/ 833 w 817"/>
                <a:gd name="T23" fmla="*/ 25 h 618"/>
                <a:gd name="T24" fmla="*/ 909 w 817"/>
                <a:gd name="T25" fmla="*/ 122 h 618"/>
                <a:gd name="T26" fmla="*/ 965 w 817"/>
                <a:gd name="T27" fmla="*/ 129 h 618"/>
                <a:gd name="T28" fmla="*/ 924 w 817"/>
                <a:gd name="T29" fmla="*/ 210 h 618"/>
                <a:gd name="T30" fmla="*/ 909 w 817"/>
                <a:gd name="T31" fmla="*/ 272 h 618"/>
                <a:gd name="T32" fmla="*/ 866 w 817"/>
                <a:gd name="T33" fmla="*/ 289 h 618"/>
                <a:gd name="T34" fmla="*/ 806 w 817"/>
                <a:gd name="T35" fmla="*/ 332 h 618"/>
                <a:gd name="T36" fmla="*/ 753 w 817"/>
                <a:gd name="T37" fmla="*/ 359 h 618"/>
                <a:gd name="T38" fmla="*/ 753 w 817"/>
                <a:gd name="T39" fmla="*/ 309 h 618"/>
                <a:gd name="T40" fmla="*/ 698 w 817"/>
                <a:gd name="T41" fmla="*/ 359 h 618"/>
                <a:gd name="T42" fmla="*/ 772 w 817"/>
                <a:gd name="T43" fmla="*/ 397 h 618"/>
                <a:gd name="T44" fmla="*/ 746 w 817"/>
                <a:gd name="T45" fmla="*/ 406 h 618"/>
                <a:gd name="T46" fmla="*/ 746 w 817"/>
                <a:gd name="T47" fmla="*/ 493 h 618"/>
                <a:gd name="T48" fmla="*/ 763 w 817"/>
                <a:gd name="T49" fmla="*/ 529 h 618"/>
                <a:gd name="T50" fmla="*/ 753 w 817"/>
                <a:gd name="T51" fmla="*/ 579 h 618"/>
                <a:gd name="T52" fmla="*/ 722 w 817"/>
                <a:gd name="T53" fmla="*/ 624 h 618"/>
                <a:gd name="T54" fmla="*/ 704 w 817"/>
                <a:gd name="T55" fmla="*/ 652 h 618"/>
                <a:gd name="T56" fmla="*/ 647 w 817"/>
                <a:gd name="T57" fmla="*/ 686 h 618"/>
                <a:gd name="T58" fmla="*/ 623 w 817"/>
                <a:gd name="T59" fmla="*/ 686 h 618"/>
                <a:gd name="T60" fmla="*/ 572 w 817"/>
                <a:gd name="T61" fmla="*/ 697 h 618"/>
                <a:gd name="T62" fmla="*/ 463 w 817"/>
                <a:gd name="T63" fmla="*/ 686 h 618"/>
                <a:gd name="T64" fmla="*/ 447 w 817"/>
                <a:gd name="T65" fmla="*/ 686 h 618"/>
                <a:gd name="T66" fmla="*/ 429 w 817"/>
                <a:gd name="T67" fmla="*/ 697 h 618"/>
                <a:gd name="T68" fmla="*/ 403 w 817"/>
                <a:gd name="T69" fmla="*/ 671 h 618"/>
                <a:gd name="T70" fmla="*/ 393 w 817"/>
                <a:gd name="T71" fmla="*/ 599 h 618"/>
                <a:gd name="T72" fmla="*/ 352 w 817"/>
                <a:gd name="T73" fmla="*/ 555 h 618"/>
                <a:gd name="T74" fmla="*/ 250 w 817"/>
                <a:gd name="T75" fmla="*/ 579 h 618"/>
                <a:gd name="T76" fmla="*/ 186 w 817"/>
                <a:gd name="T77" fmla="*/ 579 h 618"/>
                <a:gd name="T78" fmla="*/ 126 w 817"/>
                <a:gd name="T79" fmla="*/ 536 h 618"/>
                <a:gd name="T80" fmla="*/ 85 w 817"/>
                <a:gd name="T81" fmla="*/ 493 h 618"/>
                <a:gd name="T82" fmla="*/ 100 w 817"/>
                <a:gd name="T83" fmla="*/ 429 h 618"/>
                <a:gd name="T84" fmla="*/ 42 w 817"/>
                <a:gd name="T85" fmla="*/ 414 h 618"/>
                <a:gd name="T86" fmla="*/ 17 w 817"/>
                <a:gd name="T87" fmla="*/ 359 h 618"/>
                <a:gd name="T88" fmla="*/ 17 w 817"/>
                <a:gd name="T89" fmla="*/ 316 h 618"/>
                <a:gd name="T90" fmla="*/ 66 w 817"/>
                <a:gd name="T91" fmla="*/ 309 h 618"/>
                <a:gd name="T92" fmla="*/ 100 w 817"/>
                <a:gd name="T93" fmla="*/ 221 h 618"/>
                <a:gd name="T94" fmla="*/ 134 w 817"/>
                <a:gd name="T95" fmla="*/ 166 h 618"/>
                <a:gd name="T96" fmla="*/ 203 w 817"/>
                <a:gd name="T97" fmla="*/ 122 h 6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17" h="618">
                  <a:moveTo>
                    <a:pt x="172" y="104"/>
                  </a:moveTo>
                  <a:lnTo>
                    <a:pt x="185" y="97"/>
                  </a:lnTo>
                  <a:lnTo>
                    <a:pt x="199" y="126"/>
                  </a:lnTo>
                  <a:lnTo>
                    <a:pt x="222" y="126"/>
                  </a:lnTo>
                  <a:lnTo>
                    <a:pt x="227" y="141"/>
                  </a:lnTo>
                  <a:lnTo>
                    <a:pt x="227" y="179"/>
                  </a:lnTo>
                  <a:lnTo>
                    <a:pt x="276" y="201"/>
                  </a:lnTo>
                  <a:lnTo>
                    <a:pt x="306" y="225"/>
                  </a:lnTo>
                  <a:lnTo>
                    <a:pt x="355" y="225"/>
                  </a:lnTo>
                  <a:lnTo>
                    <a:pt x="385" y="247"/>
                  </a:lnTo>
                  <a:lnTo>
                    <a:pt x="420" y="253"/>
                  </a:lnTo>
                  <a:lnTo>
                    <a:pt x="447" y="232"/>
                  </a:lnTo>
                  <a:lnTo>
                    <a:pt x="484" y="232"/>
                  </a:lnTo>
                  <a:lnTo>
                    <a:pt x="512" y="208"/>
                  </a:lnTo>
                  <a:lnTo>
                    <a:pt x="505" y="201"/>
                  </a:lnTo>
                  <a:lnTo>
                    <a:pt x="519" y="179"/>
                  </a:lnTo>
                  <a:lnTo>
                    <a:pt x="534" y="188"/>
                  </a:lnTo>
                  <a:lnTo>
                    <a:pt x="562" y="171"/>
                  </a:lnTo>
                  <a:lnTo>
                    <a:pt x="574" y="151"/>
                  </a:lnTo>
                  <a:lnTo>
                    <a:pt x="611" y="151"/>
                  </a:lnTo>
                  <a:lnTo>
                    <a:pt x="604" y="132"/>
                  </a:lnTo>
                  <a:lnTo>
                    <a:pt x="596" y="126"/>
                  </a:lnTo>
                  <a:lnTo>
                    <a:pt x="574" y="132"/>
                  </a:lnTo>
                  <a:lnTo>
                    <a:pt x="562" y="132"/>
                  </a:lnTo>
                  <a:lnTo>
                    <a:pt x="562" y="97"/>
                  </a:lnTo>
                  <a:lnTo>
                    <a:pt x="569" y="80"/>
                  </a:lnTo>
                  <a:lnTo>
                    <a:pt x="591" y="89"/>
                  </a:lnTo>
                  <a:lnTo>
                    <a:pt x="611" y="80"/>
                  </a:lnTo>
                  <a:lnTo>
                    <a:pt x="619" y="42"/>
                  </a:lnTo>
                  <a:lnTo>
                    <a:pt x="631" y="28"/>
                  </a:lnTo>
                  <a:lnTo>
                    <a:pt x="631" y="21"/>
                  </a:lnTo>
                  <a:lnTo>
                    <a:pt x="619" y="21"/>
                  </a:lnTo>
                  <a:lnTo>
                    <a:pt x="631" y="8"/>
                  </a:lnTo>
                  <a:lnTo>
                    <a:pt x="661" y="0"/>
                  </a:lnTo>
                  <a:lnTo>
                    <a:pt x="691" y="8"/>
                  </a:lnTo>
                  <a:lnTo>
                    <a:pt x="705" y="21"/>
                  </a:lnTo>
                  <a:lnTo>
                    <a:pt x="725" y="89"/>
                  </a:lnTo>
                  <a:lnTo>
                    <a:pt x="740" y="89"/>
                  </a:lnTo>
                  <a:lnTo>
                    <a:pt x="769" y="104"/>
                  </a:lnTo>
                  <a:lnTo>
                    <a:pt x="769" y="126"/>
                  </a:lnTo>
                  <a:lnTo>
                    <a:pt x="782" y="126"/>
                  </a:lnTo>
                  <a:lnTo>
                    <a:pt x="817" y="110"/>
                  </a:lnTo>
                  <a:lnTo>
                    <a:pt x="817" y="132"/>
                  </a:lnTo>
                  <a:lnTo>
                    <a:pt x="787" y="188"/>
                  </a:lnTo>
                  <a:lnTo>
                    <a:pt x="782" y="179"/>
                  </a:lnTo>
                  <a:lnTo>
                    <a:pt x="769" y="188"/>
                  </a:lnTo>
                  <a:lnTo>
                    <a:pt x="775" y="216"/>
                  </a:lnTo>
                  <a:lnTo>
                    <a:pt x="769" y="232"/>
                  </a:lnTo>
                  <a:lnTo>
                    <a:pt x="755" y="232"/>
                  </a:lnTo>
                  <a:lnTo>
                    <a:pt x="740" y="247"/>
                  </a:lnTo>
                  <a:lnTo>
                    <a:pt x="733" y="247"/>
                  </a:lnTo>
                  <a:lnTo>
                    <a:pt x="725" y="253"/>
                  </a:lnTo>
                  <a:lnTo>
                    <a:pt x="718" y="253"/>
                  </a:lnTo>
                  <a:lnTo>
                    <a:pt x="683" y="284"/>
                  </a:lnTo>
                  <a:lnTo>
                    <a:pt x="683" y="292"/>
                  </a:lnTo>
                  <a:lnTo>
                    <a:pt x="661" y="292"/>
                  </a:lnTo>
                  <a:lnTo>
                    <a:pt x="638" y="307"/>
                  </a:lnTo>
                  <a:lnTo>
                    <a:pt x="638" y="292"/>
                  </a:lnTo>
                  <a:lnTo>
                    <a:pt x="646" y="270"/>
                  </a:lnTo>
                  <a:lnTo>
                    <a:pt x="638" y="263"/>
                  </a:lnTo>
                  <a:lnTo>
                    <a:pt x="604" y="300"/>
                  </a:lnTo>
                  <a:lnTo>
                    <a:pt x="596" y="300"/>
                  </a:lnTo>
                  <a:lnTo>
                    <a:pt x="591" y="307"/>
                  </a:lnTo>
                  <a:lnTo>
                    <a:pt x="611" y="339"/>
                  </a:lnTo>
                  <a:lnTo>
                    <a:pt x="631" y="331"/>
                  </a:lnTo>
                  <a:lnTo>
                    <a:pt x="653" y="339"/>
                  </a:lnTo>
                  <a:lnTo>
                    <a:pt x="653" y="346"/>
                  </a:lnTo>
                  <a:lnTo>
                    <a:pt x="646" y="339"/>
                  </a:lnTo>
                  <a:lnTo>
                    <a:pt x="631" y="346"/>
                  </a:lnTo>
                  <a:lnTo>
                    <a:pt x="611" y="373"/>
                  </a:lnTo>
                  <a:lnTo>
                    <a:pt x="619" y="381"/>
                  </a:lnTo>
                  <a:lnTo>
                    <a:pt x="631" y="420"/>
                  </a:lnTo>
                  <a:lnTo>
                    <a:pt x="646" y="428"/>
                  </a:lnTo>
                  <a:lnTo>
                    <a:pt x="638" y="428"/>
                  </a:lnTo>
                  <a:lnTo>
                    <a:pt x="646" y="452"/>
                  </a:lnTo>
                  <a:lnTo>
                    <a:pt x="619" y="457"/>
                  </a:lnTo>
                  <a:lnTo>
                    <a:pt x="646" y="457"/>
                  </a:lnTo>
                  <a:lnTo>
                    <a:pt x="638" y="494"/>
                  </a:lnTo>
                  <a:lnTo>
                    <a:pt x="619" y="511"/>
                  </a:lnTo>
                  <a:lnTo>
                    <a:pt x="611" y="511"/>
                  </a:lnTo>
                  <a:lnTo>
                    <a:pt x="611" y="532"/>
                  </a:lnTo>
                  <a:lnTo>
                    <a:pt x="604" y="549"/>
                  </a:lnTo>
                  <a:lnTo>
                    <a:pt x="596" y="549"/>
                  </a:lnTo>
                  <a:lnTo>
                    <a:pt x="596" y="556"/>
                  </a:lnTo>
                  <a:lnTo>
                    <a:pt x="569" y="579"/>
                  </a:lnTo>
                  <a:lnTo>
                    <a:pt x="547" y="579"/>
                  </a:lnTo>
                  <a:lnTo>
                    <a:pt x="547" y="586"/>
                  </a:lnTo>
                  <a:lnTo>
                    <a:pt x="534" y="579"/>
                  </a:lnTo>
                  <a:lnTo>
                    <a:pt x="534" y="586"/>
                  </a:lnTo>
                  <a:lnTo>
                    <a:pt x="527" y="586"/>
                  </a:lnTo>
                  <a:lnTo>
                    <a:pt x="490" y="601"/>
                  </a:lnTo>
                  <a:lnTo>
                    <a:pt x="484" y="618"/>
                  </a:lnTo>
                  <a:lnTo>
                    <a:pt x="484" y="595"/>
                  </a:lnTo>
                  <a:lnTo>
                    <a:pt x="442" y="595"/>
                  </a:lnTo>
                  <a:lnTo>
                    <a:pt x="442" y="579"/>
                  </a:lnTo>
                  <a:lnTo>
                    <a:pt x="392" y="586"/>
                  </a:lnTo>
                  <a:lnTo>
                    <a:pt x="385" y="579"/>
                  </a:lnTo>
                  <a:lnTo>
                    <a:pt x="385" y="586"/>
                  </a:lnTo>
                  <a:lnTo>
                    <a:pt x="378" y="586"/>
                  </a:lnTo>
                  <a:lnTo>
                    <a:pt x="378" y="601"/>
                  </a:lnTo>
                  <a:lnTo>
                    <a:pt x="363" y="601"/>
                  </a:lnTo>
                  <a:lnTo>
                    <a:pt x="363" y="595"/>
                  </a:lnTo>
                  <a:lnTo>
                    <a:pt x="355" y="595"/>
                  </a:lnTo>
                  <a:lnTo>
                    <a:pt x="341" y="586"/>
                  </a:lnTo>
                  <a:lnTo>
                    <a:pt x="341" y="573"/>
                  </a:lnTo>
                  <a:lnTo>
                    <a:pt x="333" y="556"/>
                  </a:lnTo>
                  <a:lnTo>
                    <a:pt x="320" y="556"/>
                  </a:lnTo>
                  <a:lnTo>
                    <a:pt x="333" y="511"/>
                  </a:lnTo>
                  <a:lnTo>
                    <a:pt x="320" y="494"/>
                  </a:lnTo>
                  <a:lnTo>
                    <a:pt x="315" y="494"/>
                  </a:lnTo>
                  <a:lnTo>
                    <a:pt x="298" y="474"/>
                  </a:lnTo>
                  <a:lnTo>
                    <a:pt x="276" y="474"/>
                  </a:lnTo>
                  <a:lnTo>
                    <a:pt x="234" y="494"/>
                  </a:lnTo>
                  <a:lnTo>
                    <a:pt x="212" y="494"/>
                  </a:lnTo>
                  <a:lnTo>
                    <a:pt x="199" y="505"/>
                  </a:lnTo>
                  <a:lnTo>
                    <a:pt x="192" y="494"/>
                  </a:lnTo>
                  <a:lnTo>
                    <a:pt x="157" y="494"/>
                  </a:lnTo>
                  <a:lnTo>
                    <a:pt x="135" y="474"/>
                  </a:lnTo>
                  <a:lnTo>
                    <a:pt x="127" y="474"/>
                  </a:lnTo>
                  <a:lnTo>
                    <a:pt x="107" y="457"/>
                  </a:lnTo>
                  <a:lnTo>
                    <a:pt x="62" y="452"/>
                  </a:lnTo>
                  <a:lnTo>
                    <a:pt x="56" y="420"/>
                  </a:lnTo>
                  <a:lnTo>
                    <a:pt x="72" y="420"/>
                  </a:lnTo>
                  <a:lnTo>
                    <a:pt x="62" y="405"/>
                  </a:lnTo>
                  <a:lnTo>
                    <a:pt x="85" y="381"/>
                  </a:lnTo>
                  <a:lnTo>
                    <a:pt x="85" y="366"/>
                  </a:lnTo>
                  <a:lnTo>
                    <a:pt x="72" y="353"/>
                  </a:lnTo>
                  <a:lnTo>
                    <a:pt x="50" y="366"/>
                  </a:lnTo>
                  <a:lnTo>
                    <a:pt x="36" y="353"/>
                  </a:lnTo>
                  <a:lnTo>
                    <a:pt x="8" y="339"/>
                  </a:lnTo>
                  <a:lnTo>
                    <a:pt x="15" y="339"/>
                  </a:lnTo>
                  <a:lnTo>
                    <a:pt x="15" y="307"/>
                  </a:lnTo>
                  <a:lnTo>
                    <a:pt x="0" y="307"/>
                  </a:lnTo>
                  <a:lnTo>
                    <a:pt x="0" y="284"/>
                  </a:lnTo>
                  <a:lnTo>
                    <a:pt x="15" y="270"/>
                  </a:lnTo>
                  <a:lnTo>
                    <a:pt x="36" y="270"/>
                  </a:lnTo>
                  <a:lnTo>
                    <a:pt x="43" y="263"/>
                  </a:lnTo>
                  <a:lnTo>
                    <a:pt x="56" y="263"/>
                  </a:lnTo>
                  <a:lnTo>
                    <a:pt x="85" y="247"/>
                  </a:lnTo>
                  <a:lnTo>
                    <a:pt x="93" y="225"/>
                  </a:lnTo>
                  <a:lnTo>
                    <a:pt x="85" y="188"/>
                  </a:lnTo>
                  <a:lnTo>
                    <a:pt x="85" y="179"/>
                  </a:lnTo>
                  <a:lnTo>
                    <a:pt x="107" y="179"/>
                  </a:lnTo>
                  <a:lnTo>
                    <a:pt x="113" y="141"/>
                  </a:lnTo>
                  <a:lnTo>
                    <a:pt x="150" y="141"/>
                  </a:lnTo>
                  <a:lnTo>
                    <a:pt x="157" y="110"/>
                  </a:lnTo>
                  <a:lnTo>
                    <a:pt x="172" y="104"/>
                  </a:lnTo>
                  <a:close/>
                </a:path>
              </a:pathLst>
            </a:custGeom>
            <a:solidFill>
              <a:srgbClr val="B1EBBC"/>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4" name="Freeform 734">
              <a:extLst>
                <a:ext uri="{FF2B5EF4-FFF2-40B4-BE49-F238E27FC236}">
                  <a16:creationId xmlns:a16="http://schemas.microsoft.com/office/drawing/2014/main" id="{30A918B7-4707-BA88-0206-A49D13EF6673}"/>
                </a:ext>
              </a:extLst>
            </p:cNvPr>
            <p:cNvSpPr>
              <a:spLocks/>
            </p:cNvSpPr>
            <p:nvPr/>
          </p:nvSpPr>
          <p:spPr bwMode="auto">
            <a:xfrm>
              <a:off x="5730041" y="1463832"/>
              <a:ext cx="3375421" cy="1677221"/>
            </a:xfrm>
            <a:custGeom>
              <a:avLst/>
              <a:gdLst>
                <a:gd name="T0" fmla="*/ 1275 w 2195"/>
                <a:gd name="T1" fmla="*/ 275 h 1190"/>
                <a:gd name="T2" fmla="*/ 1261 w 2195"/>
                <a:gd name="T3" fmla="*/ 96 h 1190"/>
                <a:gd name="T4" fmla="*/ 1176 w 2195"/>
                <a:gd name="T5" fmla="*/ 96 h 1190"/>
                <a:gd name="T6" fmla="*/ 857 w 2195"/>
                <a:gd name="T7" fmla="*/ 353 h 1190"/>
                <a:gd name="T8" fmla="*/ 759 w 2195"/>
                <a:gd name="T9" fmla="*/ 310 h 1190"/>
                <a:gd name="T10" fmla="*/ 759 w 2195"/>
                <a:gd name="T11" fmla="*/ 536 h 1190"/>
                <a:gd name="T12" fmla="*/ 721 w 2195"/>
                <a:gd name="T13" fmla="*/ 527 h 1190"/>
                <a:gd name="T14" fmla="*/ 707 w 2195"/>
                <a:gd name="T15" fmla="*/ 289 h 1190"/>
                <a:gd name="T16" fmla="*/ 513 w 2195"/>
                <a:gd name="T17" fmla="*/ 449 h 1190"/>
                <a:gd name="T18" fmla="*/ 446 w 2195"/>
                <a:gd name="T19" fmla="*/ 565 h 1190"/>
                <a:gd name="T20" fmla="*/ 285 w 2195"/>
                <a:gd name="T21" fmla="*/ 599 h 1190"/>
                <a:gd name="T22" fmla="*/ 285 w 2195"/>
                <a:gd name="T23" fmla="*/ 634 h 1190"/>
                <a:gd name="T24" fmla="*/ 152 w 2195"/>
                <a:gd name="T25" fmla="*/ 704 h 1190"/>
                <a:gd name="T26" fmla="*/ 77 w 2195"/>
                <a:gd name="T27" fmla="*/ 608 h 1190"/>
                <a:gd name="T28" fmla="*/ 100 w 2195"/>
                <a:gd name="T29" fmla="*/ 501 h 1190"/>
                <a:gd name="T30" fmla="*/ 51 w 2195"/>
                <a:gd name="T31" fmla="*/ 580 h 1190"/>
                <a:gd name="T32" fmla="*/ 67 w 2195"/>
                <a:gd name="T33" fmla="*/ 776 h 1190"/>
                <a:gd name="T34" fmla="*/ 15 w 2195"/>
                <a:gd name="T35" fmla="*/ 909 h 1190"/>
                <a:gd name="T36" fmla="*/ 59 w 2195"/>
                <a:gd name="T37" fmla="*/ 1025 h 1190"/>
                <a:gd name="T38" fmla="*/ 67 w 2195"/>
                <a:gd name="T39" fmla="*/ 1105 h 1190"/>
                <a:gd name="T40" fmla="*/ 137 w 2195"/>
                <a:gd name="T41" fmla="*/ 1143 h 1190"/>
                <a:gd name="T42" fmla="*/ 193 w 2195"/>
                <a:gd name="T43" fmla="*/ 1226 h 1190"/>
                <a:gd name="T44" fmla="*/ 186 w 2195"/>
                <a:gd name="T45" fmla="*/ 1278 h 1190"/>
                <a:gd name="T46" fmla="*/ 270 w 2195"/>
                <a:gd name="T47" fmla="*/ 1357 h 1190"/>
                <a:gd name="T48" fmla="*/ 318 w 2195"/>
                <a:gd name="T49" fmla="*/ 1339 h 1190"/>
                <a:gd name="T50" fmla="*/ 343 w 2195"/>
                <a:gd name="T51" fmla="*/ 1271 h 1190"/>
                <a:gd name="T52" fmla="*/ 343 w 2195"/>
                <a:gd name="T53" fmla="*/ 1192 h 1190"/>
                <a:gd name="T54" fmla="*/ 420 w 2195"/>
                <a:gd name="T55" fmla="*/ 1143 h 1190"/>
                <a:gd name="T56" fmla="*/ 557 w 2195"/>
                <a:gd name="T57" fmla="*/ 1143 h 1190"/>
                <a:gd name="T58" fmla="*/ 562 w 2195"/>
                <a:gd name="T59" fmla="*/ 1077 h 1190"/>
                <a:gd name="T60" fmla="*/ 712 w 2195"/>
                <a:gd name="T61" fmla="*/ 1065 h 1190"/>
                <a:gd name="T62" fmla="*/ 805 w 2195"/>
                <a:gd name="T63" fmla="*/ 1094 h 1190"/>
                <a:gd name="T64" fmla="*/ 950 w 2195"/>
                <a:gd name="T65" fmla="*/ 1198 h 1190"/>
                <a:gd name="T66" fmla="*/ 1126 w 2195"/>
                <a:gd name="T67" fmla="*/ 1192 h 1190"/>
                <a:gd name="T68" fmla="*/ 1244 w 2195"/>
                <a:gd name="T69" fmla="*/ 1164 h 1190"/>
                <a:gd name="T70" fmla="*/ 1469 w 2195"/>
                <a:gd name="T71" fmla="*/ 1192 h 1190"/>
                <a:gd name="T72" fmla="*/ 1528 w 2195"/>
                <a:gd name="T73" fmla="*/ 1094 h 1190"/>
                <a:gd name="T74" fmla="*/ 1656 w 2195"/>
                <a:gd name="T75" fmla="*/ 1241 h 1190"/>
                <a:gd name="T76" fmla="*/ 1656 w 2195"/>
                <a:gd name="T77" fmla="*/ 1314 h 1190"/>
                <a:gd name="T78" fmla="*/ 1712 w 2195"/>
                <a:gd name="T79" fmla="*/ 1349 h 1190"/>
                <a:gd name="T80" fmla="*/ 1753 w 2195"/>
                <a:gd name="T81" fmla="*/ 1094 h 1190"/>
                <a:gd name="T82" fmla="*/ 1838 w 2195"/>
                <a:gd name="T83" fmla="*/ 920 h 1190"/>
                <a:gd name="T84" fmla="*/ 1975 w 2195"/>
                <a:gd name="T85" fmla="*/ 909 h 1190"/>
                <a:gd name="T86" fmla="*/ 2066 w 2195"/>
                <a:gd name="T87" fmla="*/ 830 h 1190"/>
                <a:gd name="T88" fmla="*/ 2175 w 2195"/>
                <a:gd name="T89" fmla="*/ 811 h 1190"/>
                <a:gd name="T90" fmla="*/ 2066 w 2195"/>
                <a:gd name="T91" fmla="*/ 1164 h 1190"/>
                <a:gd name="T92" fmla="*/ 2160 w 2195"/>
                <a:gd name="T93" fmla="*/ 1013 h 1190"/>
                <a:gd name="T94" fmla="*/ 2184 w 2195"/>
                <a:gd name="T95" fmla="*/ 890 h 1190"/>
                <a:gd name="T96" fmla="*/ 2284 w 2195"/>
                <a:gd name="T97" fmla="*/ 871 h 1190"/>
                <a:gd name="T98" fmla="*/ 2393 w 2195"/>
                <a:gd name="T99" fmla="*/ 704 h 1190"/>
                <a:gd name="T100" fmla="*/ 2460 w 2195"/>
                <a:gd name="T101" fmla="*/ 678 h 1190"/>
                <a:gd name="T102" fmla="*/ 2594 w 2195"/>
                <a:gd name="T103" fmla="*/ 652 h 1190"/>
                <a:gd name="T104" fmla="*/ 2269 w 2195"/>
                <a:gd name="T105" fmla="*/ 536 h 1190"/>
                <a:gd name="T106" fmla="*/ 2225 w 2195"/>
                <a:gd name="T107" fmla="*/ 501 h 1190"/>
                <a:gd name="T108" fmla="*/ 1991 w 2195"/>
                <a:gd name="T109" fmla="*/ 438 h 1190"/>
                <a:gd name="T110" fmla="*/ 1782 w 2195"/>
                <a:gd name="T111" fmla="*/ 362 h 1190"/>
                <a:gd name="T112" fmla="*/ 1637 w 2195"/>
                <a:gd name="T113" fmla="*/ 431 h 1190"/>
                <a:gd name="T114" fmla="*/ 1521 w 2195"/>
                <a:gd name="T115" fmla="*/ 299 h 1190"/>
                <a:gd name="T116" fmla="*/ 1320 w 2195"/>
                <a:gd name="T117" fmla="*/ 255 h 11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95" h="1190">
                  <a:moveTo>
                    <a:pt x="1117" y="218"/>
                  </a:moveTo>
                  <a:lnTo>
                    <a:pt x="1109" y="225"/>
                  </a:lnTo>
                  <a:lnTo>
                    <a:pt x="1117" y="247"/>
                  </a:lnTo>
                  <a:lnTo>
                    <a:pt x="1079" y="264"/>
                  </a:lnTo>
                  <a:lnTo>
                    <a:pt x="1074" y="264"/>
                  </a:lnTo>
                  <a:lnTo>
                    <a:pt x="1079" y="235"/>
                  </a:lnTo>
                  <a:lnTo>
                    <a:pt x="1166" y="151"/>
                  </a:lnTo>
                  <a:lnTo>
                    <a:pt x="1166" y="97"/>
                  </a:lnTo>
                  <a:lnTo>
                    <a:pt x="1137" y="58"/>
                  </a:lnTo>
                  <a:lnTo>
                    <a:pt x="1096" y="58"/>
                  </a:lnTo>
                  <a:lnTo>
                    <a:pt x="1096" y="82"/>
                  </a:lnTo>
                  <a:lnTo>
                    <a:pt x="1067" y="82"/>
                  </a:lnTo>
                  <a:lnTo>
                    <a:pt x="1079" y="45"/>
                  </a:lnTo>
                  <a:lnTo>
                    <a:pt x="1039" y="28"/>
                  </a:lnTo>
                  <a:lnTo>
                    <a:pt x="1067" y="13"/>
                  </a:lnTo>
                  <a:lnTo>
                    <a:pt x="1039" y="0"/>
                  </a:lnTo>
                  <a:lnTo>
                    <a:pt x="995" y="45"/>
                  </a:lnTo>
                  <a:lnTo>
                    <a:pt x="995" y="82"/>
                  </a:lnTo>
                  <a:lnTo>
                    <a:pt x="896" y="97"/>
                  </a:lnTo>
                  <a:lnTo>
                    <a:pt x="826" y="143"/>
                  </a:lnTo>
                  <a:lnTo>
                    <a:pt x="804" y="178"/>
                  </a:lnTo>
                  <a:lnTo>
                    <a:pt x="811" y="225"/>
                  </a:lnTo>
                  <a:lnTo>
                    <a:pt x="719" y="247"/>
                  </a:lnTo>
                  <a:lnTo>
                    <a:pt x="725" y="301"/>
                  </a:lnTo>
                  <a:lnTo>
                    <a:pt x="747" y="329"/>
                  </a:lnTo>
                  <a:lnTo>
                    <a:pt x="734" y="337"/>
                  </a:lnTo>
                  <a:lnTo>
                    <a:pt x="704" y="301"/>
                  </a:lnTo>
                  <a:lnTo>
                    <a:pt x="682" y="294"/>
                  </a:lnTo>
                  <a:lnTo>
                    <a:pt x="675" y="301"/>
                  </a:lnTo>
                  <a:lnTo>
                    <a:pt x="642" y="264"/>
                  </a:lnTo>
                  <a:lnTo>
                    <a:pt x="647" y="301"/>
                  </a:lnTo>
                  <a:lnTo>
                    <a:pt x="625" y="344"/>
                  </a:lnTo>
                  <a:lnTo>
                    <a:pt x="642" y="383"/>
                  </a:lnTo>
                  <a:lnTo>
                    <a:pt x="632" y="420"/>
                  </a:lnTo>
                  <a:lnTo>
                    <a:pt x="632" y="450"/>
                  </a:lnTo>
                  <a:lnTo>
                    <a:pt x="642" y="457"/>
                  </a:lnTo>
                  <a:lnTo>
                    <a:pt x="647" y="504"/>
                  </a:lnTo>
                  <a:lnTo>
                    <a:pt x="598" y="549"/>
                  </a:lnTo>
                  <a:lnTo>
                    <a:pt x="590" y="541"/>
                  </a:lnTo>
                  <a:lnTo>
                    <a:pt x="625" y="495"/>
                  </a:lnTo>
                  <a:lnTo>
                    <a:pt x="632" y="465"/>
                  </a:lnTo>
                  <a:lnTo>
                    <a:pt x="610" y="450"/>
                  </a:lnTo>
                  <a:lnTo>
                    <a:pt x="610" y="353"/>
                  </a:lnTo>
                  <a:lnTo>
                    <a:pt x="603" y="337"/>
                  </a:lnTo>
                  <a:lnTo>
                    <a:pt x="610" y="279"/>
                  </a:lnTo>
                  <a:lnTo>
                    <a:pt x="598" y="272"/>
                  </a:lnTo>
                  <a:lnTo>
                    <a:pt x="603" y="264"/>
                  </a:lnTo>
                  <a:lnTo>
                    <a:pt x="598" y="247"/>
                  </a:lnTo>
                  <a:lnTo>
                    <a:pt x="583" y="255"/>
                  </a:lnTo>
                  <a:lnTo>
                    <a:pt x="539" y="374"/>
                  </a:lnTo>
                  <a:lnTo>
                    <a:pt x="539" y="420"/>
                  </a:lnTo>
                  <a:lnTo>
                    <a:pt x="561" y="457"/>
                  </a:lnTo>
                  <a:lnTo>
                    <a:pt x="561" y="474"/>
                  </a:lnTo>
                  <a:lnTo>
                    <a:pt x="434" y="383"/>
                  </a:lnTo>
                  <a:lnTo>
                    <a:pt x="429" y="400"/>
                  </a:lnTo>
                  <a:lnTo>
                    <a:pt x="462" y="450"/>
                  </a:lnTo>
                  <a:lnTo>
                    <a:pt x="441" y="457"/>
                  </a:lnTo>
                  <a:lnTo>
                    <a:pt x="434" y="450"/>
                  </a:lnTo>
                  <a:lnTo>
                    <a:pt x="384" y="465"/>
                  </a:lnTo>
                  <a:lnTo>
                    <a:pt x="377" y="482"/>
                  </a:lnTo>
                  <a:lnTo>
                    <a:pt x="370" y="465"/>
                  </a:lnTo>
                  <a:lnTo>
                    <a:pt x="370" y="450"/>
                  </a:lnTo>
                  <a:lnTo>
                    <a:pt x="285" y="504"/>
                  </a:lnTo>
                  <a:lnTo>
                    <a:pt x="285" y="519"/>
                  </a:lnTo>
                  <a:lnTo>
                    <a:pt x="263" y="532"/>
                  </a:lnTo>
                  <a:lnTo>
                    <a:pt x="241" y="511"/>
                  </a:lnTo>
                  <a:lnTo>
                    <a:pt x="263" y="495"/>
                  </a:lnTo>
                  <a:lnTo>
                    <a:pt x="255" y="465"/>
                  </a:lnTo>
                  <a:lnTo>
                    <a:pt x="223" y="457"/>
                  </a:lnTo>
                  <a:lnTo>
                    <a:pt x="228" y="474"/>
                  </a:lnTo>
                  <a:lnTo>
                    <a:pt x="228" y="519"/>
                  </a:lnTo>
                  <a:lnTo>
                    <a:pt x="241" y="541"/>
                  </a:lnTo>
                  <a:lnTo>
                    <a:pt x="228" y="556"/>
                  </a:lnTo>
                  <a:lnTo>
                    <a:pt x="206" y="549"/>
                  </a:lnTo>
                  <a:lnTo>
                    <a:pt x="171" y="578"/>
                  </a:lnTo>
                  <a:lnTo>
                    <a:pt x="186" y="618"/>
                  </a:lnTo>
                  <a:lnTo>
                    <a:pt x="136" y="595"/>
                  </a:lnTo>
                  <a:lnTo>
                    <a:pt x="129" y="601"/>
                  </a:lnTo>
                  <a:lnTo>
                    <a:pt x="142" y="633"/>
                  </a:lnTo>
                  <a:lnTo>
                    <a:pt x="129" y="633"/>
                  </a:lnTo>
                  <a:lnTo>
                    <a:pt x="100" y="618"/>
                  </a:lnTo>
                  <a:lnTo>
                    <a:pt x="100" y="556"/>
                  </a:lnTo>
                  <a:lnTo>
                    <a:pt x="79" y="541"/>
                  </a:lnTo>
                  <a:lnTo>
                    <a:pt x="65" y="519"/>
                  </a:lnTo>
                  <a:lnTo>
                    <a:pt x="85" y="532"/>
                  </a:lnTo>
                  <a:lnTo>
                    <a:pt x="157" y="556"/>
                  </a:lnTo>
                  <a:lnTo>
                    <a:pt x="199" y="532"/>
                  </a:lnTo>
                  <a:lnTo>
                    <a:pt x="186" y="504"/>
                  </a:lnTo>
                  <a:lnTo>
                    <a:pt x="136" y="450"/>
                  </a:lnTo>
                  <a:lnTo>
                    <a:pt x="85" y="428"/>
                  </a:lnTo>
                  <a:lnTo>
                    <a:pt x="85" y="420"/>
                  </a:lnTo>
                  <a:lnTo>
                    <a:pt x="65" y="411"/>
                  </a:lnTo>
                  <a:lnTo>
                    <a:pt x="50" y="420"/>
                  </a:lnTo>
                  <a:lnTo>
                    <a:pt x="20" y="450"/>
                  </a:lnTo>
                  <a:lnTo>
                    <a:pt x="20" y="474"/>
                  </a:lnTo>
                  <a:lnTo>
                    <a:pt x="43" y="495"/>
                  </a:lnTo>
                  <a:lnTo>
                    <a:pt x="35" y="519"/>
                  </a:lnTo>
                  <a:lnTo>
                    <a:pt x="43" y="569"/>
                  </a:lnTo>
                  <a:lnTo>
                    <a:pt x="35" y="595"/>
                  </a:lnTo>
                  <a:lnTo>
                    <a:pt x="50" y="625"/>
                  </a:lnTo>
                  <a:lnTo>
                    <a:pt x="43" y="640"/>
                  </a:lnTo>
                  <a:lnTo>
                    <a:pt x="57" y="662"/>
                  </a:lnTo>
                  <a:lnTo>
                    <a:pt x="57" y="669"/>
                  </a:lnTo>
                  <a:lnTo>
                    <a:pt x="35" y="716"/>
                  </a:lnTo>
                  <a:lnTo>
                    <a:pt x="10" y="736"/>
                  </a:lnTo>
                  <a:lnTo>
                    <a:pt x="13" y="736"/>
                  </a:lnTo>
                  <a:lnTo>
                    <a:pt x="35" y="754"/>
                  </a:lnTo>
                  <a:lnTo>
                    <a:pt x="13" y="776"/>
                  </a:lnTo>
                  <a:lnTo>
                    <a:pt x="10" y="785"/>
                  </a:lnTo>
                  <a:lnTo>
                    <a:pt x="0" y="785"/>
                  </a:lnTo>
                  <a:lnTo>
                    <a:pt x="10" y="812"/>
                  </a:lnTo>
                  <a:lnTo>
                    <a:pt x="13" y="859"/>
                  </a:lnTo>
                  <a:lnTo>
                    <a:pt x="43" y="865"/>
                  </a:lnTo>
                  <a:lnTo>
                    <a:pt x="50" y="875"/>
                  </a:lnTo>
                  <a:lnTo>
                    <a:pt x="50" y="897"/>
                  </a:lnTo>
                  <a:lnTo>
                    <a:pt x="65" y="919"/>
                  </a:lnTo>
                  <a:lnTo>
                    <a:pt x="79" y="919"/>
                  </a:lnTo>
                  <a:lnTo>
                    <a:pt x="65" y="943"/>
                  </a:lnTo>
                  <a:lnTo>
                    <a:pt x="57" y="934"/>
                  </a:lnTo>
                  <a:lnTo>
                    <a:pt x="57" y="943"/>
                  </a:lnTo>
                  <a:lnTo>
                    <a:pt x="65" y="956"/>
                  </a:lnTo>
                  <a:lnTo>
                    <a:pt x="92" y="956"/>
                  </a:lnTo>
                  <a:lnTo>
                    <a:pt x="100" y="963"/>
                  </a:lnTo>
                  <a:lnTo>
                    <a:pt x="92" y="963"/>
                  </a:lnTo>
                  <a:lnTo>
                    <a:pt x="100" y="976"/>
                  </a:lnTo>
                  <a:lnTo>
                    <a:pt x="116" y="976"/>
                  </a:lnTo>
                  <a:lnTo>
                    <a:pt x="121" y="993"/>
                  </a:lnTo>
                  <a:lnTo>
                    <a:pt x="129" y="1001"/>
                  </a:lnTo>
                  <a:lnTo>
                    <a:pt x="136" y="993"/>
                  </a:lnTo>
                  <a:lnTo>
                    <a:pt x="177" y="1023"/>
                  </a:lnTo>
                  <a:lnTo>
                    <a:pt x="171" y="1060"/>
                  </a:lnTo>
                  <a:lnTo>
                    <a:pt x="164" y="1047"/>
                  </a:lnTo>
                  <a:lnTo>
                    <a:pt x="157" y="1060"/>
                  </a:lnTo>
                  <a:lnTo>
                    <a:pt x="157" y="1077"/>
                  </a:lnTo>
                  <a:lnTo>
                    <a:pt x="164" y="1067"/>
                  </a:lnTo>
                  <a:lnTo>
                    <a:pt x="171" y="1077"/>
                  </a:lnTo>
                  <a:lnTo>
                    <a:pt x="142" y="1085"/>
                  </a:lnTo>
                  <a:lnTo>
                    <a:pt x="157" y="1091"/>
                  </a:lnTo>
                  <a:lnTo>
                    <a:pt x="136" y="1114"/>
                  </a:lnTo>
                  <a:lnTo>
                    <a:pt x="129" y="1114"/>
                  </a:lnTo>
                  <a:lnTo>
                    <a:pt x="136" y="1114"/>
                  </a:lnTo>
                  <a:lnTo>
                    <a:pt x="171" y="1151"/>
                  </a:lnTo>
                  <a:lnTo>
                    <a:pt x="213" y="1151"/>
                  </a:lnTo>
                  <a:lnTo>
                    <a:pt x="228" y="1159"/>
                  </a:lnTo>
                  <a:lnTo>
                    <a:pt x="248" y="1159"/>
                  </a:lnTo>
                  <a:lnTo>
                    <a:pt x="270" y="1190"/>
                  </a:lnTo>
                  <a:lnTo>
                    <a:pt x="285" y="1190"/>
                  </a:lnTo>
                  <a:lnTo>
                    <a:pt x="291" y="1181"/>
                  </a:lnTo>
                  <a:lnTo>
                    <a:pt x="270" y="1159"/>
                  </a:lnTo>
                  <a:lnTo>
                    <a:pt x="270" y="1143"/>
                  </a:lnTo>
                  <a:lnTo>
                    <a:pt x="263" y="1122"/>
                  </a:lnTo>
                  <a:lnTo>
                    <a:pt x="285" y="1091"/>
                  </a:lnTo>
                  <a:lnTo>
                    <a:pt x="291" y="1107"/>
                  </a:lnTo>
                  <a:lnTo>
                    <a:pt x="298" y="1091"/>
                  </a:lnTo>
                  <a:lnTo>
                    <a:pt x="298" y="1085"/>
                  </a:lnTo>
                  <a:lnTo>
                    <a:pt x="291" y="1085"/>
                  </a:lnTo>
                  <a:lnTo>
                    <a:pt x="298" y="1077"/>
                  </a:lnTo>
                  <a:lnTo>
                    <a:pt x="291" y="1060"/>
                  </a:lnTo>
                  <a:lnTo>
                    <a:pt x="270" y="1060"/>
                  </a:lnTo>
                  <a:lnTo>
                    <a:pt x="263" y="1038"/>
                  </a:lnTo>
                  <a:lnTo>
                    <a:pt x="270" y="993"/>
                  </a:lnTo>
                  <a:lnTo>
                    <a:pt x="291" y="1017"/>
                  </a:lnTo>
                  <a:lnTo>
                    <a:pt x="298" y="1017"/>
                  </a:lnTo>
                  <a:lnTo>
                    <a:pt x="291" y="993"/>
                  </a:lnTo>
                  <a:lnTo>
                    <a:pt x="312" y="963"/>
                  </a:lnTo>
                  <a:lnTo>
                    <a:pt x="333" y="976"/>
                  </a:lnTo>
                  <a:lnTo>
                    <a:pt x="342" y="963"/>
                  </a:lnTo>
                  <a:lnTo>
                    <a:pt x="355" y="976"/>
                  </a:lnTo>
                  <a:lnTo>
                    <a:pt x="384" y="993"/>
                  </a:lnTo>
                  <a:lnTo>
                    <a:pt x="399" y="985"/>
                  </a:lnTo>
                  <a:lnTo>
                    <a:pt x="419" y="985"/>
                  </a:lnTo>
                  <a:lnTo>
                    <a:pt x="429" y="993"/>
                  </a:lnTo>
                  <a:lnTo>
                    <a:pt x="462" y="993"/>
                  </a:lnTo>
                  <a:lnTo>
                    <a:pt x="471" y="976"/>
                  </a:lnTo>
                  <a:lnTo>
                    <a:pt x="441" y="963"/>
                  </a:lnTo>
                  <a:lnTo>
                    <a:pt x="462" y="956"/>
                  </a:lnTo>
                  <a:lnTo>
                    <a:pt x="456" y="949"/>
                  </a:lnTo>
                  <a:lnTo>
                    <a:pt x="462" y="943"/>
                  </a:lnTo>
                  <a:lnTo>
                    <a:pt x="462" y="909"/>
                  </a:lnTo>
                  <a:lnTo>
                    <a:pt x="476" y="919"/>
                  </a:lnTo>
                  <a:lnTo>
                    <a:pt x="556" y="897"/>
                  </a:lnTo>
                  <a:lnTo>
                    <a:pt x="556" y="880"/>
                  </a:lnTo>
                  <a:lnTo>
                    <a:pt x="590" y="880"/>
                  </a:lnTo>
                  <a:lnTo>
                    <a:pt x="598" y="904"/>
                  </a:lnTo>
                  <a:lnTo>
                    <a:pt x="598" y="909"/>
                  </a:lnTo>
                  <a:lnTo>
                    <a:pt x="603" y="909"/>
                  </a:lnTo>
                  <a:lnTo>
                    <a:pt x="625" y="919"/>
                  </a:lnTo>
                  <a:lnTo>
                    <a:pt x="625" y="934"/>
                  </a:lnTo>
                  <a:lnTo>
                    <a:pt x="642" y="934"/>
                  </a:lnTo>
                  <a:lnTo>
                    <a:pt x="653" y="909"/>
                  </a:lnTo>
                  <a:lnTo>
                    <a:pt x="675" y="904"/>
                  </a:lnTo>
                  <a:lnTo>
                    <a:pt x="682" y="934"/>
                  </a:lnTo>
                  <a:lnTo>
                    <a:pt x="719" y="993"/>
                  </a:lnTo>
                  <a:lnTo>
                    <a:pt x="725" y="976"/>
                  </a:lnTo>
                  <a:lnTo>
                    <a:pt x="734" y="993"/>
                  </a:lnTo>
                  <a:lnTo>
                    <a:pt x="761" y="985"/>
                  </a:lnTo>
                  <a:lnTo>
                    <a:pt x="782" y="1017"/>
                  </a:lnTo>
                  <a:lnTo>
                    <a:pt x="804" y="1023"/>
                  </a:lnTo>
                  <a:lnTo>
                    <a:pt x="804" y="1017"/>
                  </a:lnTo>
                  <a:lnTo>
                    <a:pt x="817" y="1032"/>
                  </a:lnTo>
                  <a:lnTo>
                    <a:pt x="866" y="993"/>
                  </a:lnTo>
                  <a:lnTo>
                    <a:pt x="903" y="1001"/>
                  </a:lnTo>
                  <a:lnTo>
                    <a:pt x="918" y="1017"/>
                  </a:lnTo>
                  <a:lnTo>
                    <a:pt x="953" y="1017"/>
                  </a:lnTo>
                  <a:lnTo>
                    <a:pt x="953" y="976"/>
                  </a:lnTo>
                  <a:lnTo>
                    <a:pt x="973" y="963"/>
                  </a:lnTo>
                  <a:lnTo>
                    <a:pt x="1010" y="976"/>
                  </a:lnTo>
                  <a:lnTo>
                    <a:pt x="1024" y="1001"/>
                  </a:lnTo>
                  <a:lnTo>
                    <a:pt x="1030" y="1001"/>
                  </a:lnTo>
                  <a:lnTo>
                    <a:pt x="1052" y="993"/>
                  </a:lnTo>
                  <a:lnTo>
                    <a:pt x="1121" y="1032"/>
                  </a:lnTo>
                  <a:lnTo>
                    <a:pt x="1159" y="1023"/>
                  </a:lnTo>
                  <a:lnTo>
                    <a:pt x="1179" y="1001"/>
                  </a:lnTo>
                  <a:lnTo>
                    <a:pt x="1201" y="1017"/>
                  </a:lnTo>
                  <a:lnTo>
                    <a:pt x="1223" y="1023"/>
                  </a:lnTo>
                  <a:lnTo>
                    <a:pt x="1243" y="1017"/>
                  </a:lnTo>
                  <a:lnTo>
                    <a:pt x="1250" y="976"/>
                  </a:lnTo>
                  <a:lnTo>
                    <a:pt x="1265" y="963"/>
                  </a:lnTo>
                  <a:lnTo>
                    <a:pt x="1265" y="956"/>
                  </a:lnTo>
                  <a:lnTo>
                    <a:pt x="1250" y="956"/>
                  </a:lnTo>
                  <a:lnTo>
                    <a:pt x="1265" y="943"/>
                  </a:lnTo>
                  <a:lnTo>
                    <a:pt x="1293" y="934"/>
                  </a:lnTo>
                  <a:lnTo>
                    <a:pt x="1322" y="943"/>
                  </a:lnTo>
                  <a:lnTo>
                    <a:pt x="1337" y="956"/>
                  </a:lnTo>
                  <a:lnTo>
                    <a:pt x="1355" y="1023"/>
                  </a:lnTo>
                  <a:lnTo>
                    <a:pt x="1372" y="1023"/>
                  </a:lnTo>
                  <a:lnTo>
                    <a:pt x="1401" y="1038"/>
                  </a:lnTo>
                  <a:lnTo>
                    <a:pt x="1401" y="1060"/>
                  </a:lnTo>
                  <a:lnTo>
                    <a:pt x="1414" y="1060"/>
                  </a:lnTo>
                  <a:lnTo>
                    <a:pt x="1449" y="1047"/>
                  </a:lnTo>
                  <a:lnTo>
                    <a:pt x="1449" y="1067"/>
                  </a:lnTo>
                  <a:lnTo>
                    <a:pt x="1421" y="1122"/>
                  </a:lnTo>
                  <a:lnTo>
                    <a:pt x="1414" y="1114"/>
                  </a:lnTo>
                  <a:lnTo>
                    <a:pt x="1401" y="1122"/>
                  </a:lnTo>
                  <a:lnTo>
                    <a:pt x="1401" y="1168"/>
                  </a:lnTo>
                  <a:lnTo>
                    <a:pt x="1406" y="1151"/>
                  </a:lnTo>
                  <a:lnTo>
                    <a:pt x="1414" y="1151"/>
                  </a:lnTo>
                  <a:lnTo>
                    <a:pt x="1414" y="1159"/>
                  </a:lnTo>
                  <a:lnTo>
                    <a:pt x="1421" y="1168"/>
                  </a:lnTo>
                  <a:lnTo>
                    <a:pt x="1449" y="1151"/>
                  </a:lnTo>
                  <a:lnTo>
                    <a:pt x="1530" y="1047"/>
                  </a:lnTo>
                  <a:lnTo>
                    <a:pt x="1535" y="943"/>
                  </a:lnTo>
                  <a:lnTo>
                    <a:pt x="1513" y="909"/>
                  </a:lnTo>
                  <a:lnTo>
                    <a:pt x="1508" y="909"/>
                  </a:lnTo>
                  <a:lnTo>
                    <a:pt x="1498" y="934"/>
                  </a:lnTo>
                  <a:lnTo>
                    <a:pt x="1484" y="934"/>
                  </a:lnTo>
                  <a:lnTo>
                    <a:pt x="1493" y="909"/>
                  </a:lnTo>
                  <a:lnTo>
                    <a:pt x="1484" y="909"/>
                  </a:lnTo>
                  <a:lnTo>
                    <a:pt x="1471" y="904"/>
                  </a:lnTo>
                  <a:lnTo>
                    <a:pt x="1457" y="904"/>
                  </a:lnTo>
                  <a:lnTo>
                    <a:pt x="1457" y="897"/>
                  </a:lnTo>
                  <a:lnTo>
                    <a:pt x="1556" y="785"/>
                  </a:lnTo>
                  <a:lnTo>
                    <a:pt x="1592" y="776"/>
                  </a:lnTo>
                  <a:lnTo>
                    <a:pt x="1600" y="785"/>
                  </a:lnTo>
                  <a:lnTo>
                    <a:pt x="1615" y="776"/>
                  </a:lnTo>
                  <a:lnTo>
                    <a:pt x="1633" y="785"/>
                  </a:lnTo>
                  <a:lnTo>
                    <a:pt x="1642" y="759"/>
                  </a:lnTo>
                  <a:lnTo>
                    <a:pt x="1672" y="776"/>
                  </a:lnTo>
                  <a:lnTo>
                    <a:pt x="1679" y="776"/>
                  </a:lnTo>
                  <a:lnTo>
                    <a:pt x="1672" y="785"/>
                  </a:lnTo>
                  <a:lnTo>
                    <a:pt x="1672" y="790"/>
                  </a:lnTo>
                  <a:lnTo>
                    <a:pt x="1721" y="785"/>
                  </a:lnTo>
                  <a:lnTo>
                    <a:pt x="1712" y="776"/>
                  </a:lnTo>
                  <a:lnTo>
                    <a:pt x="1749" y="709"/>
                  </a:lnTo>
                  <a:lnTo>
                    <a:pt x="1793" y="699"/>
                  </a:lnTo>
                  <a:lnTo>
                    <a:pt x="1793" y="736"/>
                  </a:lnTo>
                  <a:lnTo>
                    <a:pt x="1834" y="709"/>
                  </a:lnTo>
                  <a:lnTo>
                    <a:pt x="1834" y="675"/>
                  </a:lnTo>
                  <a:lnTo>
                    <a:pt x="1848" y="675"/>
                  </a:lnTo>
                  <a:lnTo>
                    <a:pt x="1841" y="692"/>
                  </a:lnTo>
                  <a:lnTo>
                    <a:pt x="1834" y="736"/>
                  </a:lnTo>
                  <a:lnTo>
                    <a:pt x="1821" y="744"/>
                  </a:lnTo>
                  <a:lnTo>
                    <a:pt x="1764" y="812"/>
                  </a:lnTo>
                  <a:lnTo>
                    <a:pt x="1749" y="822"/>
                  </a:lnTo>
                  <a:lnTo>
                    <a:pt x="1727" y="880"/>
                  </a:lnTo>
                  <a:lnTo>
                    <a:pt x="1749" y="993"/>
                  </a:lnTo>
                  <a:lnTo>
                    <a:pt x="1793" y="943"/>
                  </a:lnTo>
                  <a:lnTo>
                    <a:pt x="1793" y="909"/>
                  </a:lnTo>
                  <a:lnTo>
                    <a:pt x="1798" y="909"/>
                  </a:lnTo>
                  <a:lnTo>
                    <a:pt x="1821" y="904"/>
                  </a:lnTo>
                  <a:lnTo>
                    <a:pt x="1821" y="875"/>
                  </a:lnTo>
                  <a:lnTo>
                    <a:pt x="1828" y="865"/>
                  </a:lnTo>
                  <a:lnTo>
                    <a:pt x="1834" y="865"/>
                  </a:lnTo>
                  <a:lnTo>
                    <a:pt x="1834" y="828"/>
                  </a:lnTo>
                  <a:lnTo>
                    <a:pt x="1821" y="812"/>
                  </a:lnTo>
                  <a:lnTo>
                    <a:pt x="1834" y="785"/>
                  </a:lnTo>
                  <a:lnTo>
                    <a:pt x="1834" y="759"/>
                  </a:lnTo>
                  <a:lnTo>
                    <a:pt x="1848" y="759"/>
                  </a:lnTo>
                  <a:lnTo>
                    <a:pt x="1876" y="744"/>
                  </a:lnTo>
                  <a:lnTo>
                    <a:pt x="1876" y="759"/>
                  </a:lnTo>
                  <a:lnTo>
                    <a:pt x="1883" y="754"/>
                  </a:lnTo>
                  <a:lnTo>
                    <a:pt x="1912" y="744"/>
                  </a:lnTo>
                  <a:lnTo>
                    <a:pt x="1927" y="759"/>
                  </a:lnTo>
                  <a:lnTo>
                    <a:pt x="1933" y="744"/>
                  </a:lnTo>
                  <a:lnTo>
                    <a:pt x="2020" y="675"/>
                  </a:lnTo>
                  <a:lnTo>
                    <a:pt x="2047" y="692"/>
                  </a:lnTo>
                  <a:lnTo>
                    <a:pt x="2056" y="675"/>
                  </a:lnTo>
                  <a:lnTo>
                    <a:pt x="2042" y="625"/>
                  </a:lnTo>
                  <a:lnTo>
                    <a:pt x="2025" y="625"/>
                  </a:lnTo>
                  <a:lnTo>
                    <a:pt x="2025" y="601"/>
                  </a:lnTo>
                  <a:lnTo>
                    <a:pt x="2042" y="601"/>
                  </a:lnTo>
                  <a:lnTo>
                    <a:pt x="2056" y="595"/>
                  </a:lnTo>
                  <a:lnTo>
                    <a:pt x="2069" y="578"/>
                  </a:lnTo>
                  <a:lnTo>
                    <a:pt x="2062" y="556"/>
                  </a:lnTo>
                  <a:lnTo>
                    <a:pt x="2069" y="549"/>
                  </a:lnTo>
                  <a:lnTo>
                    <a:pt x="2082" y="578"/>
                  </a:lnTo>
                  <a:lnTo>
                    <a:pt x="2096" y="578"/>
                  </a:lnTo>
                  <a:lnTo>
                    <a:pt x="2151" y="625"/>
                  </a:lnTo>
                  <a:lnTo>
                    <a:pt x="2168" y="595"/>
                  </a:lnTo>
                  <a:lnTo>
                    <a:pt x="2168" y="578"/>
                  </a:lnTo>
                  <a:lnTo>
                    <a:pt x="2180" y="578"/>
                  </a:lnTo>
                  <a:lnTo>
                    <a:pt x="2195" y="556"/>
                  </a:lnTo>
                  <a:lnTo>
                    <a:pt x="2173" y="532"/>
                  </a:lnTo>
                  <a:lnTo>
                    <a:pt x="2131" y="519"/>
                  </a:lnTo>
                  <a:lnTo>
                    <a:pt x="2007" y="411"/>
                  </a:lnTo>
                  <a:lnTo>
                    <a:pt x="1933" y="400"/>
                  </a:lnTo>
                  <a:lnTo>
                    <a:pt x="1933" y="450"/>
                  </a:lnTo>
                  <a:lnTo>
                    <a:pt x="1920" y="457"/>
                  </a:lnTo>
                  <a:lnTo>
                    <a:pt x="1903" y="435"/>
                  </a:lnTo>
                  <a:lnTo>
                    <a:pt x="1903" y="420"/>
                  </a:lnTo>
                  <a:lnTo>
                    <a:pt x="1912" y="420"/>
                  </a:lnTo>
                  <a:lnTo>
                    <a:pt x="1920" y="411"/>
                  </a:lnTo>
                  <a:lnTo>
                    <a:pt x="1903" y="411"/>
                  </a:lnTo>
                  <a:lnTo>
                    <a:pt x="1883" y="428"/>
                  </a:lnTo>
                  <a:lnTo>
                    <a:pt x="1798" y="420"/>
                  </a:lnTo>
                  <a:lnTo>
                    <a:pt x="1784" y="411"/>
                  </a:lnTo>
                  <a:lnTo>
                    <a:pt x="1793" y="391"/>
                  </a:lnTo>
                  <a:lnTo>
                    <a:pt x="1776" y="368"/>
                  </a:lnTo>
                  <a:lnTo>
                    <a:pt x="1742" y="353"/>
                  </a:lnTo>
                  <a:lnTo>
                    <a:pt x="1685" y="374"/>
                  </a:lnTo>
                  <a:lnTo>
                    <a:pt x="1679" y="344"/>
                  </a:lnTo>
                  <a:lnTo>
                    <a:pt x="1664" y="344"/>
                  </a:lnTo>
                  <a:lnTo>
                    <a:pt x="1657" y="337"/>
                  </a:lnTo>
                  <a:lnTo>
                    <a:pt x="1657" y="309"/>
                  </a:lnTo>
                  <a:lnTo>
                    <a:pt x="1530" y="272"/>
                  </a:lnTo>
                  <a:lnTo>
                    <a:pt x="1508" y="309"/>
                  </a:lnTo>
                  <a:lnTo>
                    <a:pt x="1530" y="337"/>
                  </a:lnTo>
                  <a:lnTo>
                    <a:pt x="1463" y="337"/>
                  </a:lnTo>
                  <a:lnTo>
                    <a:pt x="1449" y="344"/>
                  </a:lnTo>
                  <a:lnTo>
                    <a:pt x="1421" y="326"/>
                  </a:lnTo>
                  <a:lnTo>
                    <a:pt x="1406" y="374"/>
                  </a:lnTo>
                  <a:lnTo>
                    <a:pt x="1385" y="368"/>
                  </a:lnTo>
                  <a:lnTo>
                    <a:pt x="1372" y="329"/>
                  </a:lnTo>
                  <a:lnTo>
                    <a:pt x="1379" y="279"/>
                  </a:lnTo>
                  <a:lnTo>
                    <a:pt x="1364" y="255"/>
                  </a:lnTo>
                  <a:lnTo>
                    <a:pt x="1315" y="235"/>
                  </a:lnTo>
                  <a:lnTo>
                    <a:pt x="1293" y="235"/>
                  </a:lnTo>
                  <a:lnTo>
                    <a:pt x="1287" y="255"/>
                  </a:lnTo>
                  <a:lnTo>
                    <a:pt x="1293" y="272"/>
                  </a:lnTo>
                  <a:lnTo>
                    <a:pt x="1228" y="264"/>
                  </a:lnTo>
                  <a:lnTo>
                    <a:pt x="1236" y="235"/>
                  </a:lnTo>
                  <a:lnTo>
                    <a:pt x="1193" y="225"/>
                  </a:lnTo>
                  <a:lnTo>
                    <a:pt x="1166" y="247"/>
                  </a:lnTo>
                  <a:lnTo>
                    <a:pt x="1117" y="218"/>
                  </a:lnTo>
                  <a:close/>
                </a:path>
              </a:pathLst>
            </a:custGeom>
            <a:solidFill>
              <a:schemeClr val="bg1">
                <a:lumMod val="85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5" name="Freeform 735">
              <a:extLst>
                <a:ext uri="{FF2B5EF4-FFF2-40B4-BE49-F238E27FC236}">
                  <a16:creationId xmlns:a16="http://schemas.microsoft.com/office/drawing/2014/main" id="{557BF2A8-34B5-98FA-A1FF-E8DF362C806E}"/>
                </a:ext>
              </a:extLst>
            </p:cNvPr>
            <p:cNvSpPr>
              <a:spLocks/>
            </p:cNvSpPr>
            <p:nvPr/>
          </p:nvSpPr>
          <p:spPr bwMode="auto">
            <a:xfrm>
              <a:off x="6870271" y="3517385"/>
              <a:ext cx="366401" cy="230488"/>
            </a:xfrm>
            <a:custGeom>
              <a:avLst/>
              <a:gdLst>
                <a:gd name="T0" fmla="*/ 173 w 238"/>
                <a:gd name="T1" fmla="*/ 192 h 163"/>
                <a:gd name="T2" fmla="*/ 187 w 238"/>
                <a:gd name="T3" fmla="*/ 192 h 163"/>
                <a:gd name="T4" fmla="*/ 197 w 238"/>
                <a:gd name="T5" fmla="*/ 177 h 163"/>
                <a:gd name="T6" fmla="*/ 197 w 238"/>
                <a:gd name="T7" fmla="*/ 149 h 163"/>
                <a:gd name="T8" fmla="*/ 187 w 238"/>
                <a:gd name="T9" fmla="*/ 140 h 163"/>
                <a:gd name="T10" fmla="*/ 206 w 238"/>
                <a:gd name="T11" fmla="*/ 140 h 163"/>
                <a:gd name="T12" fmla="*/ 214 w 238"/>
                <a:gd name="T13" fmla="*/ 113 h 163"/>
                <a:gd name="T14" fmla="*/ 214 w 238"/>
                <a:gd name="T15" fmla="*/ 105 h 163"/>
                <a:gd name="T16" fmla="*/ 238 w 238"/>
                <a:gd name="T17" fmla="*/ 105 h 163"/>
                <a:gd name="T18" fmla="*/ 238 w 238"/>
                <a:gd name="T19" fmla="*/ 113 h 163"/>
                <a:gd name="T20" fmla="*/ 256 w 238"/>
                <a:gd name="T21" fmla="*/ 113 h 163"/>
                <a:gd name="T22" fmla="*/ 282 w 238"/>
                <a:gd name="T23" fmla="*/ 105 h 163"/>
                <a:gd name="T24" fmla="*/ 256 w 238"/>
                <a:gd name="T25" fmla="*/ 97 h 163"/>
                <a:gd name="T26" fmla="*/ 230 w 238"/>
                <a:gd name="T27" fmla="*/ 97 h 163"/>
                <a:gd name="T28" fmla="*/ 249 w 238"/>
                <a:gd name="T29" fmla="*/ 71 h 163"/>
                <a:gd name="T30" fmla="*/ 238 w 238"/>
                <a:gd name="T31" fmla="*/ 71 h 163"/>
                <a:gd name="T32" fmla="*/ 206 w 238"/>
                <a:gd name="T33" fmla="*/ 105 h 163"/>
                <a:gd name="T34" fmla="*/ 197 w 238"/>
                <a:gd name="T35" fmla="*/ 97 h 163"/>
                <a:gd name="T36" fmla="*/ 182 w 238"/>
                <a:gd name="T37" fmla="*/ 97 h 163"/>
                <a:gd name="T38" fmla="*/ 182 w 238"/>
                <a:gd name="T39" fmla="*/ 90 h 163"/>
                <a:gd name="T40" fmla="*/ 173 w 238"/>
                <a:gd name="T41" fmla="*/ 90 h 163"/>
                <a:gd name="T42" fmla="*/ 173 w 238"/>
                <a:gd name="T43" fmla="*/ 61 h 163"/>
                <a:gd name="T44" fmla="*/ 145 w 238"/>
                <a:gd name="T45" fmla="*/ 41 h 163"/>
                <a:gd name="T46" fmla="*/ 96 w 238"/>
                <a:gd name="T47" fmla="*/ 41 h 163"/>
                <a:gd name="T48" fmla="*/ 59 w 238"/>
                <a:gd name="T49" fmla="*/ 9 h 163"/>
                <a:gd name="T50" fmla="*/ 44 w 238"/>
                <a:gd name="T51" fmla="*/ 0 h 163"/>
                <a:gd name="T52" fmla="*/ 0 w 238"/>
                <a:gd name="T53" fmla="*/ 9 h 163"/>
                <a:gd name="T54" fmla="*/ 0 w 238"/>
                <a:gd name="T55" fmla="*/ 97 h 163"/>
                <a:gd name="T56" fmla="*/ 10 w 238"/>
                <a:gd name="T57" fmla="*/ 97 h 163"/>
                <a:gd name="T58" fmla="*/ 10 w 238"/>
                <a:gd name="T59" fmla="*/ 90 h 163"/>
                <a:gd name="T60" fmla="*/ 35 w 238"/>
                <a:gd name="T61" fmla="*/ 71 h 163"/>
                <a:gd name="T62" fmla="*/ 44 w 238"/>
                <a:gd name="T63" fmla="*/ 71 h 163"/>
                <a:gd name="T64" fmla="*/ 35 w 238"/>
                <a:gd name="T65" fmla="*/ 61 h 163"/>
                <a:gd name="T66" fmla="*/ 44 w 238"/>
                <a:gd name="T67" fmla="*/ 61 h 163"/>
                <a:gd name="T68" fmla="*/ 59 w 238"/>
                <a:gd name="T69" fmla="*/ 71 h 163"/>
                <a:gd name="T70" fmla="*/ 59 w 238"/>
                <a:gd name="T71" fmla="*/ 97 h 163"/>
                <a:gd name="T72" fmla="*/ 96 w 238"/>
                <a:gd name="T73" fmla="*/ 97 h 163"/>
                <a:gd name="T74" fmla="*/ 106 w 238"/>
                <a:gd name="T75" fmla="*/ 135 h 163"/>
                <a:gd name="T76" fmla="*/ 156 w 238"/>
                <a:gd name="T77" fmla="*/ 154 h 163"/>
                <a:gd name="T78" fmla="*/ 182 w 238"/>
                <a:gd name="T79" fmla="*/ 177 h 163"/>
                <a:gd name="T80" fmla="*/ 173 w 238"/>
                <a:gd name="T81" fmla="*/ 192 h 163"/>
                <a:gd name="T82" fmla="*/ 173 w 238"/>
                <a:gd name="T83" fmla="*/ 192 h 163"/>
                <a:gd name="T84" fmla="*/ 173 w 238"/>
                <a:gd name="T85" fmla="*/ 192 h 1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 h="163">
                  <a:moveTo>
                    <a:pt x="146" y="163"/>
                  </a:moveTo>
                  <a:lnTo>
                    <a:pt x="158" y="163"/>
                  </a:lnTo>
                  <a:lnTo>
                    <a:pt x="166" y="150"/>
                  </a:lnTo>
                  <a:lnTo>
                    <a:pt x="166" y="126"/>
                  </a:lnTo>
                  <a:lnTo>
                    <a:pt x="158" y="119"/>
                  </a:lnTo>
                  <a:lnTo>
                    <a:pt x="174" y="119"/>
                  </a:lnTo>
                  <a:lnTo>
                    <a:pt x="181" y="96"/>
                  </a:lnTo>
                  <a:lnTo>
                    <a:pt x="181" y="89"/>
                  </a:lnTo>
                  <a:lnTo>
                    <a:pt x="201" y="89"/>
                  </a:lnTo>
                  <a:lnTo>
                    <a:pt x="201" y="96"/>
                  </a:lnTo>
                  <a:lnTo>
                    <a:pt x="216" y="96"/>
                  </a:lnTo>
                  <a:lnTo>
                    <a:pt x="238" y="89"/>
                  </a:lnTo>
                  <a:lnTo>
                    <a:pt x="216" y="82"/>
                  </a:lnTo>
                  <a:lnTo>
                    <a:pt x="194" y="82"/>
                  </a:lnTo>
                  <a:lnTo>
                    <a:pt x="210" y="60"/>
                  </a:lnTo>
                  <a:lnTo>
                    <a:pt x="201" y="60"/>
                  </a:lnTo>
                  <a:lnTo>
                    <a:pt x="174" y="89"/>
                  </a:lnTo>
                  <a:lnTo>
                    <a:pt x="166" y="82"/>
                  </a:lnTo>
                  <a:lnTo>
                    <a:pt x="153" y="82"/>
                  </a:lnTo>
                  <a:lnTo>
                    <a:pt x="153" y="76"/>
                  </a:lnTo>
                  <a:lnTo>
                    <a:pt x="146" y="76"/>
                  </a:lnTo>
                  <a:lnTo>
                    <a:pt x="146" y="52"/>
                  </a:lnTo>
                  <a:lnTo>
                    <a:pt x="122" y="35"/>
                  </a:lnTo>
                  <a:lnTo>
                    <a:pt x="81" y="35"/>
                  </a:lnTo>
                  <a:lnTo>
                    <a:pt x="50" y="7"/>
                  </a:lnTo>
                  <a:lnTo>
                    <a:pt x="37" y="0"/>
                  </a:lnTo>
                  <a:lnTo>
                    <a:pt x="0" y="7"/>
                  </a:lnTo>
                  <a:lnTo>
                    <a:pt x="0" y="82"/>
                  </a:lnTo>
                  <a:lnTo>
                    <a:pt x="8" y="82"/>
                  </a:lnTo>
                  <a:lnTo>
                    <a:pt x="8" y="76"/>
                  </a:lnTo>
                  <a:lnTo>
                    <a:pt x="29" y="60"/>
                  </a:lnTo>
                  <a:lnTo>
                    <a:pt x="37" y="60"/>
                  </a:lnTo>
                  <a:lnTo>
                    <a:pt x="29" y="52"/>
                  </a:lnTo>
                  <a:lnTo>
                    <a:pt x="37" y="52"/>
                  </a:lnTo>
                  <a:lnTo>
                    <a:pt x="50" y="60"/>
                  </a:lnTo>
                  <a:lnTo>
                    <a:pt x="50" y="82"/>
                  </a:lnTo>
                  <a:lnTo>
                    <a:pt x="81" y="82"/>
                  </a:lnTo>
                  <a:lnTo>
                    <a:pt x="89" y="114"/>
                  </a:lnTo>
                  <a:lnTo>
                    <a:pt x="131" y="131"/>
                  </a:lnTo>
                  <a:lnTo>
                    <a:pt x="153" y="150"/>
                  </a:lnTo>
                  <a:lnTo>
                    <a:pt x="146" y="163"/>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6" name="Freeform 736">
              <a:extLst>
                <a:ext uri="{FF2B5EF4-FFF2-40B4-BE49-F238E27FC236}">
                  <a16:creationId xmlns:a16="http://schemas.microsoft.com/office/drawing/2014/main" id="{6640474C-6A28-3D28-5E74-AC24E1B4455D}"/>
                </a:ext>
              </a:extLst>
            </p:cNvPr>
            <p:cNvSpPr>
              <a:spLocks/>
            </p:cNvSpPr>
            <p:nvPr/>
          </p:nvSpPr>
          <p:spPr bwMode="auto">
            <a:xfrm>
              <a:off x="6134639" y="2704820"/>
              <a:ext cx="851636" cy="445349"/>
            </a:xfrm>
            <a:custGeom>
              <a:avLst/>
              <a:gdLst>
                <a:gd name="T0" fmla="*/ 624 w 554"/>
                <a:gd name="T1" fmla="*/ 191 h 319"/>
                <a:gd name="T2" fmla="*/ 572 w 554"/>
                <a:gd name="T3" fmla="*/ 226 h 319"/>
                <a:gd name="T4" fmla="*/ 540 w 554"/>
                <a:gd name="T5" fmla="*/ 270 h 319"/>
                <a:gd name="T6" fmla="*/ 540 w 554"/>
                <a:gd name="T7" fmla="*/ 332 h 319"/>
                <a:gd name="T8" fmla="*/ 454 w 554"/>
                <a:gd name="T9" fmla="*/ 323 h 319"/>
                <a:gd name="T10" fmla="*/ 427 w 554"/>
                <a:gd name="T11" fmla="*/ 323 h 319"/>
                <a:gd name="T12" fmla="*/ 396 w 554"/>
                <a:gd name="T13" fmla="*/ 323 h 319"/>
                <a:gd name="T14" fmla="*/ 346 w 554"/>
                <a:gd name="T15" fmla="*/ 357 h 319"/>
                <a:gd name="T16" fmla="*/ 326 w 554"/>
                <a:gd name="T17" fmla="*/ 350 h 319"/>
                <a:gd name="T18" fmla="*/ 319 w 554"/>
                <a:gd name="T19" fmla="*/ 323 h 319"/>
                <a:gd name="T20" fmla="*/ 246 w 554"/>
                <a:gd name="T21" fmla="*/ 303 h 319"/>
                <a:gd name="T22" fmla="*/ 196 w 554"/>
                <a:gd name="T23" fmla="*/ 264 h 319"/>
                <a:gd name="T24" fmla="*/ 152 w 554"/>
                <a:gd name="T25" fmla="*/ 357 h 319"/>
                <a:gd name="T26" fmla="*/ 126 w 554"/>
                <a:gd name="T27" fmla="*/ 332 h 319"/>
                <a:gd name="T28" fmla="*/ 93 w 554"/>
                <a:gd name="T29" fmla="*/ 323 h 319"/>
                <a:gd name="T30" fmla="*/ 76 w 554"/>
                <a:gd name="T31" fmla="*/ 296 h 319"/>
                <a:gd name="T32" fmla="*/ 83 w 554"/>
                <a:gd name="T33" fmla="*/ 296 h 319"/>
                <a:gd name="T34" fmla="*/ 83 w 554"/>
                <a:gd name="T35" fmla="*/ 270 h 319"/>
                <a:gd name="T36" fmla="*/ 109 w 554"/>
                <a:gd name="T37" fmla="*/ 236 h 319"/>
                <a:gd name="T38" fmla="*/ 41 w 554"/>
                <a:gd name="T39" fmla="*/ 236 h 319"/>
                <a:gd name="T40" fmla="*/ 41 w 554"/>
                <a:gd name="T41" fmla="*/ 226 h 319"/>
                <a:gd name="T42" fmla="*/ 10 w 554"/>
                <a:gd name="T43" fmla="*/ 209 h 319"/>
                <a:gd name="T44" fmla="*/ 10 w 554"/>
                <a:gd name="T45" fmla="*/ 130 h 319"/>
                <a:gd name="T46" fmla="*/ 41 w 554"/>
                <a:gd name="T47" fmla="*/ 157 h 319"/>
                <a:gd name="T48" fmla="*/ 58 w 554"/>
                <a:gd name="T49" fmla="*/ 94 h 319"/>
                <a:gd name="T50" fmla="*/ 93 w 554"/>
                <a:gd name="T51" fmla="*/ 94 h 319"/>
                <a:gd name="T52" fmla="*/ 142 w 554"/>
                <a:gd name="T53" fmla="*/ 130 h 319"/>
                <a:gd name="T54" fmla="*/ 185 w 554"/>
                <a:gd name="T55" fmla="*/ 122 h 319"/>
                <a:gd name="T56" fmla="*/ 237 w 554"/>
                <a:gd name="T57" fmla="*/ 130 h 319"/>
                <a:gd name="T58" fmla="*/ 210 w 554"/>
                <a:gd name="T59" fmla="*/ 94 h 319"/>
                <a:gd name="T60" fmla="*/ 228 w 554"/>
                <a:gd name="T61" fmla="*/ 81 h 319"/>
                <a:gd name="T62" fmla="*/ 237 w 554"/>
                <a:gd name="T63" fmla="*/ 34 h 319"/>
                <a:gd name="T64" fmla="*/ 346 w 554"/>
                <a:gd name="T65" fmla="*/ 17 h 319"/>
                <a:gd name="T66" fmla="*/ 387 w 554"/>
                <a:gd name="T67" fmla="*/ 0 h 319"/>
                <a:gd name="T68" fmla="*/ 396 w 554"/>
                <a:gd name="T69" fmla="*/ 34 h 319"/>
                <a:gd name="T70" fmla="*/ 427 w 554"/>
                <a:gd name="T71" fmla="*/ 45 h 319"/>
                <a:gd name="T72" fmla="*/ 448 w 554"/>
                <a:gd name="T73" fmla="*/ 62 h 319"/>
                <a:gd name="T74" fmla="*/ 489 w 554"/>
                <a:gd name="T75" fmla="*/ 28 h 319"/>
                <a:gd name="T76" fmla="*/ 540 w 554"/>
                <a:gd name="T77" fmla="*/ 130 h 319"/>
                <a:gd name="T78" fmla="*/ 556 w 554"/>
                <a:gd name="T79" fmla="*/ 130 h 319"/>
                <a:gd name="T80" fmla="*/ 613 w 554"/>
                <a:gd name="T81" fmla="*/ 157 h 319"/>
                <a:gd name="T82" fmla="*/ 639 w 554"/>
                <a:gd name="T83" fmla="*/ 157 h 319"/>
                <a:gd name="T84" fmla="*/ 639 w 554"/>
                <a:gd name="T85" fmla="*/ 184 h 319"/>
                <a:gd name="T86" fmla="*/ 639 w 554"/>
                <a:gd name="T87" fmla="*/ 184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4" h="319">
                  <a:moveTo>
                    <a:pt x="541" y="160"/>
                  </a:moveTo>
                  <a:lnTo>
                    <a:pt x="528" y="166"/>
                  </a:lnTo>
                  <a:lnTo>
                    <a:pt x="519" y="197"/>
                  </a:lnTo>
                  <a:lnTo>
                    <a:pt x="484" y="197"/>
                  </a:lnTo>
                  <a:lnTo>
                    <a:pt x="477" y="235"/>
                  </a:lnTo>
                  <a:lnTo>
                    <a:pt x="457" y="235"/>
                  </a:lnTo>
                  <a:lnTo>
                    <a:pt x="464" y="281"/>
                  </a:lnTo>
                  <a:lnTo>
                    <a:pt x="457" y="289"/>
                  </a:lnTo>
                  <a:lnTo>
                    <a:pt x="434" y="281"/>
                  </a:lnTo>
                  <a:lnTo>
                    <a:pt x="385" y="281"/>
                  </a:lnTo>
                  <a:lnTo>
                    <a:pt x="369" y="274"/>
                  </a:lnTo>
                  <a:lnTo>
                    <a:pt x="362" y="281"/>
                  </a:lnTo>
                  <a:lnTo>
                    <a:pt x="362" y="289"/>
                  </a:lnTo>
                  <a:lnTo>
                    <a:pt x="335" y="281"/>
                  </a:lnTo>
                  <a:lnTo>
                    <a:pt x="298" y="319"/>
                  </a:lnTo>
                  <a:lnTo>
                    <a:pt x="293" y="311"/>
                  </a:lnTo>
                  <a:lnTo>
                    <a:pt x="276" y="311"/>
                  </a:lnTo>
                  <a:lnTo>
                    <a:pt x="276" y="304"/>
                  </a:lnTo>
                  <a:lnTo>
                    <a:pt x="271" y="304"/>
                  </a:lnTo>
                  <a:lnTo>
                    <a:pt x="271" y="281"/>
                  </a:lnTo>
                  <a:lnTo>
                    <a:pt x="250" y="264"/>
                  </a:lnTo>
                  <a:lnTo>
                    <a:pt x="208" y="264"/>
                  </a:lnTo>
                  <a:lnTo>
                    <a:pt x="178" y="235"/>
                  </a:lnTo>
                  <a:lnTo>
                    <a:pt x="166" y="229"/>
                  </a:lnTo>
                  <a:lnTo>
                    <a:pt x="129" y="235"/>
                  </a:lnTo>
                  <a:lnTo>
                    <a:pt x="129" y="311"/>
                  </a:lnTo>
                  <a:lnTo>
                    <a:pt x="121" y="311"/>
                  </a:lnTo>
                  <a:lnTo>
                    <a:pt x="107" y="289"/>
                  </a:lnTo>
                  <a:lnTo>
                    <a:pt x="79" y="304"/>
                  </a:lnTo>
                  <a:lnTo>
                    <a:pt x="79" y="281"/>
                  </a:lnTo>
                  <a:lnTo>
                    <a:pt x="70" y="281"/>
                  </a:lnTo>
                  <a:lnTo>
                    <a:pt x="64" y="257"/>
                  </a:lnTo>
                  <a:lnTo>
                    <a:pt x="49" y="257"/>
                  </a:lnTo>
                  <a:lnTo>
                    <a:pt x="70" y="257"/>
                  </a:lnTo>
                  <a:lnTo>
                    <a:pt x="64" y="244"/>
                  </a:lnTo>
                  <a:lnTo>
                    <a:pt x="70" y="235"/>
                  </a:lnTo>
                  <a:lnTo>
                    <a:pt x="107" y="235"/>
                  </a:lnTo>
                  <a:lnTo>
                    <a:pt x="92" y="205"/>
                  </a:lnTo>
                  <a:lnTo>
                    <a:pt x="64" y="188"/>
                  </a:lnTo>
                  <a:lnTo>
                    <a:pt x="35" y="205"/>
                  </a:lnTo>
                  <a:lnTo>
                    <a:pt x="28" y="205"/>
                  </a:lnTo>
                  <a:lnTo>
                    <a:pt x="35" y="197"/>
                  </a:lnTo>
                  <a:lnTo>
                    <a:pt x="28" y="182"/>
                  </a:lnTo>
                  <a:lnTo>
                    <a:pt x="8" y="182"/>
                  </a:lnTo>
                  <a:lnTo>
                    <a:pt x="0" y="160"/>
                  </a:lnTo>
                  <a:lnTo>
                    <a:pt x="8" y="113"/>
                  </a:lnTo>
                  <a:lnTo>
                    <a:pt x="28" y="136"/>
                  </a:lnTo>
                  <a:lnTo>
                    <a:pt x="35" y="136"/>
                  </a:lnTo>
                  <a:lnTo>
                    <a:pt x="28" y="113"/>
                  </a:lnTo>
                  <a:lnTo>
                    <a:pt x="49" y="82"/>
                  </a:lnTo>
                  <a:lnTo>
                    <a:pt x="70" y="96"/>
                  </a:lnTo>
                  <a:lnTo>
                    <a:pt x="79" y="82"/>
                  </a:lnTo>
                  <a:lnTo>
                    <a:pt x="92" y="96"/>
                  </a:lnTo>
                  <a:lnTo>
                    <a:pt x="121" y="113"/>
                  </a:lnTo>
                  <a:lnTo>
                    <a:pt x="136" y="106"/>
                  </a:lnTo>
                  <a:lnTo>
                    <a:pt x="156" y="106"/>
                  </a:lnTo>
                  <a:lnTo>
                    <a:pt x="166" y="113"/>
                  </a:lnTo>
                  <a:lnTo>
                    <a:pt x="201" y="113"/>
                  </a:lnTo>
                  <a:lnTo>
                    <a:pt x="208" y="96"/>
                  </a:lnTo>
                  <a:lnTo>
                    <a:pt x="178" y="82"/>
                  </a:lnTo>
                  <a:lnTo>
                    <a:pt x="201" y="77"/>
                  </a:lnTo>
                  <a:lnTo>
                    <a:pt x="193" y="71"/>
                  </a:lnTo>
                  <a:lnTo>
                    <a:pt x="201" y="62"/>
                  </a:lnTo>
                  <a:lnTo>
                    <a:pt x="201" y="30"/>
                  </a:lnTo>
                  <a:lnTo>
                    <a:pt x="214" y="39"/>
                  </a:lnTo>
                  <a:lnTo>
                    <a:pt x="293" y="15"/>
                  </a:lnTo>
                  <a:lnTo>
                    <a:pt x="293" y="0"/>
                  </a:lnTo>
                  <a:lnTo>
                    <a:pt x="328" y="0"/>
                  </a:lnTo>
                  <a:lnTo>
                    <a:pt x="335" y="24"/>
                  </a:lnTo>
                  <a:lnTo>
                    <a:pt x="335" y="30"/>
                  </a:lnTo>
                  <a:lnTo>
                    <a:pt x="340" y="30"/>
                  </a:lnTo>
                  <a:lnTo>
                    <a:pt x="362" y="39"/>
                  </a:lnTo>
                  <a:lnTo>
                    <a:pt x="362" y="54"/>
                  </a:lnTo>
                  <a:lnTo>
                    <a:pt x="379" y="54"/>
                  </a:lnTo>
                  <a:lnTo>
                    <a:pt x="392" y="30"/>
                  </a:lnTo>
                  <a:lnTo>
                    <a:pt x="414" y="24"/>
                  </a:lnTo>
                  <a:lnTo>
                    <a:pt x="420" y="54"/>
                  </a:lnTo>
                  <a:lnTo>
                    <a:pt x="457" y="113"/>
                  </a:lnTo>
                  <a:lnTo>
                    <a:pt x="464" y="96"/>
                  </a:lnTo>
                  <a:lnTo>
                    <a:pt x="471" y="113"/>
                  </a:lnTo>
                  <a:lnTo>
                    <a:pt x="498" y="106"/>
                  </a:lnTo>
                  <a:lnTo>
                    <a:pt x="519" y="136"/>
                  </a:lnTo>
                  <a:lnTo>
                    <a:pt x="541" y="143"/>
                  </a:lnTo>
                  <a:lnTo>
                    <a:pt x="541" y="136"/>
                  </a:lnTo>
                  <a:lnTo>
                    <a:pt x="554" y="151"/>
                  </a:lnTo>
                  <a:lnTo>
                    <a:pt x="541" y="16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7" name="Freeform 737">
              <a:extLst>
                <a:ext uri="{FF2B5EF4-FFF2-40B4-BE49-F238E27FC236}">
                  <a16:creationId xmlns:a16="http://schemas.microsoft.com/office/drawing/2014/main" id="{E2BDB794-3338-C708-5AA9-6A7B67EB07ED}"/>
                </a:ext>
              </a:extLst>
            </p:cNvPr>
            <p:cNvSpPr>
              <a:spLocks/>
            </p:cNvSpPr>
            <p:nvPr/>
          </p:nvSpPr>
          <p:spPr bwMode="auto">
            <a:xfrm>
              <a:off x="7317310" y="2695705"/>
              <a:ext cx="132979" cy="153659"/>
            </a:xfrm>
            <a:custGeom>
              <a:avLst/>
              <a:gdLst>
                <a:gd name="T0" fmla="*/ 0 w 87"/>
                <a:gd name="T1" fmla="*/ 118 h 109"/>
                <a:gd name="T2" fmla="*/ 9 w 87"/>
                <a:gd name="T3" fmla="*/ 128 h 109"/>
                <a:gd name="T4" fmla="*/ 43 w 87"/>
                <a:gd name="T5" fmla="*/ 118 h 109"/>
                <a:gd name="T6" fmla="*/ 43 w 87"/>
                <a:gd name="T7" fmla="*/ 102 h 109"/>
                <a:gd name="T8" fmla="*/ 76 w 87"/>
                <a:gd name="T9" fmla="*/ 87 h 109"/>
                <a:gd name="T10" fmla="*/ 92 w 87"/>
                <a:gd name="T11" fmla="*/ 53 h 109"/>
                <a:gd name="T12" fmla="*/ 102 w 87"/>
                <a:gd name="T13" fmla="*/ 0 h 109"/>
                <a:gd name="T14" fmla="*/ 92 w 87"/>
                <a:gd name="T15" fmla="*/ 0 h 109"/>
                <a:gd name="T16" fmla="*/ 76 w 87"/>
                <a:gd name="T17" fmla="*/ 53 h 109"/>
                <a:gd name="T18" fmla="*/ 32 w 87"/>
                <a:gd name="T19" fmla="*/ 102 h 109"/>
                <a:gd name="T20" fmla="*/ 0 w 87"/>
                <a:gd name="T21" fmla="*/ 118 h 109"/>
                <a:gd name="T22" fmla="*/ 0 w 87"/>
                <a:gd name="T23" fmla="*/ 118 h 109"/>
                <a:gd name="T24" fmla="*/ 0 w 87"/>
                <a:gd name="T25" fmla="*/ 118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09">
                  <a:moveTo>
                    <a:pt x="0" y="101"/>
                  </a:moveTo>
                  <a:lnTo>
                    <a:pt x="7" y="109"/>
                  </a:lnTo>
                  <a:lnTo>
                    <a:pt x="37" y="101"/>
                  </a:lnTo>
                  <a:lnTo>
                    <a:pt x="37" y="87"/>
                  </a:lnTo>
                  <a:lnTo>
                    <a:pt x="65" y="74"/>
                  </a:lnTo>
                  <a:lnTo>
                    <a:pt x="79" y="45"/>
                  </a:lnTo>
                  <a:lnTo>
                    <a:pt x="87" y="0"/>
                  </a:lnTo>
                  <a:lnTo>
                    <a:pt x="79" y="0"/>
                  </a:lnTo>
                  <a:lnTo>
                    <a:pt x="65" y="45"/>
                  </a:lnTo>
                  <a:lnTo>
                    <a:pt x="28" y="87"/>
                  </a:lnTo>
                  <a:lnTo>
                    <a:pt x="0" y="101"/>
                  </a:lnTo>
                  <a:close/>
                </a:path>
              </a:pathLst>
            </a:custGeom>
            <a:solidFill>
              <a:schemeClr val="accent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8" name="Freeform 738">
              <a:extLst>
                <a:ext uri="{FF2B5EF4-FFF2-40B4-BE49-F238E27FC236}">
                  <a16:creationId xmlns:a16="http://schemas.microsoft.com/office/drawing/2014/main" id="{35883786-F212-A7A6-EE18-1A3AAC9B2AA6}"/>
                </a:ext>
              </a:extLst>
            </p:cNvPr>
            <p:cNvSpPr>
              <a:spLocks/>
            </p:cNvSpPr>
            <p:nvPr/>
          </p:nvSpPr>
          <p:spPr bwMode="auto">
            <a:xfrm>
              <a:off x="6986271" y="2819415"/>
              <a:ext cx="659240" cy="321641"/>
            </a:xfrm>
            <a:custGeom>
              <a:avLst/>
              <a:gdLst>
                <a:gd name="T0" fmla="*/ 339 w 429"/>
                <a:gd name="T1" fmla="*/ 71 h 229"/>
                <a:gd name="T2" fmla="*/ 277 w 429"/>
                <a:gd name="T3" fmla="*/ 35 h 229"/>
                <a:gd name="T4" fmla="*/ 256 w 429"/>
                <a:gd name="T5" fmla="*/ 45 h 229"/>
                <a:gd name="T6" fmla="*/ 245 w 429"/>
                <a:gd name="T7" fmla="*/ 45 h 229"/>
                <a:gd name="T8" fmla="*/ 230 w 429"/>
                <a:gd name="T9" fmla="*/ 16 h 229"/>
                <a:gd name="T10" fmla="*/ 187 w 429"/>
                <a:gd name="T11" fmla="*/ 0 h 229"/>
                <a:gd name="T12" fmla="*/ 161 w 429"/>
                <a:gd name="T13" fmla="*/ 16 h 229"/>
                <a:gd name="T14" fmla="*/ 161 w 429"/>
                <a:gd name="T15" fmla="*/ 60 h 229"/>
                <a:gd name="T16" fmla="*/ 122 w 429"/>
                <a:gd name="T17" fmla="*/ 60 h 229"/>
                <a:gd name="T18" fmla="*/ 101 w 429"/>
                <a:gd name="T19" fmla="*/ 45 h 229"/>
                <a:gd name="T20" fmla="*/ 60 w 429"/>
                <a:gd name="T21" fmla="*/ 35 h 229"/>
                <a:gd name="T22" fmla="*/ 0 w 429"/>
                <a:gd name="T23" fmla="*/ 80 h 229"/>
                <a:gd name="T24" fmla="*/ 18 w 429"/>
                <a:gd name="T25" fmla="*/ 114 h 229"/>
                <a:gd name="T26" fmla="*/ 43 w 429"/>
                <a:gd name="T27" fmla="*/ 114 h 229"/>
                <a:gd name="T28" fmla="*/ 52 w 429"/>
                <a:gd name="T29" fmla="*/ 133 h 229"/>
                <a:gd name="T30" fmla="*/ 52 w 429"/>
                <a:gd name="T31" fmla="*/ 178 h 229"/>
                <a:gd name="T32" fmla="*/ 110 w 429"/>
                <a:gd name="T33" fmla="*/ 204 h 229"/>
                <a:gd name="T34" fmla="*/ 146 w 429"/>
                <a:gd name="T35" fmla="*/ 231 h 229"/>
                <a:gd name="T36" fmla="*/ 204 w 429"/>
                <a:gd name="T37" fmla="*/ 231 h 229"/>
                <a:gd name="T38" fmla="*/ 236 w 429"/>
                <a:gd name="T39" fmla="*/ 256 h 229"/>
                <a:gd name="T40" fmla="*/ 277 w 429"/>
                <a:gd name="T41" fmla="*/ 266 h 229"/>
                <a:gd name="T42" fmla="*/ 312 w 429"/>
                <a:gd name="T43" fmla="*/ 238 h 229"/>
                <a:gd name="T44" fmla="*/ 354 w 429"/>
                <a:gd name="T45" fmla="*/ 238 h 229"/>
                <a:gd name="T46" fmla="*/ 388 w 429"/>
                <a:gd name="T47" fmla="*/ 211 h 229"/>
                <a:gd name="T48" fmla="*/ 380 w 429"/>
                <a:gd name="T49" fmla="*/ 204 h 229"/>
                <a:gd name="T50" fmla="*/ 398 w 429"/>
                <a:gd name="T51" fmla="*/ 178 h 229"/>
                <a:gd name="T52" fmla="*/ 414 w 429"/>
                <a:gd name="T53" fmla="*/ 187 h 229"/>
                <a:gd name="T54" fmla="*/ 448 w 429"/>
                <a:gd name="T55" fmla="*/ 169 h 229"/>
                <a:gd name="T56" fmla="*/ 464 w 429"/>
                <a:gd name="T57" fmla="*/ 143 h 229"/>
                <a:gd name="T58" fmla="*/ 506 w 429"/>
                <a:gd name="T59" fmla="*/ 143 h 229"/>
                <a:gd name="T60" fmla="*/ 489 w 429"/>
                <a:gd name="T61" fmla="*/ 114 h 229"/>
                <a:gd name="T62" fmla="*/ 464 w 429"/>
                <a:gd name="T63" fmla="*/ 123 h 229"/>
                <a:gd name="T64" fmla="*/ 448 w 429"/>
                <a:gd name="T65" fmla="*/ 123 h 229"/>
                <a:gd name="T66" fmla="*/ 448 w 429"/>
                <a:gd name="T67" fmla="*/ 80 h 229"/>
                <a:gd name="T68" fmla="*/ 453 w 429"/>
                <a:gd name="T69" fmla="*/ 60 h 229"/>
                <a:gd name="T70" fmla="*/ 429 w 429"/>
                <a:gd name="T71" fmla="*/ 45 h 229"/>
                <a:gd name="T72" fmla="*/ 406 w 429"/>
                <a:gd name="T73" fmla="*/ 71 h 229"/>
                <a:gd name="T74" fmla="*/ 362 w 429"/>
                <a:gd name="T75" fmla="*/ 80 h 229"/>
                <a:gd name="T76" fmla="*/ 339 w 429"/>
                <a:gd name="T77" fmla="*/ 71 h 229"/>
                <a:gd name="T78" fmla="*/ 339 w 429"/>
                <a:gd name="T79" fmla="*/ 71 h 229"/>
                <a:gd name="T80" fmla="*/ 339 w 429"/>
                <a:gd name="T81" fmla="*/ 71 h 2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29" h="229">
                  <a:moveTo>
                    <a:pt x="287" y="61"/>
                  </a:moveTo>
                  <a:lnTo>
                    <a:pt x="235" y="30"/>
                  </a:lnTo>
                  <a:lnTo>
                    <a:pt x="217" y="39"/>
                  </a:lnTo>
                  <a:lnTo>
                    <a:pt x="208" y="39"/>
                  </a:lnTo>
                  <a:lnTo>
                    <a:pt x="195" y="14"/>
                  </a:lnTo>
                  <a:lnTo>
                    <a:pt x="158" y="0"/>
                  </a:lnTo>
                  <a:lnTo>
                    <a:pt x="136" y="14"/>
                  </a:lnTo>
                  <a:lnTo>
                    <a:pt x="136" y="52"/>
                  </a:lnTo>
                  <a:lnTo>
                    <a:pt x="103" y="52"/>
                  </a:lnTo>
                  <a:lnTo>
                    <a:pt x="86" y="39"/>
                  </a:lnTo>
                  <a:lnTo>
                    <a:pt x="51" y="30"/>
                  </a:lnTo>
                  <a:lnTo>
                    <a:pt x="0" y="69"/>
                  </a:lnTo>
                  <a:lnTo>
                    <a:pt x="16" y="98"/>
                  </a:lnTo>
                  <a:lnTo>
                    <a:pt x="37" y="98"/>
                  </a:lnTo>
                  <a:lnTo>
                    <a:pt x="44" y="114"/>
                  </a:lnTo>
                  <a:lnTo>
                    <a:pt x="44" y="153"/>
                  </a:lnTo>
                  <a:lnTo>
                    <a:pt x="93" y="175"/>
                  </a:lnTo>
                  <a:lnTo>
                    <a:pt x="123" y="198"/>
                  </a:lnTo>
                  <a:lnTo>
                    <a:pt x="173" y="198"/>
                  </a:lnTo>
                  <a:lnTo>
                    <a:pt x="200" y="220"/>
                  </a:lnTo>
                  <a:lnTo>
                    <a:pt x="235" y="229"/>
                  </a:lnTo>
                  <a:lnTo>
                    <a:pt x="264" y="205"/>
                  </a:lnTo>
                  <a:lnTo>
                    <a:pt x="300" y="205"/>
                  </a:lnTo>
                  <a:lnTo>
                    <a:pt x="329" y="182"/>
                  </a:lnTo>
                  <a:lnTo>
                    <a:pt x="322" y="175"/>
                  </a:lnTo>
                  <a:lnTo>
                    <a:pt x="337" y="153"/>
                  </a:lnTo>
                  <a:lnTo>
                    <a:pt x="351" y="160"/>
                  </a:lnTo>
                  <a:lnTo>
                    <a:pt x="379" y="146"/>
                  </a:lnTo>
                  <a:lnTo>
                    <a:pt x="393" y="123"/>
                  </a:lnTo>
                  <a:lnTo>
                    <a:pt x="429" y="123"/>
                  </a:lnTo>
                  <a:lnTo>
                    <a:pt x="414" y="98"/>
                  </a:lnTo>
                  <a:lnTo>
                    <a:pt x="393" y="106"/>
                  </a:lnTo>
                  <a:lnTo>
                    <a:pt x="379" y="106"/>
                  </a:lnTo>
                  <a:lnTo>
                    <a:pt x="379" y="69"/>
                  </a:lnTo>
                  <a:lnTo>
                    <a:pt x="384" y="52"/>
                  </a:lnTo>
                  <a:lnTo>
                    <a:pt x="364" y="39"/>
                  </a:lnTo>
                  <a:lnTo>
                    <a:pt x="344" y="61"/>
                  </a:lnTo>
                  <a:lnTo>
                    <a:pt x="307" y="69"/>
                  </a:lnTo>
                  <a:lnTo>
                    <a:pt x="287" y="61"/>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49" name="Freeform 739">
              <a:extLst>
                <a:ext uri="{FF2B5EF4-FFF2-40B4-BE49-F238E27FC236}">
                  <a16:creationId xmlns:a16="http://schemas.microsoft.com/office/drawing/2014/main" id="{7D0FA238-11CF-BC75-11D1-E4B33BCE11EA}"/>
                </a:ext>
              </a:extLst>
            </p:cNvPr>
            <p:cNvSpPr>
              <a:spLocks/>
            </p:cNvSpPr>
            <p:nvPr/>
          </p:nvSpPr>
          <p:spPr bwMode="auto">
            <a:xfrm>
              <a:off x="6986275" y="3517385"/>
              <a:ext cx="111759" cy="109384"/>
            </a:xfrm>
            <a:custGeom>
              <a:avLst/>
              <a:gdLst>
                <a:gd name="T0" fmla="*/ 85 w 73"/>
                <a:gd name="T1" fmla="*/ 86 h 77"/>
                <a:gd name="T2" fmla="*/ 69 w 73"/>
                <a:gd name="T3" fmla="*/ 56 h 77"/>
                <a:gd name="T4" fmla="*/ 69 w 73"/>
                <a:gd name="T5" fmla="*/ 38 h 77"/>
                <a:gd name="T6" fmla="*/ 60 w 73"/>
                <a:gd name="T7" fmla="*/ 56 h 77"/>
                <a:gd name="T8" fmla="*/ 52 w 73"/>
                <a:gd name="T9" fmla="*/ 56 h 77"/>
                <a:gd name="T10" fmla="*/ 52 w 73"/>
                <a:gd name="T11" fmla="*/ 38 h 77"/>
                <a:gd name="T12" fmla="*/ 69 w 73"/>
                <a:gd name="T13" fmla="*/ 17 h 77"/>
                <a:gd name="T14" fmla="*/ 34 w 73"/>
                <a:gd name="T15" fmla="*/ 17 h 77"/>
                <a:gd name="T16" fmla="*/ 34 w 73"/>
                <a:gd name="T17" fmla="*/ 0 h 77"/>
                <a:gd name="T18" fmla="*/ 11 w 73"/>
                <a:gd name="T19" fmla="*/ 0 h 77"/>
                <a:gd name="T20" fmla="*/ 11 w 73"/>
                <a:gd name="T21" fmla="*/ 9 h 77"/>
                <a:gd name="T22" fmla="*/ 0 w 73"/>
                <a:gd name="T23" fmla="*/ 29 h 77"/>
                <a:gd name="T24" fmla="*/ 11 w 73"/>
                <a:gd name="T25" fmla="*/ 29 h 77"/>
                <a:gd name="T26" fmla="*/ 18 w 73"/>
                <a:gd name="T27" fmla="*/ 86 h 77"/>
                <a:gd name="T28" fmla="*/ 43 w 73"/>
                <a:gd name="T29" fmla="*/ 86 h 77"/>
                <a:gd name="T30" fmla="*/ 60 w 73"/>
                <a:gd name="T31" fmla="*/ 65 h 77"/>
                <a:gd name="T32" fmla="*/ 69 w 73"/>
                <a:gd name="T33" fmla="*/ 92 h 77"/>
                <a:gd name="T34" fmla="*/ 85 w 73"/>
                <a:gd name="T35" fmla="*/ 86 h 77"/>
                <a:gd name="T36" fmla="*/ 85 w 73"/>
                <a:gd name="T37" fmla="*/ 86 h 77"/>
                <a:gd name="T38" fmla="*/ 85 w 73"/>
                <a:gd name="T39" fmla="*/ 8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3" h="77">
                  <a:moveTo>
                    <a:pt x="73" y="72"/>
                  </a:moveTo>
                  <a:lnTo>
                    <a:pt x="59" y="47"/>
                  </a:lnTo>
                  <a:lnTo>
                    <a:pt x="59" y="32"/>
                  </a:lnTo>
                  <a:lnTo>
                    <a:pt x="51" y="47"/>
                  </a:lnTo>
                  <a:lnTo>
                    <a:pt x="44" y="47"/>
                  </a:lnTo>
                  <a:lnTo>
                    <a:pt x="44" y="32"/>
                  </a:lnTo>
                  <a:lnTo>
                    <a:pt x="59" y="15"/>
                  </a:lnTo>
                  <a:lnTo>
                    <a:pt x="29" y="15"/>
                  </a:lnTo>
                  <a:lnTo>
                    <a:pt x="29" y="0"/>
                  </a:lnTo>
                  <a:lnTo>
                    <a:pt x="9" y="0"/>
                  </a:lnTo>
                  <a:lnTo>
                    <a:pt x="9" y="7"/>
                  </a:lnTo>
                  <a:lnTo>
                    <a:pt x="0" y="25"/>
                  </a:lnTo>
                  <a:lnTo>
                    <a:pt x="9" y="25"/>
                  </a:lnTo>
                  <a:lnTo>
                    <a:pt x="16" y="72"/>
                  </a:lnTo>
                  <a:lnTo>
                    <a:pt x="37" y="72"/>
                  </a:lnTo>
                  <a:lnTo>
                    <a:pt x="51" y="55"/>
                  </a:lnTo>
                  <a:lnTo>
                    <a:pt x="59" y="77"/>
                  </a:lnTo>
                  <a:lnTo>
                    <a:pt x="73" y="7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0" name="Freeform 740">
              <a:extLst>
                <a:ext uri="{FF2B5EF4-FFF2-40B4-BE49-F238E27FC236}">
                  <a16:creationId xmlns:a16="http://schemas.microsoft.com/office/drawing/2014/main" id="{73EBE89B-B9BF-BB9D-12E9-73CCCEA20C58}"/>
                </a:ext>
              </a:extLst>
            </p:cNvPr>
            <p:cNvSpPr>
              <a:spLocks/>
            </p:cNvSpPr>
            <p:nvPr/>
          </p:nvSpPr>
          <p:spPr bwMode="auto">
            <a:xfrm>
              <a:off x="7076813" y="3475713"/>
              <a:ext cx="182493" cy="401075"/>
            </a:xfrm>
            <a:custGeom>
              <a:avLst/>
              <a:gdLst>
                <a:gd name="T0" fmla="*/ 107 w 119"/>
                <a:gd name="T1" fmla="*/ 333 h 285"/>
                <a:gd name="T2" fmla="*/ 125 w 119"/>
                <a:gd name="T3" fmla="*/ 291 h 285"/>
                <a:gd name="T4" fmla="*/ 107 w 119"/>
                <a:gd name="T5" fmla="*/ 237 h 285"/>
                <a:gd name="T6" fmla="*/ 107 w 119"/>
                <a:gd name="T7" fmla="*/ 214 h 285"/>
                <a:gd name="T8" fmla="*/ 90 w 119"/>
                <a:gd name="T9" fmla="*/ 185 h 285"/>
                <a:gd name="T10" fmla="*/ 90 w 119"/>
                <a:gd name="T11" fmla="*/ 159 h 285"/>
                <a:gd name="T12" fmla="*/ 130 w 119"/>
                <a:gd name="T13" fmla="*/ 143 h 285"/>
                <a:gd name="T14" fmla="*/ 140 w 119"/>
                <a:gd name="T15" fmla="*/ 118 h 285"/>
                <a:gd name="T16" fmla="*/ 130 w 119"/>
                <a:gd name="T17" fmla="*/ 118 h 285"/>
                <a:gd name="T18" fmla="*/ 114 w 119"/>
                <a:gd name="T19" fmla="*/ 107 h 285"/>
                <a:gd name="T20" fmla="*/ 114 w 119"/>
                <a:gd name="T21" fmla="*/ 90 h 285"/>
                <a:gd name="T22" fmla="*/ 107 w 119"/>
                <a:gd name="T23" fmla="*/ 72 h 285"/>
                <a:gd name="T24" fmla="*/ 90 w 119"/>
                <a:gd name="T25" fmla="*/ 72 h 285"/>
                <a:gd name="T26" fmla="*/ 107 w 119"/>
                <a:gd name="T27" fmla="*/ 19 h 285"/>
                <a:gd name="T28" fmla="*/ 90 w 119"/>
                <a:gd name="T29" fmla="*/ 0 h 285"/>
                <a:gd name="T30" fmla="*/ 83 w 119"/>
                <a:gd name="T31" fmla="*/ 0 h 285"/>
                <a:gd name="T32" fmla="*/ 83 w 119"/>
                <a:gd name="T33" fmla="*/ 19 h 285"/>
                <a:gd name="T34" fmla="*/ 65 w 119"/>
                <a:gd name="T35" fmla="*/ 19 h 285"/>
                <a:gd name="T36" fmla="*/ 16 w 119"/>
                <a:gd name="T37" fmla="*/ 107 h 285"/>
                <a:gd name="T38" fmla="*/ 16 w 119"/>
                <a:gd name="T39" fmla="*/ 118 h 285"/>
                <a:gd name="T40" fmla="*/ 0 w 119"/>
                <a:gd name="T41" fmla="*/ 124 h 285"/>
                <a:gd name="T42" fmla="*/ 26 w 119"/>
                <a:gd name="T43" fmla="*/ 150 h 285"/>
                <a:gd name="T44" fmla="*/ 40 w 119"/>
                <a:gd name="T45" fmla="*/ 202 h 285"/>
                <a:gd name="T46" fmla="*/ 31 w 119"/>
                <a:gd name="T47" fmla="*/ 214 h 285"/>
                <a:gd name="T48" fmla="*/ 52 w 119"/>
                <a:gd name="T49" fmla="*/ 228 h 285"/>
                <a:gd name="T50" fmla="*/ 75 w 119"/>
                <a:gd name="T51" fmla="*/ 202 h 285"/>
                <a:gd name="T52" fmla="*/ 83 w 119"/>
                <a:gd name="T53" fmla="*/ 214 h 285"/>
                <a:gd name="T54" fmla="*/ 107 w 119"/>
                <a:gd name="T55" fmla="*/ 283 h 285"/>
                <a:gd name="T56" fmla="*/ 107 w 119"/>
                <a:gd name="T57" fmla="*/ 333 h 285"/>
                <a:gd name="T58" fmla="*/ 107 w 119"/>
                <a:gd name="T59" fmla="*/ 333 h 285"/>
                <a:gd name="T60" fmla="*/ 107 w 119"/>
                <a:gd name="T61" fmla="*/ 333 h 2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 h="285">
                  <a:moveTo>
                    <a:pt x="91" y="285"/>
                  </a:moveTo>
                  <a:lnTo>
                    <a:pt x="106" y="249"/>
                  </a:lnTo>
                  <a:lnTo>
                    <a:pt x="91" y="203"/>
                  </a:lnTo>
                  <a:lnTo>
                    <a:pt x="91" y="183"/>
                  </a:lnTo>
                  <a:lnTo>
                    <a:pt x="77" y="158"/>
                  </a:lnTo>
                  <a:lnTo>
                    <a:pt x="77" y="136"/>
                  </a:lnTo>
                  <a:lnTo>
                    <a:pt x="111" y="122"/>
                  </a:lnTo>
                  <a:lnTo>
                    <a:pt x="119" y="101"/>
                  </a:lnTo>
                  <a:lnTo>
                    <a:pt x="111" y="101"/>
                  </a:lnTo>
                  <a:lnTo>
                    <a:pt x="97" y="92"/>
                  </a:lnTo>
                  <a:lnTo>
                    <a:pt x="97" y="77"/>
                  </a:lnTo>
                  <a:lnTo>
                    <a:pt x="91" y="62"/>
                  </a:lnTo>
                  <a:lnTo>
                    <a:pt x="77" y="62"/>
                  </a:lnTo>
                  <a:lnTo>
                    <a:pt x="91" y="17"/>
                  </a:lnTo>
                  <a:lnTo>
                    <a:pt x="77" y="0"/>
                  </a:lnTo>
                  <a:lnTo>
                    <a:pt x="71" y="0"/>
                  </a:lnTo>
                  <a:lnTo>
                    <a:pt x="71" y="17"/>
                  </a:lnTo>
                  <a:lnTo>
                    <a:pt x="55" y="17"/>
                  </a:lnTo>
                  <a:lnTo>
                    <a:pt x="14" y="92"/>
                  </a:lnTo>
                  <a:lnTo>
                    <a:pt x="14" y="101"/>
                  </a:lnTo>
                  <a:lnTo>
                    <a:pt x="0" y="106"/>
                  </a:lnTo>
                  <a:lnTo>
                    <a:pt x="22" y="129"/>
                  </a:lnTo>
                  <a:lnTo>
                    <a:pt x="34" y="173"/>
                  </a:lnTo>
                  <a:lnTo>
                    <a:pt x="27" y="183"/>
                  </a:lnTo>
                  <a:lnTo>
                    <a:pt x="44" y="195"/>
                  </a:lnTo>
                  <a:lnTo>
                    <a:pt x="64" y="173"/>
                  </a:lnTo>
                  <a:lnTo>
                    <a:pt x="71" y="183"/>
                  </a:lnTo>
                  <a:lnTo>
                    <a:pt x="91" y="242"/>
                  </a:lnTo>
                  <a:lnTo>
                    <a:pt x="91" y="285"/>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1" name="Freeform 741">
              <a:extLst>
                <a:ext uri="{FF2B5EF4-FFF2-40B4-BE49-F238E27FC236}">
                  <a16:creationId xmlns:a16="http://schemas.microsoft.com/office/drawing/2014/main" id="{78C94E4E-F3A0-2304-C826-048CE31EDB9C}"/>
                </a:ext>
              </a:extLst>
            </p:cNvPr>
            <p:cNvSpPr>
              <a:spLocks/>
            </p:cNvSpPr>
            <p:nvPr/>
          </p:nvSpPr>
          <p:spPr bwMode="auto">
            <a:xfrm>
              <a:off x="7249406" y="3602028"/>
              <a:ext cx="144297" cy="181005"/>
            </a:xfrm>
            <a:custGeom>
              <a:avLst/>
              <a:gdLst>
                <a:gd name="T0" fmla="*/ 111 w 94"/>
                <a:gd name="T1" fmla="*/ 141 h 128"/>
                <a:gd name="T2" fmla="*/ 111 w 94"/>
                <a:gd name="T3" fmla="*/ 124 h 128"/>
                <a:gd name="T4" fmla="*/ 95 w 94"/>
                <a:gd name="T5" fmla="*/ 98 h 128"/>
                <a:gd name="T6" fmla="*/ 95 w 94"/>
                <a:gd name="T7" fmla="*/ 90 h 128"/>
                <a:gd name="T8" fmla="*/ 54 w 94"/>
                <a:gd name="T9" fmla="*/ 54 h 128"/>
                <a:gd name="T10" fmla="*/ 78 w 94"/>
                <a:gd name="T11" fmla="*/ 46 h 128"/>
                <a:gd name="T12" fmla="*/ 61 w 94"/>
                <a:gd name="T13" fmla="*/ 38 h 128"/>
                <a:gd name="T14" fmla="*/ 43 w 94"/>
                <a:gd name="T15" fmla="*/ 18 h 128"/>
                <a:gd name="T16" fmla="*/ 34 w 94"/>
                <a:gd name="T17" fmla="*/ 0 h 128"/>
                <a:gd name="T18" fmla="*/ 28 w 94"/>
                <a:gd name="T19" fmla="*/ 0 h 128"/>
                <a:gd name="T20" fmla="*/ 28 w 94"/>
                <a:gd name="T21" fmla="*/ 18 h 128"/>
                <a:gd name="T22" fmla="*/ 11 w 94"/>
                <a:gd name="T23" fmla="*/ 18 h 128"/>
                <a:gd name="T24" fmla="*/ 11 w 94"/>
                <a:gd name="T25" fmla="*/ 11 h 128"/>
                <a:gd name="T26" fmla="*/ 0 w 94"/>
                <a:gd name="T27" fmla="*/ 38 h 128"/>
                <a:gd name="T28" fmla="*/ 0 w 94"/>
                <a:gd name="T29" fmla="*/ 46 h 128"/>
                <a:gd name="T30" fmla="*/ 11 w 94"/>
                <a:gd name="T31" fmla="*/ 54 h 128"/>
                <a:gd name="T32" fmla="*/ 11 w 94"/>
                <a:gd name="T33" fmla="*/ 90 h 128"/>
                <a:gd name="T34" fmla="*/ 54 w 94"/>
                <a:gd name="T35" fmla="*/ 74 h 128"/>
                <a:gd name="T36" fmla="*/ 61 w 94"/>
                <a:gd name="T37" fmla="*/ 90 h 128"/>
                <a:gd name="T38" fmla="*/ 78 w 94"/>
                <a:gd name="T39" fmla="*/ 108 h 128"/>
                <a:gd name="T40" fmla="*/ 84 w 94"/>
                <a:gd name="T41" fmla="*/ 124 h 128"/>
                <a:gd name="T42" fmla="*/ 84 w 94"/>
                <a:gd name="T43" fmla="*/ 141 h 128"/>
                <a:gd name="T44" fmla="*/ 95 w 94"/>
                <a:gd name="T45" fmla="*/ 151 h 128"/>
                <a:gd name="T46" fmla="*/ 95 w 94"/>
                <a:gd name="T47" fmla="*/ 141 h 128"/>
                <a:gd name="T48" fmla="*/ 111 w 94"/>
                <a:gd name="T49" fmla="*/ 141 h 128"/>
                <a:gd name="T50" fmla="*/ 111 w 94"/>
                <a:gd name="T51" fmla="*/ 14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4" h="128">
                  <a:moveTo>
                    <a:pt x="94" y="120"/>
                  </a:moveTo>
                  <a:lnTo>
                    <a:pt x="94" y="105"/>
                  </a:lnTo>
                  <a:lnTo>
                    <a:pt x="81" y="83"/>
                  </a:lnTo>
                  <a:lnTo>
                    <a:pt x="81" y="76"/>
                  </a:lnTo>
                  <a:lnTo>
                    <a:pt x="46" y="46"/>
                  </a:lnTo>
                  <a:lnTo>
                    <a:pt x="66" y="39"/>
                  </a:lnTo>
                  <a:lnTo>
                    <a:pt x="52" y="32"/>
                  </a:lnTo>
                  <a:lnTo>
                    <a:pt x="37" y="16"/>
                  </a:lnTo>
                  <a:lnTo>
                    <a:pt x="29" y="0"/>
                  </a:lnTo>
                  <a:lnTo>
                    <a:pt x="24" y="0"/>
                  </a:lnTo>
                  <a:lnTo>
                    <a:pt x="24" y="16"/>
                  </a:lnTo>
                  <a:lnTo>
                    <a:pt x="9" y="16"/>
                  </a:lnTo>
                  <a:lnTo>
                    <a:pt x="9" y="9"/>
                  </a:lnTo>
                  <a:lnTo>
                    <a:pt x="0" y="32"/>
                  </a:lnTo>
                  <a:lnTo>
                    <a:pt x="0" y="39"/>
                  </a:lnTo>
                  <a:lnTo>
                    <a:pt x="9" y="46"/>
                  </a:lnTo>
                  <a:lnTo>
                    <a:pt x="9" y="76"/>
                  </a:lnTo>
                  <a:lnTo>
                    <a:pt x="46" y="63"/>
                  </a:lnTo>
                  <a:lnTo>
                    <a:pt x="52" y="76"/>
                  </a:lnTo>
                  <a:lnTo>
                    <a:pt x="66" y="91"/>
                  </a:lnTo>
                  <a:lnTo>
                    <a:pt x="71" y="105"/>
                  </a:lnTo>
                  <a:lnTo>
                    <a:pt x="71" y="120"/>
                  </a:lnTo>
                  <a:lnTo>
                    <a:pt x="81" y="128"/>
                  </a:lnTo>
                  <a:lnTo>
                    <a:pt x="81" y="120"/>
                  </a:lnTo>
                  <a:lnTo>
                    <a:pt x="94" y="12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2" name="Freeform 742">
              <a:extLst>
                <a:ext uri="{FF2B5EF4-FFF2-40B4-BE49-F238E27FC236}">
                  <a16:creationId xmlns:a16="http://schemas.microsoft.com/office/drawing/2014/main" id="{3C0B645C-86EF-94F2-46A6-0AB253642A22}"/>
                </a:ext>
              </a:extLst>
            </p:cNvPr>
            <p:cNvSpPr>
              <a:spLocks/>
            </p:cNvSpPr>
            <p:nvPr/>
          </p:nvSpPr>
          <p:spPr bwMode="auto">
            <a:xfrm>
              <a:off x="6584505" y="3259552"/>
              <a:ext cx="601237" cy="641980"/>
            </a:xfrm>
            <a:custGeom>
              <a:avLst/>
              <a:gdLst>
                <a:gd name="T0" fmla="*/ 368 w 391"/>
                <a:gd name="T1" fmla="*/ 183 h 455"/>
                <a:gd name="T2" fmla="*/ 327 w 391"/>
                <a:gd name="T3" fmla="*/ 200 h 455"/>
                <a:gd name="T4" fmla="*/ 318 w 391"/>
                <a:gd name="T5" fmla="*/ 183 h 455"/>
                <a:gd name="T6" fmla="*/ 309 w 391"/>
                <a:gd name="T7" fmla="*/ 219 h 455"/>
                <a:gd name="T8" fmla="*/ 210 w 391"/>
                <a:gd name="T9" fmla="*/ 183 h 455"/>
                <a:gd name="T10" fmla="*/ 202 w 391"/>
                <a:gd name="T11" fmla="*/ 138 h 455"/>
                <a:gd name="T12" fmla="*/ 159 w 391"/>
                <a:gd name="T13" fmla="*/ 94 h 455"/>
                <a:gd name="T14" fmla="*/ 166 w 391"/>
                <a:gd name="T15" fmla="*/ 79 h 455"/>
                <a:gd name="T16" fmla="*/ 193 w 391"/>
                <a:gd name="T17" fmla="*/ 31 h 455"/>
                <a:gd name="T18" fmla="*/ 152 w 391"/>
                <a:gd name="T19" fmla="*/ 31 h 455"/>
                <a:gd name="T20" fmla="*/ 109 w 391"/>
                <a:gd name="T21" fmla="*/ 0 h 455"/>
                <a:gd name="T22" fmla="*/ 84 w 391"/>
                <a:gd name="T23" fmla="*/ 24 h 455"/>
                <a:gd name="T24" fmla="*/ 101 w 391"/>
                <a:gd name="T25" fmla="*/ 31 h 455"/>
                <a:gd name="T26" fmla="*/ 91 w 391"/>
                <a:gd name="T27" fmla="*/ 51 h 455"/>
                <a:gd name="T28" fmla="*/ 91 w 391"/>
                <a:gd name="T29" fmla="*/ 87 h 455"/>
                <a:gd name="T30" fmla="*/ 109 w 391"/>
                <a:gd name="T31" fmla="*/ 104 h 455"/>
                <a:gd name="T32" fmla="*/ 109 w 391"/>
                <a:gd name="T33" fmla="*/ 122 h 455"/>
                <a:gd name="T34" fmla="*/ 41 w 391"/>
                <a:gd name="T35" fmla="*/ 195 h 455"/>
                <a:gd name="T36" fmla="*/ 16 w 391"/>
                <a:gd name="T37" fmla="*/ 195 h 455"/>
                <a:gd name="T38" fmla="*/ 35 w 391"/>
                <a:gd name="T39" fmla="*/ 219 h 455"/>
                <a:gd name="T40" fmla="*/ 41 w 391"/>
                <a:gd name="T41" fmla="*/ 226 h 455"/>
                <a:gd name="T42" fmla="*/ 9 w 391"/>
                <a:gd name="T43" fmla="*/ 255 h 455"/>
                <a:gd name="T44" fmla="*/ 16 w 391"/>
                <a:gd name="T45" fmla="*/ 282 h 455"/>
                <a:gd name="T46" fmla="*/ 35 w 391"/>
                <a:gd name="T47" fmla="*/ 290 h 455"/>
                <a:gd name="T48" fmla="*/ 41 w 391"/>
                <a:gd name="T49" fmla="*/ 325 h 455"/>
                <a:gd name="T50" fmla="*/ 67 w 391"/>
                <a:gd name="T51" fmla="*/ 334 h 455"/>
                <a:gd name="T52" fmla="*/ 152 w 391"/>
                <a:gd name="T53" fmla="*/ 534 h 455"/>
                <a:gd name="T54" fmla="*/ 178 w 391"/>
                <a:gd name="T55" fmla="*/ 473 h 455"/>
                <a:gd name="T56" fmla="*/ 193 w 391"/>
                <a:gd name="T57" fmla="*/ 410 h 455"/>
                <a:gd name="T58" fmla="*/ 210 w 391"/>
                <a:gd name="T59" fmla="*/ 394 h 455"/>
                <a:gd name="T60" fmla="*/ 220 w 391"/>
                <a:gd name="T61" fmla="*/ 385 h 455"/>
                <a:gd name="T62" fmla="*/ 293 w 391"/>
                <a:gd name="T63" fmla="*/ 334 h 455"/>
                <a:gd name="T64" fmla="*/ 318 w 391"/>
                <a:gd name="T65" fmla="*/ 290 h 455"/>
                <a:gd name="T66" fmla="*/ 327 w 391"/>
                <a:gd name="T67" fmla="*/ 299 h 455"/>
                <a:gd name="T68" fmla="*/ 309 w 391"/>
                <a:gd name="T69" fmla="*/ 247 h 455"/>
                <a:gd name="T70" fmla="*/ 318 w 391"/>
                <a:gd name="T71" fmla="*/ 219 h 455"/>
                <a:gd name="T72" fmla="*/ 342 w 391"/>
                <a:gd name="T73" fmla="*/ 235 h 455"/>
                <a:gd name="T74" fmla="*/ 361 w 391"/>
                <a:gd name="T75" fmla="*/ 255 h 455"/>
                <a:gd name="T76" fmla="*/ 368 w 391"/>
                <a:gd name="T77" fmla="*/ 272 h 455"/>
                <a:gd name="T78" fmla="*/ 378 w 391"/>
                <a:gd name="T79" fmla="*/ 272 h 455"/>
                <a:gd name="T80" fmla="*/ 395 w 391"/>
                <a:gd name="T81" fmla="*/ 290 h 455"/>
                <a:gd name="T82" fmla="*/ 443 w 391"/>
                <a:gd name="T83" fmla="*/ 200 h 455"/>
                <a:gd name="T84" fmla="*/ 462 w 391"/>
                <a:gd name="T85" fmla="*/ 183 h 455"/>
                <a:gd name="T86" fmla="*/ 418 w 391"/>
                <a:gd name="T87" fmla="*/ 159 h 455"/>
                <a:gd name="T88" fmla="*/ 418 w 391"/>
                <a:gd name="T89" fmla="*/ 159 h 4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91" h="455">
                  <a:moveTo>
                    <a:pt x="354" y="136"/>
                  </a:moveTo>
                  <a:lnTo>
                    <a:pt x="312" y="156"/>
                  </a:lnTo>
                  <a:lnTo>
                    <a:pt x="320" y="171"/>
                  </a:lnTo>
                  <a:lnTo>
                    <a:pt x="277" y="171"/>
                  </a:lnTo>
                  <a:lnTo>
                    <a:pt x="277" y="166"/>
                  </a:lnTo>
                  <a:lnTo>
                    <a:pt x="270" y="156"/>
                  </a:lnTo>
                  <a:lnTo>
                    <a:pt x="261" y="156"/>
                  </a:lnTo>
                  <a:lnTo>
                    <a:pt x="261" y="186"/>
                  </a:lnTo>
                  <a:lnTo>
                    <a:pt x="256" y="186"/>
                  </a:lnTo>
                  <a:lnTo>
                    <a:pt x="178" y="156"/>
                  </a:lnTo>
                  <a:lnTo>
                    <a:pt x="164" y="139"/>
                  </a:lnTo>
                  <a:lnTo>
                    <a:pt x="171" y="117"/>
                  </a:lnTo>
                  <a:lnTo>
                    <a:pt x="141" y="112"/>
                  </a:lnTo>
                  <a:lnTo>
                    <a:pt x="134" y="80"/>
                  </a:lnTo>
                  <a:lnTo>
                    <a:pt x="151" y="80"/>
                  </a:lnTo>
                  <a:lnTo>
                    <a:pt x="141" y="67"/>
                  </a:lnTo>
                  <a:lnTo>
                    <a:pt x="164" y="43"/>
                  </a:lnTo>
                  <a:lnTo>
                    <a:pt x="164" y="27"/>
                  </a:lnTo>
                  <a:lnTo>
                    <a:pt x="151" y="15"/>
                  </a:lnTo>
                  <a:lnTo>
                    <a:pt x="129" y="27"/>
                  </a:lnTo>
                  <a:lnTo>
                    <a:pt x="99" y="6"/>
                  </a:lnTo>
                  <a:lnTo>
                    <a:pt x="92" y="0"/>
                  </a:lnTo>
                  <a:lnTo>
                    <a:pt x="71" y="0"/>
                  </a:lnTo>
                  <a:lnTo>
                    <a:pt x="71" y="20"/>
                  </a:lnTo>
                  <a:lnTo>
                    <a:pt x="77" y="20"/>
                  </a:lnTo>
                  <a:lnTo>
                    <a:pt x="86" y="27"/>
                  </a:lnTo>
                  <a:lnTo>
                    <a:pt x="86" y="35"/>
                  </a:lnTo>
                  <a:lnTo>
                    <a:pt x="77" y="43"/>
                  </a:lnTo>
                  <a:lnTo>
                    <a:pt x="86" y="52"/>
                  </a:lnTo>
                  <a:lnTo>
                    <a:pt x="77" y="74"/>
                  </a:lnTo>
                  <a:lnTo>
                    <a:pt x="92" y="80"/>
                  </a:lnTo>
                  <a:lnTo>
                    <a:pt x="92" y="89"/>
                  </a:lnTo>
                  <a:lnTo>
                    <a:pt x="86" y="89"/>
                  </a:lnTo>
                  <a:lnTo>
                    <a:pt x="92" y="104"/>
                  </a:lnTo>
                  <a:lnTo>
                    <a:pt x="49" y="156"/>
                  </a:lnTo>
                  <a:lnTo>
                    <a:pt x="35" y="166"/>
                  </a:lnTo>
                  <a:lnTo>
                    <a:pt x="29" y="156"/>
                  </a:lnTo>
                  <a:lnTo>
                    <a:pt x="14" y="166"/>
                  </a:lnTo>
                  <a:lnTo>
                    <a:pt x="14" y="186"/>
                  </a:lnTo>
                  <a:lnTo>
                    <a:pt x="29" y="186"/>
                  </a:lnTo>
                  <a:lnTo>
                    <a:pt x="29" y="193"/>
                  </a:lnTo>
                  <a:lnTo>
                    <a:pt x="35" y="193"/>
                  </a:lnTo>
                  <a:lnTo>
                    <a:pt x="35" y="217"/>
                  </a:lnTo>
                  <a:lnTo>
                    <a:pt x="7" y="217"/>
                  </a:lnTo>
                  <a:lnTo>
                    <a:pt x="0" y="232"/>
                  </a:lnTo>
                  <a:lnTo>
                    <a:pt x="14" y="240"/>
                  </a:lnTo>
                  <a:lnTo>
                    <a:pt x="29" y="240"/>
                  </a:lnTo>
                  <a:lnTo>
                    <a:pt x="29" y="247"/>
                  </a:lnTo>
                  <a:lnTo>
                    <a:pt x="7" y="247"/>
                  </a:lnTo>
                  <a:lnTo>
                    <a:pt x="35" y="277"/>
                  </a:lnTo>
                  <a:lnTo>
                    <a:pt x="57" y="247"/>
                  </a:lnTo>
                  <a:lnTo>
                    <a:pt x="57" y="284"/>
                  </a:lnTo>
                  <a:lnTo>
                    <a:pt x="114" y="447"/>
                  </a:lnTo>
                  <a:lnTo>
                    <a:pt x="129" y="455"/>
                  </a:lnTo>
                  <a:lnTo>
                    <a:pt x="151" y="432"/>
                  </a:lnTo>
                  <a:lnTo>
                    <a:pt x="151" y="403"/>
                  </a:lnTo>
                  <a:lnTo>
                    <a:pt x="164" y="378"/>
                  </a:lnTo>
                  <a:lnTo>
                    <a:pt x="164" y="349"/>
                  </a:lnTo>
                  <a:lnTo>
                    <a:pt x="171" y="349"/>
                  </a:lnTo>
                  <a:lnTo>
                    <a:pt x="178" y="336"/>
                  </a:lnTo>
                  <a:lnTo>
                    <a:pt x="186" y="336"/>
                  </a:lnTo>
                  <a:lnTo>
                    <a:pt x="186" y="328"/>
                  </a:lnTo>
                  <a:lnTo>
                    <a:pt x="226" y="291"/>
                  </a:lnTo>
                  <a:lnTo>
                    <a:pt x="248" y="284"/>
                  </a:lnTo>
                  <a:lnTo>
                    <a:pt x="256" y="255"/>
                  </a:lnTo>
                  <a:lnTo>
                    <a:pt x="270" y="247"/>
                  </a:lnTo>
                  <a:lnTo>
                    <a:pt x="270" y="255"/>
                  </a:lnTo>
                  <a:lnTo>
                    <a:pt x="277" y="255"/>
                  </a:lnTo>
                  <a:lnTo>
                    <a:pt x="270" y="210"/>
                  </a:lnTo>
                  <a:lnTo>
                    <a:pt x="261" y="210"/>
                  </a:lnTo>
                  <a:lnTo>
                    <a:pt x="270" y="193"/>
                  </a:lnTo>
                  <a:lnTo>
                    <a:pt x="270" y="186"/>
                  </a:lnTo>
                  <a:lnTo>
                    <a:pt x="290" y="186"/>
                  </a:lnTo>
                  <a:lnTo>
                    <a:pt x="290" y="200"/>
                  </a:lnTo>
                  <a:lnTo>
                    <a:pt x="320" y="200"/>
                  </a:lnTo>
                  <a:lnTo>
                    <a:pt x="305" y="217"/>
                  </a:lnTo>
                  <a:lnTo>
                    <a:pt x="305" y="232"/>
                  </a:lnTo>
                  <a:lnTo>
                    <a:pt x="312" y="232"/>
                  </a:lnTo>
                  <a:lnTo>
                    <a:pt x="320" y="217"/>
                  </a:lnTo>
                  <a:lnTo>
                    <a:pt x="320" y="232"/>
                  </a:lnTo>
                  <a:lnTo>
                    <a:pt x="334" y="255"/>
                  </a:lnTo>
                  <a:lnTo>
                    <a:pt x="334" y="247"/>
                  </a:lnTo>
                  <a:lnTo>
                    <a:pt x="364" y="186"/>
                  </a:lnTo>
                  <a:lnTo>
                    <a:pt x="375" y="171"/>
                  </a:lnTo>
                  <a:lnTo>
                    <a:pt x="391" y="171"/>
                  </a:lnTo>
                  <a:lnTo>
                    <a:pt x="391" y="156"/>
                  </a:lnTo>
                  <a:lnTo>
                    <a:pt x="375" y="136"/>
                  </a:lnTo>
                  <a:lnTo>
                    <a:pt x="354" y="136"/>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3" name="Freeform 743">
              <a:extLst>
                <a:ext uri="{FF2B5EF4-FFF2-40B4-BE49-F238E27FC236}">
                  <a16:creationId xmlns:a16="http://schemas.microsoft.com/office/drawing/2014/main" id="{A29AFDC9-3D71-1C7E-04F1-B2A8368BD6EB}"/>
                </a:ext>
              </a:extLst>
            </p:cNvPr>
            <p:cNvSpPr>
              <a:spLocks/>
            </p:cNvSpPr>
            <p:nvPr/>
          </p:nvSpPr>
          <p:spPr bwMode="auto">
            <a:xfrm>
              <a:off x="7785565" y="3208769"/>
              <a:ext cx="62245" cy="108081"/>
            </a:xfrm>
            <a:custGeom>
              <a:avLst/>
              <a:gdLst>
                <a:gd name="T0" fmla="*/ 0 w 40"/>
                <a:gd name="T1" fmla="*/ 28 h 76"/>
                <a:gd name="T2" fmla="*/ 33 w 40"/>
                <a:gd name="T3" fmla="*/ 0 h 76"/>
                <a:gd name="T4" fmla="*/ 48 w 40"/>
                <a:gd name="T5" fmla="*/ 57 h 76"/>
                <a:gd name="T6" fmla="*/ 43 w 40"/>
                <a:gd name="T7" fmla="*/ 81 h 76"/>
                <a:gd name="T8" fmla="*/ 0 w 40"/>
                <a:gd name="T9" fmla="*/ 91 h 76"/>
                <a:gd name="T10" fmla="*/ 0 w 40"/>
                <a:gd name="T11" fmla="*/ 28 h 76"/>
                <a:gd name="T12" fmla="*/ 0 w 40"/>
                <a:gd name="T13" fmla="*/ 28 h 76"/>
                <a:gd name="T14" fmla="*/ 0 w 40"/>
                <a:gd name="T15" fmla="*/ 2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76">
                  <a:moveTo>
                    <a:pt x="0" y="24"/>
                  </a:moveTo>
                  <a:lnTo>
                    <a:pt x="27" y="0"/>
                  </a:lnTo>
                  <a:lnTo>
                    <a:pt x="40" y="48"/>
                  </a:lnTo>
                  <a:lnTo>
                    <a:pt x="35" y="68"/>
                  </a:lnTo>
                  <a:lnTo>
                    <a:pt x="0" y="76"/>
                  </a:lnTo>
                  <a:lnTo>
                    <a:pt x="0" y="24"/>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4" name="Freeform 744">
              <a:extLst>
                <a:ext uri="{FF2B5EF4-FFF2-40B4-BE49-F238E27FC236}">
                  <a16:creationId xmlns:a16="http://schemas.microsoft.com/office/drawing/2014/main" id="{51A73B64-EFF9-F252-C064-5D875D9B999C}"/>
                </a:ext>
              </a:extLst>
            </p:cNvPr>
            <p:cNvSpPr>
              <a:spLocks/>
            </p:cNvSpPr>
            <p:nvPr/>
          </p:nvSpPr>
          <p:spPr bwMode="auto">
            <a:xfrm>
              <a:off x="7754446" y="3107193"/>
              <a:ext cx="127321" cy="132824"/>
            </a:xfrm>
            <a:custGeom>
              <a:avLst/>
              <a:gdLst>
                <a:gd name="T0" fmla="*/ 99 w 82"/>
                <a:gd name="T1" fmla="*/ 0 h 94"/>
                <a:gd name="T2" fmla="*/ 82 w 82"/>
                <a:gd name="T3" fmla="*/ 0 h 94"/>
                <a:gd name="T4" fmla="*/ 66 w 82"/>
                <a:gd name="T5" fmla="*/ 20 h 94"/>
                <a:gd name="T6" fmla="*/ 58 w 82"/>
                <a:gd name="T7" fmla="*/ 20 h 94"/>
                <a:gd name="T8" fmla="*/ 46 w 82"/>
                <a:gd name="T9" fmla="*/ 28 h 94"/>
                <a:gd name="T10" fmla="*/ 40 w 82"/>
                <a:gd name="T11" fmla="*/ 28 h 94"/>
                <a:gd name="T12" fmla="*/ 0 w 82"/>
                <a:gd name="T13" fmla="*/ 61 h 94"/>
                <a:gd name="T14" fmla="*/ 0 w 82"/>
                <a:gd name="T15" fmla="*/ 69 h 94"/>
                <a:gd name="T16" fmla="*/ 10 w 82"/>
                <a:gd name="T17" fmla="*/ 69 h 94"/>
                <a:gd name="T18" fmla="*/ 0 w 82"/>
                <a:gd name="T19" fmla="*/ 103 h 94"/>
                <a:gd name="T20" fmla="*/ 10 w 82"/>
                <a:gd name="T21" fmla="*/ 111 h 94"/>
                <a:gd name="T22" fmla="*/ 24 w 82"/>
                <a:gd name="T23" fmla="*/ 111 h 94"/>
                <a:gd name="T24" fmla="*/ 58 w 82"/>
                <a:gd name="T25" fmla="*/ 87 h 94"/>
                <a:gd name="T26" fmla="*/ 40 w 82"/>
                <a:gd name="T27" fmla="*/ 78 h 94"/>
                <a:gd name="T28" fmla="*/ 40 w 82"/>
                <a:gd name="T29" fmla="*/ 69 h 94"/>
                <a:gd name="T30" fmla="*/ 72 w 82"/>
                <a:gd name="T31" fmla="*/ 43 h 94"/>
                <a:gd name="T32" fmla="*/ 72 w 82"/>
                <a:gd name="T33" fmla="*/ 28 h 94"/>
                <a:gd name="T34" fmla="*/ 99 w 82"/>
                <a:gd name="T35" fmla="*/ 0 h 94"/>
                <a:gd name="T36" fmla="*/ 99 w 82"/>
                <a:gd name="T37" fmla="*/ 0 h 94"/>
                <a:gd name="T38" fmla="*/ 99 w 82"/>
                <a:gd name="T39" fmla="*/ 0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 h="94">
                  <a:moveTo>
                    <a:pt x="82" y="0"/>
                  </a:moveTo>
                  <a:lnTo>
                    <a:pt x="68" y="0"/>
                  </a:lnTo>
                  <a:lnTo>
                    <a:pt x="55" y="17"/>
                  </a:lnTo>
                  <a:lnTo>
                    <a:pt x="48" y="17"/>
                  </a:lnTo>
                  <a:lnTo>
                    <a:pt x="38" y="24"/>
                  </a:lnTo>
                  <a:lnTo>
                    <a:pt x="33" y="24"/>
                  </a:lnTo>
                  <a:lnTo>
                    <a:pt x="0" y="52"/>
                  </a:lnTo>
                  <a:lnTo>
                    <a:pt x="0" y="59"/>
                  </a:lnTo>
                  <a:lnTo>
                    <a:pt x="8" y="59"/>
                  </a:lnTo>
                  <a:lnTo>
                    <a:pt x="0" y="88"/>
                  </a:lnTo>
                  <a:lnTo>
                    <a:pt x="8" y="94"/>
                  </a:lnTo>
                  <a:lnTo>
                    <a:pt x="20" y="94"/>
                  </a:lnTo>
                  <a:lnTo>
                    <a:pt x="48" y="74"/>
                  </a:lnTo>
                  <a:lnTo>
                    <a:pt x="33" y="66"/>
                  </a:lnTo>
                  <a:lnTo>
                    <a:pt x="33" y="59"/>
                  </a:lnTo>
                  <a:lnTo>
                    <a:pt x="60" y="37"/>
                  </a:lnTo>
                  <a:lnTo>
                    <a:pt x="60" y="24"/>
                  </a:lnTo>
                  <a:lnTo>
                    <a:pt x="82" y="0"/>
                  </a:lnTo>
                  <a:close/>
                </a:path>
              </a:pathLst>
            </a:custGeom>
            <a:solidFill>
              <a:schemeClr val="bg1">
                <a:lumMod val="85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5" name="Freeform 745">
              <a:extLst>
                <a:ext uri="{FF2B5EF4-FFF2-40B4-BE49-F238E27FC236}">
                  <a16:creationId xmlns:a16="http://schemas.microsoft.com/office/drawing/2014/main" id="{8296B282-16CC-4D05-2DA8-C5AB96B666AC}"/>
                </a:ext>
              </a:extLst>
            </p:cNvPr>
            <p:cNvSpPr>
              <a:spLocks/>
            </p:cNvSpPr>
            <p:nvPr/>
          </p:nvSpPr>
          <p:spPr bwMode="auto">
            <a:xfrm>
              <a:off x="7847814" y="3328571"/>
              <a:ext cx="56587" cy="87247"/>
            </a:xfrm>
            <a:custGeom>
              <a:avLst/>
              <a:gdLst>
                <a:gd name="T0" fmla="*/ 0 w 37"/>
                <a:gd name="T1" fmla="*/ 18 h 62"/>
                <a:gd name="T2" fmla="*/ 0 w 37"/>
                <a:gd name="T3" fmla="*/ 27 h 62"/>
                <a:gd name="T4" fmla="*/ 12 w 37"/>
                <a:gd name="T5" fmla="*/ 27 h 62"/>
                <a:gd name="T6" fmla="*/ 12 w 37"/>
                <a:gd name="T7" fmla="*/ 62 h 62"/>
                <a:gd name="T8" fmla="*/ 28 w 37"/>
                <a:gd name="T9" fmla="*/ 72 h 62"/>
                <a:gd name="T10" fmla="*/ 35 w 37"/>
                <a:gd name="T11" fmla="*/ 62 h 62"/>
                <a:gd name="T12" fmla="*/ 43 w 37"/>
                <a:gd name="T13" fmla="*/ 27 h 62"/>
                <a:gd name="T14" fmla="*/ 12 w 37"/>
                <a:gd name="T15" fmla="*/ 0 h 62"/>
                <a:gd name="T16" fmla="*/ 0 w 37"/>
                <a:gd name="T17" fmla="*/ 18 h 62"/>
                <a:gd name="T18" fmla="*/ 0 w 37"/>
                <a:gd name="T19" fmla="*/ 18 h 62"/>
                <a:gd name="T20" fmla="*/ 0 w 37"/>
                <a:gd name="T21" fmla="*/ 18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62">
                  <a:moveTo>
                    <a:pt x="0" y="16"/>
                  </a:moveTo>
                  <a:lnTo>
                    <a:pt x="0" y="23"/>
                  </a:lnTo>
                  <a:lnTo>
                    <a:pt x="10" y="23"/>
                  </a:lnTo>
                  <a:lnTo>
                    <a:pt x="10" y="53"/>
                  </a:lnTo>
                  <a:lnTo>
                    <a:pt x="24" y="62"/>
                  </a:lnTo>
                  <a:lnTo>
                    <a:pt x="30" y="53"/>
                  </a:lnTo>
                  <a:lnTo>
                    <a:pt x="37" y="23"/>
                  </a:lnTo>
                  <a:lnTo>
                    <a:pt x="10" y="0"/>
                  </a:lnTo>
                  <a:lnTo>
                    <a:pt x="0" y="16"/>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6" name="Freeform 746">
              <a:extLst>
                <a:ext uri="{FF2B5EF4-FFF2-40B4-BE49-F238E27FC236}">
                  <a16:creationId xmlns:a16="http://schemas.microsoft.com/office/drawing/2014/main" id="{3AADC13F-032F-86EB-50D8-3B2BC620C67E}"/>
                </a:ext>
              </a:extLst>
            </p:cNvPr>
            <p:cNvSpPr>
              <a:spLocks/>
            </p:cNvSpPr>
            <p:nvPr/>
          </p:nvSpPr>
          <p:spPr bwMode="auto">
            <a:xfrm>
              <a:off x="7904402" y="3325965"/>
              <a:ext cx="53759" cy="39065"/>
            </a:xfrm>
            <a:custGeom>
              <a:avLst/>
              <a:gdLst>
                <a:gd name="T0" fmla="*/ 0 w 35"/>
                <a:gd name="T1" fmla="*/ 20 h 28"/>
                <a:gd name="T2" fmla="*/ 0 w 35"/>
                <a:gd name="T3" fmla="*/ 32 h 28"/>
                <a:gd name="T4" fmla="*/ 9 w 35"/>
                <a:gd name="T5" fmla="*/ 32 h 28"/>
                <a:gd name="T6" fmla="*/ 17 w 35"/>
                <a:gd name="T7" fmla="*/ 20 h 28"/>
                <a:gd name="T8" fmla="*/ 33 w 35"/>
                <a:gd name="T9" fmla="*/ 20 h 28"/>
                <a:gd name="T10" fmla="*/ 41 w 35"/>
                <a:gd name="T11" fmla="*/ 0 h 28"/>
                <a:gd name="T12" fmla="*/ 17 w 35"/>
                <a:gd name="T13" fmla="*/ 0 h 28"/>
                <a:gd name="T14" fmla="*/ 0 w 35"/>
                <a:gd name="T15" fmla="*/ 20 h 28"/>
                <a:gd name="T16" fmla="*/ 0 w 35"/>
                <a:gd name="T17" fmla="*/ 20 h 28"/>
                <a:gd name="T18" fmla="*/ 0 w 35"/>
                <a:gd name="T19" fmla="*/ 2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28">
                  <a:moveTo>
                    <a:pt x="0" y="18"/>
                  </a:moveTo>
                  <a:lnTo>
                    <a:pt x="0" y="28"/>
                  </a:lnTo>
                  <a:lnTo>
                    <a:pt x="7" y="28"/>
                  </a:lnTo>
                  <a:lnTo>
                    <a:pt x="15" y="18"/>
                  </a:lnTo>
                  <a:lnTo>
                    <a:pt x="28" y="18"/>
                  </a:lnTo>
                  <a:lnTo>
                    <a:pt x="35" y="0"/>
                  </a:lnTo>
                  <a:lnTo>
                    <a:pt x="15" y="0"/>
                  </a:lnTo>
                  <a:lnTo>
                    <a:pt x="0" y="18"/>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7" name="Freeform 747">
              <a:extLst>
                <a:ext uri="{FF2B5EF4-FFF2-40B4-BE49-F238E27FC236}">
                  <a16:creationId xmlns:a16="http://schemas.microsoft.com/office/drawing/2014/main" id="{5C1C47C2-2189-995F-1398-CDC6AFC1B075}"/>
                </a:ext>
              </a:extLst>
            </p:cNvPr>
            <p:cNvSpPr>
              <a:spLocks/>
            </p:cNvSpPr>
            <p:nvPr/>
          </p:nvSpPr>
          <p:spPr bwMode="auto">
            <a:xfrm>
              <a:off x="7881763" y="3135845"/>
              <a:ext cx="217860" cy="210955"/>
            </a:xfrm>
            <a:custGeom>
              <a:avLst/>
              <a:gdLst>
                <a:gd name="T0" fmla="*/ 0 w 142"/>
                <a:gd name="T1" fmla="*/ 151 h 150"/>
                <a:gd name="T2" fmla="*/ 0 w 142"/>
                <a:gd name="T3" fmla="*/ 160 h 150"/>
                <a:gd name="T4" fmla="*/ 15 w 142"/>
                <a:gd name="T5" fmla="*/ 160 h 150"/>
                <a:gd name="T6" fmla="*/ 59 w 142"/>
                <a:gd name="T7" fmla="*/ 140 h 150"/>
                <a:gd name="T8" fmla="*/ 68 w 142"/>
                <a:gd name="T9" fmla="*/ 151 h 150"/>
                <a:gd name="T10" fmla="*/ 68 w 142"/>
                <a:gd name="T11" fmla="*/ 160 h 150"/>
                <a:gd name="T12" fmla="*/ 75 w 142"/>
                <a:gd name="T13" fmla="*/ 175 h 150"/>
                <a:gd name="T14" fmla="*/ 85 w 142"/>
                <a:gd name="T15" fmla="*/ 151 h 150"/>
                <a:gd name="T16" fmla="*/ 85 w 142"/>
                <a:gd name="T17" fmla="*/ 140 h 150"/>
                <a:gd name="T18" fmla="*/ 100 w 142"/>
                <a:gd name="T19" fmla="*/ 151 h 150"/>
                <a:gd name="T20" fmla="*/ 111 w 142"/>
                <a:gd name="T21" fmla="*/ 151 h 150"/>
                <a:gd name="T22" fmla="*/ 116 w 142"/>
                <a:gd name="T23" fmla="*/ 140 h 150"/>
                <a:gd name="T24" fmla="*/ 128 w 142"/>
                <a:gd name="T25" fmla="*/ 151 h 150"/>
                <a:gd name="T26" fmla="*/ 128 w 142"/>
                <a:gd name="T27" fmla="*/ 140 h 150"/>
                <a:gd name="T28" fmla="*/ 134 w 142"/>
                <a:gd name="T29" fmla="*/ 132 h 150"/>
                <a:gd name="T30" fmla="*/ 134 w 142"/>
                <a:gd name="T31" fmla="*/ 140 h 150"/>
                <a:gd name="T32" fmla="*/ 154 w 142"/>
                <a:gd name="T33" fmla="*/ 140 h 150"/>
                <a:gd name="T34" fmla="*/ 159 w 142"/>
                <a:gd name="T35" fmla="*/ 132 h 150"/>
                <a:gd name="T36" fmla="*/ 159 w 142"/>
                <a:gd name="T37" fmla="*/ 81 h 150"/>
                <a:gd name="T38" fmla="*/ 167 w 142"/>
                <a:gd name="T39" fmla="*/ 81 h 150"/>
                <a:gd name="T40" fmla="*/ 167 w 142"/>
                <a:gd name="T41" fmla="*/ 12 h 150"/>
                <a:gd name="T42" fmla="*/ 159 w 142"/>
                <a:gd name="T43" fmla="*/ 0 h 150"/>
                <a:gd name="T44" fmla="*/ 159 w 142"/>
                <a:gd name="T45" fmla="*/ 12 h 150"/>
                <a:gd name="T46" fmla="*/ 154 w 142"/>
                <a:gd name="T47" fmla="*/ 12 h 150"/>
                <a:gd name="T48" fmla="*/ 116 w 142"/>
                <a:gd name="T49" fmla="*/ 91 h 150"/>
                <a:gd name="T50" fmla="*/ 100 w 142"/>
                <a:gd name="T51" fmla="*/ 108 h 150"/>
                <a:gd name="T52" fmla="*/ 100 w 142"/>
                <a:gd name="T53" fmla="*/ 91 h 150"/>
                <a:gd name="T54" fmla="*/ 85 w 142"/>
                <a:gd name="T55" fmla="*/ 100 h 150"/>
                <a:gd name="T56" fmla="*/ 75 w 142"/>
                <a:gd name="T57" fmla="*/ 132 h 150"/>
                <a:gd name="T58" fmla="*/ 26 w 142"/>
                <a:gd name="T59" fmla="*/ 132 h 150"/>
                <a:gd name="T60" fmla="*/ 0 w 142"/>
                <a:gd name="T61" fmla="*/ 151 h 150"/>
                <a:gd name="T62" fmla="*/ 0 w 142"/>
                <a:gd name="T63" fmla="*/ 151 h 150"/>
                <a:gd name="T64" fmla="*/ 0 w 142"/>
                <a:gd name="T65" fmla="*/ 151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50">
                  <a:moveTo>
                    <a:pt x="0" y="130"/>
                  </a:moveTo>
                  <a:lnTo>
                    <a:pt x="0" y="137"/>
                  </a:lnTo>
                  <a:lnTo>
                    <a:pt x="13" y="137"/>
                  </a:lnTo>
                  <a:lnTo>
                    <a:pt x="50" y="120"/>
                  </a:lnTo>
                  <a:lnTo>
                    <a:pt x="58" y="130"/>
                  </a:lnTo>
                  <a:lnTo>
                    <a:pt x="58" y="137"/>
                  </a:lnTo>
                  <a:lnTo>
                    <a:pt x="64" y="150"/>
                  </a:lnTo>
                  <a:lnTo>
                    <a:pt x="72" y="130"/>
                  </a:lnTo>
                  <a:lnTo>
                    <a:pt x="72" y="120"/>
                  </a:lnTo>
                  <a:lnTo>
                    <a:pt x="85" y="130"/>
                  </a:lnTo>
                  <a:lnTo>
                    <a:pt x="94" y="130"/>
                  </a:lnTo>
                  <a:lnTo>
                    <a:pt x="99" y="120"/>
                  </a:lnTo>
                  <a:lnTo>
                    <a:pt x="109" y="130"/>
                  </a:lnTo>
                  <a:lnTo>
                    <a:pt x="109" y="120"/>
                  </a:lnTo>
                  <a:lnTo>
                    <a:pt x="114" y="113"/>
                  </a:lnTo>
                  <a:lnTo>
                    <a:pt x="114" y="120"/>
                  </a:lnTo>
                  <a:lnTo>
                    <a:pt x="131" y="120"/>
                  </a:lnTo>
                  <a:lnTo>
                    <a:pt x="136" y="113"/>
                  </a:lnTo>
                  <a:lnTo>
                    <a:pt x="136" y="69"/>
                  </a:lnTo>
                  <a:lnTo>
                    <a:pt x="142" y="69"/>
                  </a:lnTo>
                  <a:lnTo>
                    <a:pt x="142" y="10"/>
                  </a:lnTo>
                  <a:lnTo>
                    <a:pt x="136" y="0"/>
                  </a:lnTo>
                  <a:lnTo>
                    <a:pt x="136" y="10"/>
                  </a:lnTo>
                  <a:lnTo>
                    <a:pt x="131" y="10"/>
                  </a:lnTo>
                  <a:lnTo>
                    <a:pt x="99" y="78"/>
                  </a:lnTo>
                  <a:lnTo>
                    <a:pt x="85" y="93"/>
                  </a:lnTo>
                  <a:lnTo>
                    <a:pt x="85" y="78"/>
                  </a:lnTo>
                  <a:lnTo>
                    <a:pt x="72" y="86"/>
                  </a:lnTo>
                  <a:lnTo>
                    <a:pt x="64" y="113"/>
                  </a:lnTo>
                  <a:lnTo>
                    <a:pt x="22" y="113"/>
                  </a:lnTo>
                  <a:lnTo>
                    <a:pt x="0" y="13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8" name="Freeform 748">
              <a:extLst>
                <a:ext uri="{FF2B5EF4-FFF2-40B4-BE49-F238E27FC236}">
                  <a16:creationId xmlns:a16="http://schemas.microsoft.com/office/drawing/2014/main" id="{26EDA5FD-4089-6BE1-F505-D393C01C5F68}"/>
                </a:ext>
              </a:extLst>
            </p:cNvPr>
            <p:cNvSpPr>
              <a:spLocks/>
            </p:cNvSpPr>
            <p:nvPr/>
          </p:nvSpPr>
          <p:spPr bwMode="auto">
            <a:xfrm>
              <a:off x="8058597" y="3022553"/>
              <a:ext cx="131565" cy="118499"/>
            </a:xfrm>
            <a:custGeom>
              <a:avLst/>
              <a:gdLst>
                <a:gd name="T0" fmla="*/ 0 w 86"/>
                <a:gd name="T1" fmla="*/ 73 h 84"/>
                <a:gd name="T2" fmla="*/ 0 w 86"/>
                <a:gd name="T3" fmla="*/ 99 h 84"/>
                <a:gd name="T4" fmla="*/ 26 w 86"/>
                <a:gd name="T5" fmla="*/ 88 h 84"/>
                <a:gd name="T6" fmla="*/ 19 w 86"/>
                <a:gd name="T7" fmla="*/ 88 h 84"/>
                <a:gd name="T8" fmla="*/ 19 w 86"/>
                <a:gd name="T9" fmla="*/ 73 h 84"/>
                <a:gd name="T10" fmla="*/ 34 w 86"/>
                <a:gd name="T11" fmla="*/ 73 h 84"/>
                <a:gd name="T12" fmla="*/ 69 w 86"/>
                <a:gd name="T13" fmla="*/ 88 h 84"/>
                <a:gd name="T14" fmla="*/ 77 w 86"/>
                <a:gd name="T15" fmla="*/ 62 h 84"/>
                <a:gd name="T16" fmla="*/ 83 w 86"/>
                <a:gd name="T17" fmla="*/ 62 h 84"/>
                <a:gd name="T18" fmla="*/ 101 w 86"/>
                <a:gd name="T19" fmla="*/ 53 h 84"/>
                <a:gd name="T20" fmla="*/ 92 w 86"/>
                <a:gd name="T21" fmla="*/ 53 h 84"/>
                <a:gd name="T22" fmla="*/ 83 w 86"/>
                <a:gd name="T23" fmla="*/ 43 h 84"/>
                <a:gd name="T24" fmla="*/ 92 w 86"/>
                <a:gd name="T25" fmla="*/ 36 h 84"/>
                <a:gd name="T26" fmla="*/ 83 w 86"/>
                <a:gd name="T27" fmla="*/ 43 h 84"/>
                <a:gd name="T28" fmla="*/ 69 w 86"/>
                <a:gd name="T29" fmla="*/ 36 h 84"/>
                <a:gd name="T30" fmla="*/ 34 w 86"/>
                <a:gd name="T31" fmla="*/ 0 h 84"/>
                <a:gd name="T32" fmla="*/ 26 w 86"/>
                <a:gd name="T33" fmla="*/ 62 h 84"/>
                <a:gd name="T34" fmla="*/ 19 w 86"/>
                <a:gd name="T35" fmla="*/ 53 h 84"/>
                <a:gd name="T36" fmla="*/ 19 w 86"/>
                <a:gd name="T37" fmla="*/ 62 h 84"/>
                <a:gd name="T38" fmla="*/ 0 w 86"/>
                <a:gd name="T39" fmla="*/ 73 h 84"/>
                <a:gd name="T40" fmla="*/ 0 w 86"/>
                <a:gd name="T41" fmla="*/ 73 h 84"/>
                <a:gd name="T42" fmla="*/ 0 w 86"/>
                <a:gd name="T43" fmla="*/ 73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84">
                  <a:moveTo>
                    <a:pt x="0" y="62"/>
                  </a:moveTo>
                  <a:lnTo>
                    <a:pt x="0" y="84"/>
                  </a:lnTo>
                  <a:lnTo>
                    <a:pt x="22" y="75"/>
                  </a:lnTo>
                  <a:lnTo>
                    <a:pt x="17" y="75"/>
                  </a:lnTo>
                  <a:lnTo>
                    <a:pt x="17" y="62"/>
                  </a:lnTo>
                  <a:lnTo>
                    <a:pt x="29" y="62"/>
                  </a:lnTo>
                  <a:lnTo>
                    <a:pt x="59" y="75"/>
                  </a:lnTo>
                  <a:lnTo>
                    <a:pt x="66" y="53"/>
                  </a:lnTo>
                  <a:lnTo>
                    <a:pt x="71" y="53"/>
                  </a:lnTo>
                  <a:lnTo>
                    <a:pt x="86" y="45"/>
                  </a:lnTo>
                  <a:lnTo>
                    <a:pt x="79" y="45"/>
                  </a:lnTo>
                  <a:lnTo>
                    <a:pt x="71" y="37"/>
                  </a:lnTo>
                  <a:lnTo>
                    <a:pt x="79" y="30"/>
                  </a:lnTo>
                  <a:lnTo>
                    <a:pt x="71" y="37"/>
                  </a:lnTo>
                  <a:lnTo>
                    <a:pt x="59" y="30"/>
                  </a:lnTo>
                  <a:lnTo>
                    <a:pt x="29" y="0"/>
                  </a:lnTo>
                  <a:lnTo>
                    <a:pt x="22" y="53"/>
                  </a:lnTo>
                  <a:lnTo>
                    <a:pt x="17" y="45"/>
                  </a:lnTo>
                  <a:lnTo>
                    <a:pt x="17" y="53"/>
                  </a:lnTo>
                  <a:lnTo>
                    <a:pt x="0" y="6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59" name="Freeform 749">
              <a:extLst>
                <a:ext uri="{FF2B5EF4-FFF2-40B4-BE49-F238E27FC236}">
                  <a16:creationId xmlns:a16="http://schemas.microsoft.com/office/drawing/2014/main" id="{EFC01FAD-8DAA-E85C-8AF1-00375FD5ABA2}"/>
                </a:ext>
              </a:extLst>
            </p:cNvPr>
            <p:cNvSpPr>
              <a:spLocks/>
            </p:cNvSpPr>
            <p:nvPr/>
          </p:nvSpPr>
          <p:spPr bwMode="auto">
            <a:xfrm>
              <a:off x="6427478" y="3208767"/>
              <a:ext cx="297083" cy="239603"/>
            </a:xfrm>
            <a:custGeom>
              <a:avLst/>
              <a:gdLst>
                <a:gd name="T0" fmla="*/ 223 w 193"/>
                <a:gd name="T1" fmla="*/ 38 h 170"/>
                <a:gd name="T2" fmla="*/ 211 w 193"/>
                <a:gd name="T3" fmla="*/ 38 h 170"/>
                <a:gd name="T4" fmla="*/ 186 w 193"/>
                <a:gd name="T5" fmla="*/ 45 h 170"/>
                <a:gd name="T6" fmla="*/ 171 w 193"/>
                <a:gd name="T7" fmla="*/ 56 h 170"/>
                <a:gd name="T8" fmla="*/ 171 w 193"/>
                <a:gd name="T9" fmla="*/ 80 h 170"/>
                <a:gd name="T10" fmla="*/ 161 w 193"/>
                <a:gd name="T11" fmla="*/ 100 h 170"/>
                <a:gd name="T12" fmla="*/ 152 w 193"/>
                <a:gd name="T13" fmla="*/ 100 h 170"/>
                <a:gd name="T14" fmla="*/ 152 w 193"/>
                <a:gd name="T15" fmla="*/ 117 h 170"/>
                <a:gd name="T16" fmla="*/ 135 w 193"/>
                <a:gd name="T17" fmla="*/ 127 h 170"/>
                <a:gd name="T18" fmla="*/ 135 w 193"/>
                <a:gd name="T19" fmla="*/ 144 h 170"/>
                <a:gd name="T20" fmla="*/ 100 w 193"/>
                <a:gd name="T21" fmla="*/ 161 h 170"/>
                <a:gd name="T22" fmla="*/ 94 w 193"/>
                <a:gd name="T23" fmla="*/ 172 h 170"/>
                <a:gd name="T24" fmla="*/ 94 w 193"/>
                <a:gd name="T25" fmla="*/ 189 h 170"/>
                <a:gd name="T26" fmla="*/ 26 w 193"/>
                <a:gd name="T27" fmla="*/ 199 h 170"/>
                <a:gd name="T28" fmla="*/ 10 w 193"/>
                <a:gd name="T29" fmla="*/ 189 h 170"/>
                <a:gd name="T30" fmla="*/ 17 w 193"/>
                <a:gd name="T31" fmla="*/ 172 h 170"/>
                <a:gd name="T32" fmla="*/ 17 w 193"/>
                <a:gd name="T33" fmla="*/ 161 h 170"/>
                <a:gd name="T34" fmla="*/ 0 w 193"/>
                <a:gd name="T35" fmla="*/ 144 h 170"/>
                <a:gd name="T36" fmla="*/ 0 w 193"/>
                <a:gd name="T37" fmla="*/ 100 h 170"/>
                <a:gd name="T38" fmla="*/ 10 w 193"/>
                <a:gd name="T39" fmla="*/ 80 h 170"/>
                <a:gd name="T40" fmla="*/ 10 w 193"/>
                <a:gd name="T41" fmla="*/ 71 h 170"/>
                <a:gd name="T42" fmla="*/ 33 w 193"/>
                <a:gd name="T43" fmla="*/ 71 h 170"/>
                <a:gd name="T44" fmla="*/ 33 w 193"/>
                <a:gd name="T45" fmla="*/ 56 h 170"/>
                <a:gd name="T46" fmla="*/ 59 w 193"/>
                <a:gd name="T47" fmla="*/ 56 h 170"/>
                <a:gd name="T48" fmla="*/ 70 w 193"/>
                <a:gd name="T49" fmla="*/ 38 h 170"/>
                <a:gd name="T50" fmla="*/ 79 w 193"/>
                <a:gd name="T51" fmla="*/ 38 h 170"/>
                <a:gd name="T52" fmla="*/ 79 w 193"/>
                <a:gd name="T53" fmla="*/ 28 h 170"/>
                <a:gd name="T54" fmla="*/ 119 w 193"/>
                <a:gd name="T55" fmla="*/ 38 h 170"/>
                <a:gd name="T56" fmla="*/ 135 w 193"/>
                <a:gd name="T57" fmla="*/ 38 h 170"/>
                <a:gd name="T58" fmla="*/ 135 w 193"/>
                <a:gd name="T59" fmla="*/ 28 h 170"/>
                <a:gd name="T60" fmla="*/ 152 w 193"/>
                <a:gd name="T61" fmla="*/ 28 h 170"/>
                <a:gd name="T62" fmla="*/ 161 w 193"/>
                <a:gd name="T63" fmla="*/ 0 h 170"/>
                <a:gd name="T64" fmla="*/ 171 w 193"/>
                <a:gd name="T65" fmla="*/ 19 h 170"/>
                <a:gd name="T66" fmla="*/ 176 w 193"/>
                <a:gd name="T67" fmla="*/ 45 h 170"/>
                <a:gd name="T68" fmla="*/ 202 w 193"/>
                <a:gd name="T69" fmla="*/ 28 h 170"/>
                <a:gd name="T70" fmla="*/ 228 w 193"/>
                <a:gd name="T71" fmla="*/ 38 h 170"/>
                <a:gd name="T72" fmla="*/ 223 w 193"/>
                <a:gd name="T73" fmla="*/ 38 h 170"/>
                <a:gd name="T74" fmla="*/ 223 w 193"/>
                <a:gd name="T75" fmla="*/ 38 h 170"/>
                <a:gd name="T76" fmla="*/ 223 w 193"/>
                <a:gd name="T77" fmla="*/ 38 h 1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3" h="170">
                  <a:moveTo>
                    <a:pt x="188" y="32"/>
                  </a:moveTo>
                  <a:lnTo>
                    <a:pt x="178" y="32"/>
                  </a:lnTo>
                  <a:lnTo>
                    <a:pt x="157" y="39"/>
                  </a:lnTo>
                  <a:lnTo>
                    <a:pt x="144" y="48"/>
                  </a:lnTo>
                  <a:lnTo>
                    <a:pt x="144" y="68"/>
                  </a:lnTo>
                  <a:lnTo>
                    <a:pt x="136" y="85"/>
                  </a:lnTo>
                  <a:lnTo>
                    <a:pt x="129" y="85"/>
                  </a:lnTo>
                  <a:lnTo>
                    <a:pt x="129" y="100"/>
                  </a:lnTo>
                  <a:lnTo>
                    <a:pt x="114" y="108"/>
                  </a:lnTo>
                  <a:lnTo>
                    <a:pt x="114" y="123"/>
                  </a:lnTo>
                  <a:lnTo>
                    <a:pt x="85" y="138"/>
                  </a:lnTo>
                  <a:lnTo>
                    <a:pt x="79" y="147"/>
                  </a:lnTo>
                  <a:lnTo>
                    <a:pt x="79" y="162"/>
                  </a:lnTo>
                  <a:lnTo>
                    <a:pt x="22" y="170"/>
                  </a:lnTo>
                  <a:lnTo>
                    <a:pt x="8" y="162"/>
                  </a:lnTo>
                  <a:lnTo>
                    <a:pt x="15" y="147"/>
                  </a:lnTo>
                  <a:lnTo>
                    <a:pt x="15" y="138"/>
                  </a:lnTo>
                  <a:lnTo>
                    <a:pt x="0" y="123"/>
                  </a:lnTo>
                  <a:lnTo>
                    <a:pt x="0" y="85"/>
                  </a:lnTo>
                  <a:lnTo>
                    <a:pt x="8" y="68"/>
                  </a:lnTo>
                  <a:lnTo>
                    <a:pt x="8" y="61"/>
                  </a:lnTo>
                  <a:lnTo>
                    <a:pt x="28" y="61"/>
                  </a:lnTo>
                  <a:lnTo>
                    <a:pt x="28" y="48"/>
                  </a:lnTo>
                  <a:lnTo>
                    <a:pt x="50" y="48"/>
                  </a:lnTo>
                  <a:lnTo>
                    <a:pt x="59" y="32"/>
                  </a:lnTo>
                  <a:lnTo>
                    <a:pt x="67" y="32"/>
                  </a:lnTo>
                  <a:lnTo>
                    <a:pt x="67" y="24"/>
                  </a:lnTo>
                  <a:lnTo>
                    <a:pt x="100" y="32"/>
                  </a:lnTo>
                  <a:lnTo>
                    <a:pt x="114" y="32"/>
                  </a:lnTo>
                  <a:lnTo>
                    <a:pt x="114" y="24"/>
                  </a:lnTo>
                  <a:lnTo>
                    <a:pt x="129" y="24"/>
                  </a:lnTo>
                  <a:lnTo>
                    <a:pt x="136" y="0"/>
                  </a:lnTo>
                  <a:lnTo>
                    <a:pt x="144" y="17"/>
                  </a:lnTo>
                  <a:lnTo>
                    <a:pt x="149" y="39"/>
                  </a:lnTo>
                  <a:lnTo>
                    <a:pt x="171" y="24"/>
                  </a:lnTo>
                  <a:lnTo>
                    <a:pt x="193" y="32"/>
                  </a:lnTo>
                  <a:lnTo>
                    <a:pt x="188" y="3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0" name="Freeform 750">
              <a:extLst>
                <a:ext uri="{FF2B5EF4-FFF2-40B4-BE49-F238E27FC236}">
                  <a16:creationId xmlns:a16="http://schemas.microsoft.com/office/drawing/2014/main" id="{06AECB4E-C214-625C-2079-070CD73D6CA4}"/>
                </a:ext>
              </a:extLst>
            </p:cNvPr>
            <p:cNvSpPr>
              <a:spLocks/>
            </p:cNvSpPr>
            <p:nvPr/>
          </p:nvSpPr>
          <p:spPr bwMode="auto">
            <a:xfrm>
              <a:off x="6082295" y="3181423"/>
              <a:ext cx="389036" cy="358103"/>
            </a:xfrm>
            <a:custGeom>
              <a:avLst/>
              <a:gdLst>
                <a:gd name="T0" fmla="*/ 284 w 253"/>
                <a:gd name="T1" fmla="*/ 298 h 254"/>
                <a:gd name="T2" fmla="*/ 214 w 253"/>
                <a:gd name="T3" fmla="*/ 288 h 254"/>
                <a:gd name="T4" fmla="*/ 196 w 253"/>
                <a:gd name="T5" fmla="*/ 265 h 254"/>
                <a:gd name="T6" fmla="*/ 175 w 253"/>
                <a:gd name="T7" fmla="*/ 280 h 254"/>
                <a:gd name="T8" fmla="*/ 149 w 253"/>
                <a:gd name="T9" fmla="*/ 280 h 254"/>
                <a:gd name="T10" fmla="*/ 98 w 253"/>
                <a:gd name="T11" fmla="*/ 209 h 254"/>
                <a:gd name="T12" fmla="*/ 82 w 253"/>
                <a:gd name="T13" fmla="*/ 201 h 254"/>
                <a:gd name="T14" fmla="*/ 73 w 253"/>
                <a:gd name="T15" fmla="*/ 201 h 254"/>
                <a:gd name="T16" fmla="*/ 66 w 253"/>
                <a:gd name="T17" fmla="*/ 194 h 254"/>
                <a:gd name="T18" fmla="*/ 49 w 253"/>
                <a:gd name="T19" fmla="*/ 158 h 254"/>
                <a:gd name="T20" fmla="*/ 30 w 253"/>
                <a:gd name="T21" fmla="*/ 147 h 254"/>
                <a:gd name="T22" fmla="*/ 23 w 253"/>
                <a:gd name="T23" fmla="*/ 123 h 254"/>
                <a:gd name="T24" fmla="*/ 30 w 253"/>
                <a:gd name="T25" fmla="*/ 103 h 254"/>
                <a:gd name="T26" fmla="*/ 30 w 253"/>
                <a:gd name="T27" fmla="*/ 80 h 254"/>
                <a:gd name="T28" fmla="*/ 23 w 253"/>
                <a:gd name="T29" fmla="*/ 80 h 254"/>
                <a:gd name="T30" fmla="*/ 0 w 253"/>
                <a:gd name="T31" fmla="*/ 9 h 254"/>
                <a:gd name="T32" fmla="*/ 14 w 253"/>
                <a:gd name="T33" fmla="*/ 0 h 254"/>
                <a:gd name="T34" fmla="*/ 23 w 253"/>
                <a:gd name="T35" fmla="*/ 17 h 254"/>
                <a:gd name="T36" fmla="*/ 40 w 253"/>
                <a:gd name="T37" fmla="*/ 17 h 254"/>
                <a:gd name="T38" fmla="*/ 66 w 253"/>
                <a:gd name="T39" fmla="*/ 9 h 254"/>
                <a:gd name="T40" fmla="*/ 73 w 253"/>
                <a:gd name="T41" fmla="*/ 9 h 254"/>
                <a:gd name="T42" fmla="*/ 66 w 253"/>
                <a:gd name="T43" fmla="*/ 17 h 254"/>
                <a:gd name="T44" fmla="*/ 82 w 253"/>
                <a:gd name="T45" fmla="*/ 28 h 254"/>
                <a:gd name="T46" fmla="*/ 82 w 253"/>
                <a:gd name="T47" fmla="*/ 54 h 254"/>
                <a:gd name="T48" fmla="*/ 123 w 253"/>
                <a:gd name="T49" fmla="*/ 71 h 254"/>
                <a:gd name="T50" fmla="*/ 166 w 253"/>
                <a:gd name="T51" fmla="*/ 71 h 254"/>
                <a:gd name="T52" fmla="*/ 166 w 253"/>
                <a:gd name="T53" fmla="*/ 54 h 254"/>
                <a:gd name="T54" fmla="*/ 180 w 253"/>
                <a:gd name="T55" fmla="*/ 43 h 254"/>
                <a:gd name="T56" fmla="*/ 214 w 253"/>
                <a:gd name="T57" fmla="*/ 43 h 254"/>
                <a:gd name="T58" fmla="*/ 275 w 253"/>
                <a:gd name="T59" fmla="*/ 71 h 254"/>
                <a:gd name="T60" fmla="*/ 275 w 253"/>
                <a:gd name="T61" fmla="*/ 103 h 254"/>
                <a:gd name="T62" fmla="*/ 266 w 253"/>
                <a:gd name="T63" fmla="*/ 123 h 254"/>
                <a:gd name="T64" fmla="*/ 266 w 253"/>
                <a:gd name="T65" fmla="*/ 168 h 254"/>
                <a:gd name="T66" fmla="*/ 284 w 253"/>
                <a:gd name="T67" fmla="*/ 184 h 254"/>
                <a:gd name="T68" fmla="*/ 284 w 253"/>
                <a:gd name="T69" fmla="*/ 194 h 254"/>
                <a:gd name="T70" fmla="*/ 275 w 253"/>
                <a:gd name="T71" fmla="*/ 209 h 254"/>
                <a:gd name="T72" fmla="*/ 299 w 253"/>
                <a:gd name="T73" fmla="*/ 265 h 254"/>
                <a:gd name="T74" fmla="*/ 284 w 253"/>
                <a:gd name="T75" fmla="*/ 280 h 254"/>
                <a:gd name="T76" fmla="*/ 284 w 253"/>
                <a:gd name="T77" fmla="*/ 298 h 254"/>
                <a:gd name="T78" fmla="*/ 284 w 253"/>
                <a:gd name="T79" fmla="*/ 298 h 254"/>
                <a:gd name="T80" fmla="*/ 284 w 253"/>
                <a:gd name="T81" fmla="*/ 298 h 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3" h="254">
                  <a:moveTo>
                    <a:pt x="240" y="254"/>
                  </a:moveTo>
                  <a:lnTo>
                    <a:pt x="181" y="246"/>
                  </a:lnTo>
                  <a:lnTo>
                    <a:pt x="166" y="226"/>
                  </a:lnTo>
                  <a:lnTo>
                    <a:pt x="148" y="239"/>
                  </a:lnTo>
                  <a:lnTo>
                    <a:pt x="126" y="239"/>
                  </a:lnTo>
                  <a:lnTo>
                    <a:pt x="83" y="178"/>
                  </a:lnTo>
                  <a:lnTo>
                    <a:pt x="69" y="172"/>
                  </a:lnTo>
                  <a:lnTo>
                    <a:pt x="62" y="172"/>
                  </a:lnTo>
                  <a:lnTo>
                    <a:pt x="56" y="165"/>
                  </a:lnTo>
                  <a:lnTo>
                    <a:pt x="41" y="135"/>
                  </a:lnTo>
                  <a:lnTo>
                    <a:pt x="26" y="126"/>
                  </a:lnTo>
                  <a:lnTo>
                    <a:pt x="19" y="105"/>
                  </a:lnTo>
                  <a:lnTo>
                    <a:pt x="26" y="88"/>
                  </a:lnTo>
                  <a:lnTo>
                    <a:pt x="26" y="68"/>
                  </a:lnTo>
                  <a:lnTo>
                    <a:pt x="19" y="68"/>
                  </a:lnTo>
                  <a:lnTo>
                    <a:pt x="0" y="7"/>
                  </a:lnTo>
                  <a:lnTo>
                    <a:pt x="12" y="0"/>
                  </a:lnTo>
                  <a:lnTo>
                    <a:pt x="19" y="15"/>
                  </a:lnTo>
                  <a:lnTo>
                    <a:pt x="34" y="15"/>
                  </a:lnTo>
                  <a:lnTo>
                    <a:pt x="56" y="7"/>
                  </a:lnTo>
                  <a:lnTo>
                    <a:pt x="62" y="7"/>
                  </a:lnTo>
                  <a:lnTo>
                    <a:pt x="56" y="15"/>
                  </a:lnTo>
                  <a:lnTo>
                    <a:pt x="69" y="24"/>
                  </a:lnTo>
                  <a:lnTo>
                    <a:pt x="69" y="46"/>
                  </a:lnTo>
                  <a:lnTo>
                    <a:pt x="104" y="61"/>
                  </a:lnTo>
                  <a:lnTo>
                    <a:pt x="141" y="61"/>
                  </a:lnTo>
                  <a:lnTo>
                    <a:pt x="141" y="46"/>
                  </a:lnTo>
                  <a:lnTo>
                    <a:pt x="153" y="37"/>
                  </a:lnTo>
                  <a:lnTo>
                    <a:pt x="181" y="37"/>
                  </a:lnTo>
                  <a:lnTo>
                    <a:pt x="233" y="61"/>
                  </a:lnTo>
                  <a:lnTo>
                    <a:pt x="233" y="88"/>
                  </a:lnTo>
                  <a:lnTo>
                    <a:pt x="225" y="105"/>
                  </a:lnTo>
                  <a:lnTo>
                    <a:pt x="225" y="143"/>
                  </a:lnTo>
                  <a:lnTo>
                    <a:pt x="240" y="157"/>
                  </a:lnTo>
                  <a:lnTo>
                    <a:pt x="240" y="165"/>
                  </a:lnTo>
                  <a:lnTo>
                    <a:pt x="233" y="178"/>
                  </a:lnTo>
                  <a:lnTo>
                    <a:pt x="253" y="226"/>
                  </a:lnTo>
                  <a:lnTo>
                    <a:pt x="240" y="239"/>
                  </a:lnTo>
                  <a:lnTo>
                    <a:pt x="240" y="254"/>
                  </a:lnTo>
                  <a:close/>
                </a:path>
              </a:pathLst>
            </a:custGeom>
            <a:solidFill>
              <a:schemeClr val="bg1">
                <a:lumMod val="85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1" name="Freeform 751">
              <a:extLst>
                <a:ext uri="{FF2B5EF4-FFF2-40B4-BE49-F238E27FC236}">
                  <a16:creationId xmlns:a16="http://schemas.microsoft.com/office/drawing/2014/main" id="{A92988AC-F7A6-C1BD-C94D-667CF138A9E4}"/>
                </a:ext>
              </a:extLst>
            </p:cNvPr>
            <p:cNvSpPr>
              <a:spLocks/>
            </p:cNvSpPr>
            <p:nvPr/>
          </p:nvSpPr>
          <p:spPr bwMode="auto">
            <a:xfrm>
              <a:off x="6571775" y="3150167"/>
              <a:ext cx="152785" cy="118499"/>
            </a:xfrm>
            <a:custGeom>
              <a:avLst/>
              <a:gdLst>
                <a:gd name="T0" fmla="*/ 101 w 99"/>
                <a:gd name="T1" fmla="*/ 38 h 84"/>
                <a:gd name="T2" fmla="*/ 101 w 99"/>
                <a:gd name="T3" fmla="*/ 54 h 84"/>
                <a:gd name="T4" fmla="*/ 118 w 99"/>
                <a:gd name="T5" fmla="*/ 54 h 84"/>
                <a:gd name="T6" fmla="*/ 118 w 99"/>
                <a:gd name="T7" fmla="*/ 92 h 84"/>
                <a:gd name="T8" fmla="*/ 92 w 99"/>
                <a:gd name="T9" fmla="*/ 81 h 84"/>
                <a:gd name="T10" fmla="*/ 65 w 99"/>
                <a:gd name="T11" fmla="*/ 99 h 84"/>
                <a:gd name="T12" fmla="*/ 51 w 99"/>
                <a:gd name="T13" fmla="*/ 54 h 84"/>
                <a:gd name="T14" fmla="*/ 44 w 99"/>
                <a:gd name="T15" fmla="*/ 81 h 84"/>
                <a:gd name="T16" fmla="*/ 26 w 99"/>
                <a:gd name="T17" fmla="*/ 81 h 84"/>
                <a:gd name="T18" fmla="*/ 26 w 99"/>
                <a:gd name="T19" fmla="*/ 92 h 84"/>
                <a:gd name="T20" fmla="*/ 0 w 99"/>
                <a:gd name="T21" fmla="*/ 92 h 84"/>
                <a:gd name="T22" fmla="*/ 10 w 99"/>
                <a:gd name="T23" fmla="*/ 74 h 84"/>
                <a:gd name="T24" fmla="*/ 10 w 99"/>
                <a:gd name="T25" fmla="*/ 46 h 84"/>
                <a:gd name="T26" fmla="*/ 0 w 99"/>
                <a:gd name="T27" fmla="*/ 38 h 84"/>
                <a:gd name="T28" fmla="*/ 17 w 99"/>
                <a:gd name="T29" fmla="*/ 38 h 84"/>
                <a:gd name="T30" fmla="*/ 26 w 99"/>
                <a:gd name="T31" fmla="*/ 11 h 84"/>
                <a:gd name="T32" fmla="*/ 26 w 99"/>
                <a:gd name="T33" fmla="*/ 0 h 84"/>
                <a:gd name="T34" fmla="*/ 51 w 99"/>
                <a:gd name="T35" fmla="*/ 0 h 84"/>
                <a:gd name="T36" fmla="*/ 51 w 99"/>
                <a:gd name="T37" fmla="*/ 28 h 84"/>
                <a:gd name="T38" fmla="*/ 26 w 99"/>
                <a:gd name="T39" fmla="*/ 28 h 84"/>
                <a:gd name="T40" fmla="*/ 26 w 99"/>
                <a:gd name="T41" fmla="*/ 38 h 84"/>
                <a:gd name="T42" fmla="*/ 101 w 99"/>
                <a:gd name="T43" fmla="*/ 38 h 84"/>
                <a:gd name="T44" fmla="*/ 101 w 99"/>
                <a:gd name="T45" fmla="*/ 38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9" h="84">
                  <a:moveTo>
                    <a:pt x="85" y="32"/>
                  </a:moveTo>
                  <a:lnTo>
                    <a:pt x="85" y="46"/>
                  </a:lnTo>
                  <a:lnTo>
                    <a:pt x="99" y="46"/>
                  </a:lnTo>
                  <a:lnTo>
                    <a:pt x="99" y="78"/>
                  </a:lnTo>
                  <a:lnTo>
                    <a:pt x="77" y="69"/>
                  </a:lnTo>
                  <a:lnTo>
                    <a:pt x="55" y="84"/>
                  </a:lnTo>
                  <a:lnTo>
                    <a:pt x="43" y="46"/>
                  </a:lnTo>
                  <a:lnTo>
                    <a:pt x="37" y="69"/>
                  </a:lnTo>
                  <a:lnTo>
                    <a:pt x="22" y="69"/>
                  </a:lnTo>
                  <a:lnTo>
                    <a:pt x="22" y="78"/>
                  </a:lnTo>
                  <a:lnTo>
                    <a:pt x="0" y="78"/>
                  </a:lnTo>
                  <a:lnTo>
                    <a:pt x="8" y="63"/>
                  </a:lnTo>
                  <a:lnTo>
                    <a:pt x="8" y="39"/>
                  </a:lnTo>
                  <a:lnTo>
                    <a:pt x="0" y="32"/>
                  </a:lnTo>
                  <a:lnTo>
                    <a:pt x="15" y="32"/>
                  </a:lnTo>
                  <a:lnTo>
                    <a:pt x="22" y="9"/>
                  </a:lnTo>
                  <a:lnTo>
                    <a:pt x="22" y="0"/>
                  </a:lnTo>
                  <a:lnTo>
                    <a:pt x="43" y="0"/>
                  </a:lnTo>
                  <a:lnTo>
                    <a:pt x="43" y="24"/>
                  </a:lnTo>
                  <a:lnTo>
                    <a:pt x="22" y="24"/>
                  </a:lnTo>
                  <a:lnTo>
                    <a:pt x="22" y="32"/>
                  </a:lnTo>
                  <a:lnTo>
                    <a:pt x="85" y="3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2" name="Freeform 752">
              <a:extLst>
                <a:ext uri="{FF2B5EF4-FFF2-40B4-BE49-F238E27FC236}">
                  <a16:creationId xmlns:a16="http://schemas.microsoft.com/office/drawing/2014/main" id="{642AB481-3CAA-E8AF-92F3-7206A6E2381D}"/>
                </a:ext>
              </a:extLst>
            </p:cNvPr>
            <p:cNvSpPr>
              <a:spLocks/>
            </p:cNvSpPr>
            <p:nvPr/>
          </p:nvSpPr>
          <p:spPr bwMode="auto">
            <a:xfrm>
              <a:off x="6252058" y="3094176"/>
              <a:ext cx="309815" cy="200537"/>
            </a:xfrm>
            <a:custGeom>
              <a:avLst/>
              <a:gdLst>
                <a:gd name="T0" fmla="*/ 230 w 201"/>
                <a:gd name="T1" fmla="*/ 135 h 143"/>
                <a:gd name="T2" fmla="*/ 212 w 201"/>
                <a:gd name="T3" fmla="*/ 125 h 143"/>
                <a:gd name="T4" fmla="*/ 212 w 201"/>
                <a:gd name="T5" fmla="*/ 135 h 143"/>
                <a:gd name="T6" fmla="*/ 205 w 201"/>
                <a:gd name="T7" fmla="*/ 135 h 143"/>
                <a:gd name="T8" fmla="*/ 195 w 201"/>
                <a:gd name="T9" fmla="*/ 152 h 143"/>
                <a:gd name="T10" fmla="*/ 169 w 201"/>
                <a:gd name="T11" fmla="*/ 152 h 143"/>
                <a:gd name="T12" fmla="*/ 169 w 201"/>
                <a:gd name="T13" fmla="*/ 166 h 143"/>
                <a:gd name="T14" fmla="*/ 145 w 201"/>
                <a:gd name="T15" fmla="*/ 166 h 143"/>
                <a:gd name="T16" fmla="*/ 145 w 201"/>
                <a:gd name="T17" fmla="*/ 142 h 143"/>
                <a:gd name="T18" fmla="*/ 85 w 201"/>
                <a:gd name="T19" fmla="*/ 117 h 143"/>
                <a:gd name="T20" fmla="*/ 52 w 201"/>
                <a:gd name="T21" fmla="*/ 117 h 143"/>
                <a:gd name="T22" fmla="*/ 36 w 201"/>
                <a:gd name="T23" fmla="*/ 125 h 143"/>
                <a:gd name="T24" fmla="*/ 36 w 201"/>
                <a:gd name="T25" fmla="*/ 89 h 143"/>
                <a:gd name="T26" fmla="*/ 15 w 201"/>
                <a:gd name="T27" fmla="*/ 89 h 143"/>
                <a:gd name="T28" fmla="*/ 15 w 201"/>
                <a:gd name="T29" fmla="*/ 71 h 143"/>
                <a:gd name="T30" fmla="*/ 10 w 201"/>
                <a:gd name="T31" fmla="*/ 71 h 143"/>
                <a:gd name="T32" fmla="*/ 10 w 201"/>
                <a:gd name="T33" fmla="*/ 55 h 143"/>
                <a:gd name="T34" fmla="*/ 36 w 201"/>
                <a:gd name="T35" fmla="*/ 55 h 143"/>
                <a:gd name="T36" fmla="*/ 41 w 201"/>
                <a:gd name="T37" fmla="*/ 46 h 143"/>
                <a:gd name="T38" fmla="*/ 15 w 201"/>
                <a:gd name="T39" fmla="*/ 28 h 143"/>
                <a:gd name="T40" fmla="*/ 10 w 201"/>
                <a:gd name="T41" fmla="*/ 28 h 143"/>
                <a:gd name="T42" fmla="*/ 10 w 201"/>
                <a:gd name="T43" fmla="*/ 46 h 143"/>
                <a:gd name="T44" fmla="*/ 0 w 201"/>
                <a:gd name="T45" fmla="*/ 28 h 143"/>
                <a:gd name="T46" fmla="*/ 36 w 201"/>
                <a:gd name="T47" fmla="*/ 11 h 143"/>
                <a:gd name="T48" fmla="*/ 52 w 201"/>
                <a:gd name="T49" fmla="*/ 34 h 143"/>
                <a:gd name="T50" fmla="*/ 65 w 201"/>
                <a:gd name="T51" fmla="*/ 34 h 143"/>
                <a:gd name="T52" fmla="*/ 65 w 201"/>
                <a:gd name="T53" fmla="*/ 28 h 143"/>
                <a:gd name="T54" fmla="*/ 94 w 201"/>
                <a:gd name="T55" fmla="*/ 11 h 143"/>
                <a:gd name="T56" fmla="*/ 101 w 201"/>
                <a:gd name="T57" fmla="*/ 11 h 143"/>
                <a:gd name="T58" fmla="*/ 94 w 201"/>
                <a:gd name="T59" fmla="*/ 0 h 143"/>
                <a:gd name="T60" fmla="*/ 101 w 201"/>
                <a:gd name="T61" fmla="*/ 0 h 143"/>
                <a:gd name="T62" fmla="*/ 120 w 201"/>
                <a:gd name="T63" fmla="*/ 11 h 143"/>
                <a:gd name="T64" fmla="*/ 120 w 201"/>
                <a:gd name="T65" fmla="*/ 34 h 143"/>
                <a:gd name="T66" fmla="*/ 156 w 201"/>
                <a:gd name="T67" fmla="*/ 34 h 143"/>
                <a:gd name="T68" fmla="*/ 162 w 201"/>
                <a:gd name="T69" fmla="*/ 71 h 143"/>
                <a:gd name="T70" fmla="*/ 239 w 201"/>
                <a:gd name="T71" fmla="*/ 117 h 143"/>
                <a:gd name="T72" fmla="*/ 230 w 201"/>
                <a:gd name="T73" fmla="*/ 135 h 143"/>
                <a:gd name="T74" fmla="*/ 230 w 201"/>
                <a:gd name="T75" fmla="*/ 135 h 143"/>
                <a:gd name="T76" fmla="*/ 230 w 201"/>
                <a:gd name="T77" fmla="*/ 135 h 1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1" h="143">
                  <a:moveTo>
                    <a:pt x="194" y="116"/>
                  </a:moveTo>
                  <a:lnTo>
                    <a:pt x="179" y="108"/>
                  </a:lnTo>
                  <a:lnTo>
                    <a:pt x="179" y="116"/>
                  </a:lnTo>
                  <a:lnTo>
                    <a:pt x="173" y="116"/>
                  </a:lnTo>
                  <a:lnTo>
                    <a:pt x="164" y="131"/>
                  </a:lnTo>
                  <a:lnTo>
                    <a:pt x="142" y="131"/>
                  </a:lnTo>
                  <a:lnTo>
                    <a:pt x="142" y="143"/>
                  </a:lnTo>
                  <a:lnTo>
                    <a:pt x="122" y="143"/>
                  </a:lnTo>
                  <a:lnTo>
                    <a:pt x="122" y="123"/>
                  </a:lnTo>
                  <a:lnTo>
                    <a:pt x="72" y="101"/>
                  </a:lnTo>
                  <a:lnTo>
                    <a:pt x="44" y="101"/>
                  </a:lnTo>
                  <a:lnTo>
                    <a:pt x="30" y="108"/>
                  </a:lnTo>
                  <a:lnTo>
                    <a:pt x="30" y="77"/>
                  </a:lnTo>
                  <a:lnTo>
                    <a:pt x="13" y="77"/>
                  </a:lnTo>
                  <a:lnTo>
                    <a:pt x="13" y="61"/>
                  </a:lnTo>
                  <a:lnTo>
                    <a:pt x="8" y="61"/>
                  </a:lnTo>
                  <a:lnTo>
                    <a:pt x="8" y="47"/>
                  </a:lnTo>
                  <a:lnTo>
                    <a:pt x="30" y="47"/>
                  </a:lnTo>
                  <a:lnTo>
                    <a:pt x="35" y="40"/>
                  </a:lnTo>
                  <a:lnTo>
                    <a:pt x="13" y="24"/>
                  </a:lnTo>
                  <a:lnTo>
                    <a:pt x="8" y="24"/>
                  </a:lnTo>
                  <a:lnTo>
                    <a:pt x="8" y="40"/>
                  </a:lnTo>
                  <a:lnTo>
                    <a:pt x="0" y="24"/>
                  </a:lnTo>
                  <a:lnTo>
                    <a:pt x="30" y="9"/>
                  </a:lnTo>
                  <a:lnTo>
                    <a:pt x="44" y="30"/>
                  </a:lnTo>
                  <a:lnTo>
                    <a:pt x="55" y="30"/>
                  </a:lnTo>
                  <a:lnTo>
                    <a:pt x="55" y="24"/>
                  </a:lnTo>
                  <a:lnTo>
                    <a:pt x="79" y="9"/>
                  </a:lnTo>
                  <a:lnTo>
                    <a:pt x="85" y="9"/>
                  </a:lnTo>
                  <a:lnTo>
                    <a:pt x="79" y="0"/>
                  </a:lnTo>
                  <a:lnTo>
                    <a:pt x="85" y="0"/>
                  </a:lnTo>
                  <a:lnTo>
                    <a:pt x="101" y="9"/>
                  </a:lnTo>
                  <a:lnTo>
                    <a:pt x="101" y="30"/>
                  </a:lnTo>
                  <a:lnTo>
                    <a:pt x="131" y="30"/>
                  </a:lnTo>
                  <a:lnTo>
                    <a:pt x="137" y="61"/>
                  </a:lnTo>
                  <a:lnTo>
                    <a:pt x="201" y="101"/>
                  </a:lnTo>
                  <a:lnTo>
                    <a:pt x="194" y="116"/>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3" name="Freeform 753">
              <a:extLst>
                <a:ext uri="{FF2B5EF4-FFF2-40B4-BE49-F238E27FC236}">
                  <a16:creationId xmlns:a16="http://schemas.microsoft.com/office/drawing/2014/main" id="{A265EA11-1924-7F8E-94F2-F1D16EE8E65F}"/>
                </a:ext>
              </a:extLst>
            </p:cNvPr>
            <p:cNvSpPr>
              <a:spLocks/>
            </p:cNvSpPr>
            <p:nvPr/>
          </p:nvSpPr>
          <p:spPr bwMode="auto">
            <a:xfrm>
              <a:off x="6328450" y="3022549"/>
              <a:ext cx="366401" cy="225280"/>
            </a:xfrm>
            <a:custGeom>
              <a:avLst/>
              <a:gdLst>
                <a:gd name="T0" fmla="*/ 170 w 239"/>
                <a:gd name="T1" fmla="*/ 188 h 159"/>
                <a:gd name="T2" fmla="*/ 184 w 239"/>
                <a:gd name="T3" fmla="*/ 188 h 159"/>
                <a:gd name="T4" fmla="*/ 196 w 239"/>
                <a:gd name="T5" fmla="*/ 171 h 159"/>
                <a:gd name="T6" fmla="*/ 196 w 239"/>
                <a:gd name="T7" fmla="*/ 145 h 159"/>
                <a:gd name="T8" fmla="*/ 184 w 239"/>
                <a:gd name="T9" fmla="*/ 135 h 159"/>
                <a:gd name="T10" fmla="*/ 205 w 239"/>
                <a:gd name="T11" fmla="*/ 135 h 159"/>
                <a:gd name="T12" fmla="*/ 212 w 239"/>
                <a:gd name="T13" fmla="*/ 111 h 159"/>
                <a:gd name="T14" fmla="*/ 212 w 239"/>
                <a:gd name="T15" fmla="*/ 100 h 159"/>
                <a:gd name="T16" fmla="*/ 237 w 239"/>
                <a:gd name="T17" fmla="*/ 100 h 159"/>
                <a:gd name="T18" fmla="*/ 237 w 239"/>
                <a:gd name="T19" fmla="*/ 111 h 159"/>
                <a:gd name="T20" fmla="*/ 255 w 239"/>
                <a:gd name="T21" fmla="*/ 111 h 159"/>
                <a:gd name="T22" fmla="*/ 281 w 239"/>
                <a:gd name="T23" fmla="*/ 100 h 159"/>
                <a:gd name="T24" fmla="*/ 255 w 239"/>
                <a:gd name="T25" fmla="*/ 94 h 159"/>
                <a:gd name="T26" fmla="*/ 230 w 239"/>
                <a:gd name="T27" fmla="*/ 94 h 159"/>
                <a:gd name="T28" fmla="*/ 245 w 239"/>
                <a:gd name="T29" fmla="*/ 67 h 159"/>
                <a:gd name="T30" fmla="*/ 237 w 239"/>
                <a:gd name="T31" fmla="*/ 67 h 159"/>
                <a:gd name="T32" fmla="*/ 205 w 239"/>
                <a:gd name="T33" fmla="*/ 100 h 159"/>
                <a:gd name="T34" fmla="*/ 196 w 239"/>
                <a:gd name="T35" fmla="*/ 94 h 159"/>
                <a:gd name="T36" fmla="*/ 179 w 239"/>
                <a:gd name="T37" fmla="*/ 94 h 159"/>
                <a:gd name="T38" fmla="*/ 179 w 239"/>
                <a:gd name="T39" fmla="*/ 85 h 159"/>
                <a:gd name="T40" fmla="*/ 170 w 239"/>
                <a:gd name="T41" fmla="*/ 85 h 159"/>
                <a:gd name="T42" fmla="*/ 170 w 239"/>
                <a:gd name="T43" fmla="*/ 59 h 159"/>
                <a:gd name="T44" fmla="*/ 145 w 239"/>
                <a:gd name="T45" fmla="*/ 39 h 159"/>
                <a:gd name="T46" fmla="*/ 96 w 239"/>
                <a:gd name="T47" fmla="*/ 39 h 159"/>
                <a:gd name="T48" fmla="*/ 44 w 239"/>
                <a:gd name="T49" fmla="*/ 0 h 159"/>
                <a:gd name="T50" fmla="*/ 0 w 239"/>
                <a:gd name="T51" fmla="*/ 8 h 159"/>
                <a:gd name="T52" fmla="*/ 0 w 239"/>
                <a:gd name="T53" fmla="*/ 94 h 159"/>
                <a:gd name="T54" fmla="*/ 8 w 239"/>
                <a:gd name="T55" fmla="*/ 94 h 159"/>
                <a:gd name="T56" fmla="*/ 8 w 239"/>
                <a:gd name="T57" fmla="*/ 85 h 159"/>
                <a:gd name="T58" fmla="*/ 33 w 239"/>
                <a:gd name="T59" fmla="*/ 67 h 159"/>
                <a:gd name="T60" fmla="*/ 44 w 239"/>
                <a:gd name="T61" fmla="*/ 67 h 159"/>
                <a:gd name="T62" fmla="*/ 33 w 239"/>
                <a:gd name="T63" fmla="*/ 59 h 159"/>
                <a:gd name="T64" fmla="*/ 44 w 239"/>
                <a:gd name="T65" fmla="*/ 59 h 159"/>
                <a:gd name="T66" fmla="*/ 59 w 239"/>
                <a:gd name="T67" fmla="*/ 67 h 159"/>
                <a:gd name="T68" fmla="*/ 59 w 239"/>
                <a:gd name="T69" fmla="*/ 94 h 159"/>
                <a:gd name="T70" fmla="*/ 96 w 239"/>
                <a:gd name="T71" fmla="*/ 94 h 159"/>
                <a:gd name="T72" fmla="*/ 103 w 239"/>
                <a:gd name="T73" fmla="*/ 126 h 159"/>
                <a:gd name="T74" fmla="*/ 179 w 239"/>
                <a:gd name="T75" fmla="*/ 171 h 159"/>
                <a:gd name="T76" fmla="*/ 170 w 239"/>
                <a:gd name="T77" fmla="*/ 188 h 159"/>
                <a:gd name="T78" fmla="*/ 170 w 239"/>
                <a:gd name="T79" fmla="*/ 188 h 159"/>
                <a:gd name="T80" fmla="*/ 170 w 239"/>
                <a:gd name="T81" fmla="*/ 188 h 1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9" h="159">
                  <a:moveTo>
                    <a:pt x="145" y="159"/>
                  </a:moveTo>
                  <a:lnTo>
                    <a:pt x="157" y="159"/>
                  </a:lnTo>
                  <a:lnTo>
                    <a:pt x="167" y="144"/>
                  </a:lnTo>
                  <a:lnTo>
                    <a:pt x="167" y="122"/>
                  </a:lnTo>
                  <a:lnTo>
                    <a:pt x="157" y="114"/>
                  </a:lnTo>
                  <a:lnTo>
                    <a:pt x="174" y="114"/>
                  </a:lnTo>
                  <a:lnTo>
                    <a:pt x="181" y="94"/>
                  </a:lnTo>
                  <a:lnTo>
                    <a:pt x="181" y="85"/>
                  </a:lnTo>
                  <a:lnTo>
                    <a:pt x="202" y="85"/>
                  </a:lnTo>
                  <a:lnTo>
                    <a:pt x="202" y="94"/>
                  </a:lnTo>
                  <a:lnTo>
                    <a:pt x="217" y="94"/>
                  </a:lnTo>
                  <a:lnTo>
                    <a:pt x="239" y="85"/>
                  </a:lnTo>
                  <a:lnTo>
                    <a:pt x="217" y="79"/>
                  </a:lnTo>
                  <a:lnTo>
                    <a:pt x="196" y="79"/>
                  </a:lnTo>
                  <a:lnTo>
                    <a:pt x="209" y="57"/>
                  </a:lnTo>
                  <a:lnTo>
                    <a:pt x="202" y="57"/>
                  </a:lnTo>
                  <a:lnTo>
                    <a:pt x="174" y="85"/>
                  </a:lnTo>
                  <a:lnTo>
                    <a:pt x="167" y="79"/>
                  </a:lnTo>
                  <a:lnTo>
                    <a:pt x="152" y="79"/>
                  </a:lnTo>
                  <a:lnTo>
                    <a:pt x="152" y="72"/>
                  </a:lnTo>
                  <a:lnTo>
                    <a:pt x="145" y="72"/>
                  </a:lnTo>
                  <a:lnTo>
                    <a:pt x="145" y="50"/>
                  </a:lnTo>
                  <a:lnTo>
                    <a:pt x="124" y="33"/>
                  </a:lnTo>
                  <a:lnTo>
                    <a:pt x="82" y="33"/>
                  </a:lnTo>
                  <a:lnTo>
                    <a:pt x="38" y="0"/>
                  </a:lnTo>
                  <a:lnTo>
                    <a:pt x="0" y="6"/>
                  </a:lnTo>
                  <a:lnTo>
                    <a:pt x="0" y="79"/>
                  </a:lnTo>
                  <a:lnTo>
                    <a:pt x="6" y="79"/>
                  </a:lnTo>
                  <a:lnTo>
                    <a:pt x="6" y="72"/>
                  </a:lnTo>
                  <a:lnTo>
                    <a:pt x="28" y="57"/>
                  </a:lnTo>
                  <a:lnTo>
                    <a:pt x="38" y="57"/>
                  </a:lnTo>
                  <a:lnTo>
                    <a:pt x="28" y="50"/>
                  </a:lnTo>
                  <a:lnTo>
                    <a:pt x="38" y="50"/>
                  </a:lnTo>
                  <a:lnTo>
                    <a:pt x="50" y="57"/>
                  </a:lnTo>
                  <a:lnTo>
                    <a:pt x="50" y="79"/>
                  </a:lnTo>
                  <a:lnTo>
                    <a:pt x="82" y="79"/>
                  </a:lnTo>
                  <a:lnTo>
                    <a:pt x="88" y="107"/>
                  </a:lnTo>
                  <a:lnTo>
                    <a:pt x="152" y="144"/>
                  </a:lnTo>
                  <a:lnTo>
                    <a:pt x="145" y="159"/>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4" name="Freeform 754">
              <a:extLst>
                <a:ext uri="{FF2B5EF4-FFF2-40B4-BE49-F238E27FC236}">
                  <a16:creationId xmlns:a16="http://schemas.microsoft.com/office/drawing/2014/main" id="{8AFBBCDA-75D9-F75D-67A7-3B17F5EE8340}"/>
                </a:ext>
              </a:extLst>
            </p:cNvPr>
            <p:cNvSpPr>
              <a:spLocks/>
            </p:cNvSpPr>
            <p:nvPr/>
          </p:nvSpPr>
          <p:spPr bwMode="auto">
            <a:xfrm>
              <a:off x="5739939" y="2965259"/>
              <a:ext cx="298496" cy="184911"/>
            </a:xfrm>
            <a:custGeom>
              <a:avLst/>
              <a:gdLst>
                <a:gd name="T0" fmla="*/ 142 w 194"/>
                <a:gd name="T1" fmla="*/ 55 h 131"/>
                <a:gd name="T2" fmla="*/ 133 w 194"/>
                <a:gd name="T3" fmla="*/ 55 h 131"/>
                <a:gd name="T4" fmla="*/ 109 w 194"/>
                <a:gd name="T5" fmla="*/ 48 h 131"/>
                <a:gd name="T6" fmla="*/ 160 w 194"/>
                <a:gd name="T7" fmla="*/ 12 h 131"/>
                <a:gd name="T8" fmla="*/ 186 w 194"/>
                <a:gd name="T9" fmla="*/ 0 h 131"/>
                <a:gd name="T10" fmla="*/ 195 w 194"/>
                <a:gd name="T11" fmla="*/ 12 h 131"/>
                <a:gd name="T12" fmla="*/ 160 w 194"/>
                <a:gd name="T13" fmla="*/ 23 h 131"/>
                <a:gd name="T14" fmla="*/ 177 w 194"/>
                <a:gd name="T15" fmla="*/ 28 h 131"/>
                <a:gd name="T16" fmla="*/ 152 w 194"/>
                <a:gd name="T17" fmla="*/ 55 h 131"/>
                <a:gd name="T18" fmla="*/ 142 w 194"/>
                <a:gd name="T19" fmla="*/ 55 h 131"/>
                <a:gd name="T20" fmla="*/ 152 w 194"/>
                <a:gd name="T21" fmla="*/ 55 h 131"/>
                <a:gd name="T22" fmla="*/ 229 w 194"/>
                <a:gd name="T23" fmla="*/ 118 h 131"/>
                <a:gd name="T24" fmla="*/ 229 w 194"/>
                <a:gd name="T25" fmla="*/ 144 h 131"/>
                <a:gd name="T26" fmla="*/ 195 w 194"/>
                <a:gd name="T27" fmla="*/ 154 h 131"/>
                <a:gd name="T28" fmla="*/ 152 w 194"/>
                <a:gd name="T29" fmla="*/ 154 h 131"/>
                <a:gd name="T30" fmla="*/ 126 w 194"/>
                <a:gd name="T31" fmla="*/ 135 h 131"/>
                <a:gd name="T32" fmla="*/ 91 w 194"/>
                <a:gd name="T33" fmla="*/ 135 h 131"/>
                <a:gd name="T34" fmla="*/ 59 w 194"/>
                <a:gd name="T35" fmla="*/ 154 h 131"/>
                <a:gd name="T36" fmla="*/ 13 w 194"/>
                <a:gd name="T37" fmla="*/ 154 h 131"/>
                <a:gd name="T38" fmla="*/ 0 w 194"/>
                <a:gd name="T39" fmla="*/ 118 h 131"/>
                <a:gd name="T40" fmla="*/ 5 w 194"/>
                <a:gd name="T41" fmla="*/ 99 h 131"/>
                <a:gd name="T42" fmla="*/ 13 w 194"/>
                <a:gd name="T43" fmla="*/ 99 h 131"/>
                <a:gd name="T44" fmla="*/ 13 w 194"/>
                <a:gd name="T45" fmla="*/ 81 h 131"/>
                <a:gd name="T46" fmla="*/ 30 w 194"/>
                <a:gd name="T47" fmla="*/ 66 h 131"/>
                <a:gd name="T48" fmla="*/ 30 w 194"/>
                <a:gd name="T49" fmla="*/ 48 h 131"/>
                <a:gd name="T50" fmla="*/ 39 w 194"/>
                <a:gd name="T51" fmla="*/ 48 h 131"/>
                <a:gd name="T52" fmla="*/ 49 w 194"/>
                <a:gd name="T53" fmla="*/ 23 h 131"/>
                <a:gd name="T54" fmla="*/ 67 w 194"/>
                <a:gd name="T55" fmla="*/ 23 h 131"/>
                <a:gd name="T56" fmla="*/ 67 w 194"/>
                <a:gd name="T57" fmla="*/ 28 h 131"/>
                <a:gd name="T58" fmla="*/ 100 w 194"/>
                <a:gd name="T59" fmla="*/ 48 h 131"/>
                <a:gd name="T60" fmla="*/ 85 w 194"/>
                <a:gd name="T61" fmla="*/ 55 h 131"/>
                <a:gd name="T62" fmla="*/ 91 w 194"/>
                <a:gd name="T63" fmla="*/ 66 h 131"/>
                <a:gd name="T64" fmla="*/ 91 w 194"/>
                <a:gd name="T65" fmla="*/ 81 h 131"/>
                <a:gd name="T66" fmla="*/ 100 w 194"/>
                <a:gd name="T67" fmla="*/ 81 h 131"/>
                <a:gd name="T68" fmla="*/ 133 w 194"/>
                <a:gd name="T69" fmla="*/ 55 h 131"/>
                <a:gd name="T70" fmla="*/ 142 w 194"/>
                <a:gd name="T71" fmla="*/ 55 h 131"/>
                <a:gd name="T72" fmla="*/ 142 w 194"/>
                <a:gd name="T73" fmla="*/ 55 h 1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4" h="131">
                  <a:moveTo>
                    <a:pt x="120" y="47"/>
                  </a:moveTo>
                  <a:lnTo>
                    <a:pt x="112" y="47"/>
                  </a:lnTo>
                  <a:lnTo>
                    <a:pt x="92" y="41"/>
                  </a:lnTo>
                  <a:lnTo>
                    <a:pt x="135" y="10"/>
                  </a:lnTo>
                  <a:lnTo>
                    <a:pt x="157" y="0"/>
                  </a:lnTo>
                  <a:lnTo>
                    <a:pt x="165" y="10"/>
                  </a:lnTo>
                  <a:lnTo>
                    <a:pt x="135" y="19"/>
                  </a:lnTo>
                  <a:lnTo>
                    <a:pt x="150" y="24"/>
                  </a:lnTo>
                  <a:lnTo>
                    <a:pt x="129" y="47"/>
                  </a:lnTo>
                  <a:lnTo>
                    <a:pt x="120" y="47"/>
                  </a:lnTo>
                  <a:lnTo>
                    <a:pt x="129" y="47"/>
                  </a:lnTo>
                  <a:lnTo>
                    <a:pt x="194" y="101"/>
                  </a:lnTo>
                  <a:lnTo>
                    <a:pt x="194" y="123"/>
                  </a:lnTo>
                  <a:lnTo>
                    <a:pt x="165" y="131"/>
                  </a:lnTo>
                  <a:lnTo>
                    <a:pt x="129" y="131"/>
                  </a:lnTo>
                  <a:lnTo>
                    <a:pt x="107" y="115"/>
                  </a:lnTo>
                  <a:lnTo>
                    <a:pt x="77" y="115"/>
                  </a:lnTo>
                  <a:lnTo>
                    <a:pt x="50" y="131"/>
                  </a:lnTo>
                  <a:lnTo>
                    <a:pt x="11" y="131"/>
                  </a:lnTo>
                  <a:lnTo>
                    <a:pt x="0" y="101"/>
                  </a:lnTo>
                  <a:lnTo>
                    <a:pt x="5" y="84"/>
                  </a:lnTo>
                  <a:lnTo>
                    <a:pt x="11" y="84"/>
                  </a:lnTo>
                  <a:lnTo>
                    <a:pt x="11" y="69"/>
                  </a:lnTo>
                  <a:lnTo>
                    <a:pt x="26" y="56"/>
                  </a:lnTo>
                  <a:lnTo>
                    <a:pt x="26" y="41"/>
                  </a:lnTo>
                  <a:lnTo>
                    <a:pt x="33" y="41"/>
                  </a:lnTo>
                  <a:lnTo>
                    <a:pt x="41" y="19"/>
                  </a:lnTo>
                  <a:lnTo>
                    <a:pt x="57" y="19"/>
                  </a:lnTo>
                  <a:lnTo>
                    <a:pt x="57" y="24"/>
                  </a:lnTo>
                  <a:lnTo>
                    <a:pt x="85" y="41"/>
                  </a:lnTo>
                  <a:lnTo>
                    <a:pt x="72" y="47"/>
                  </a:lnTo>
                  <a:lnTo>
                    <a:pt x="77" y="56"/>
                  </a:lnTo>
                  <a:lnTo>
                    <a:pt x="77" y="69"/>
                  </a:lnTo>
                  <a:lnTo>
                    <a:pt x="85" y="69"/>
                  </a:lnTo>
                  <a:lnTo>
                    <a:pt x="112" y="47"/>
                  </a:lnTo>
                  <a:lnTo>
                    <a:pt x="120" y="47"/>
                  </a:lnTo>
                  <a:close/>
                </a:path>
              </a:pathLst>
            </a:custGeom>
            <a:no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5" name="Freeform 755">
              <a:extLst>
                <a:ext uri="{FF2B5EF4-FFF2-40B4-BE49-F238E27FC236}">
                  <a16:creationId xmlns:a16="http://schemas.microsoft.com/office/drawing/2014/main" id="{07EFFCF3-BAE2-96DB-C589-F00F7A0D269E}"/>
                </a:ext>
              </a:extLst>
            </p:cNvPr>
            <p:cNvSpPr>
              <a:spLocks/>
            </p:cNvSpPr>
            <p:nvPr/>
          </p:nvSpPr>
          <p:spPr bwMode="auto">
            <a:xfrm>
              <a:off x="5710231" y="3129335"/>
              <a:ext cx="384792" cy="139335"/>
            </a:xfrm>
            <a:custGeom>
              <a:avLst/>
              <a:gdLst>
                <a:gd name="T0" fmla="*/ 295 w 251"/>
                <a:gd name="T1" fmla="*/ 42 h 99"/>
                <a:gd name="T2" fmla="*/ 279 w 251"/>
                <a:gd name="T3" fmla="*/ 42 h 99"/>
                <a:gd name="T4" fmla="*/ 271 w 251"/>
                <a:gd name="T5" fmla="*/ 9 h 99"/>
                <a:gd name="T6" fmla="*/ 248 w 251"/>
                <a:gd name="T7" fmla="*/ 9 h 99"/>
                <a:gd name="T8" fmla="*/ 211 w 251"/>
                <a:gd name="T9" fmla="*/ 17 h 99"/>
                <a:gd name="T10" fmla="*/ 170 w 251"/>
                <a:gd name="T11" fmla="*/ 17 h 99"/>
                <a:gd name="T12" fmla="*/ 146 w 251"/>
                <a:gd name="T13" fmla="*/ 0 h 99"/>
                <a:gd name="T14" fmla="*/ 114 w 251"/>
                <a:gd name="T15" fmla="*/ 0 h 99"/>
                <a:gd name="T16" fmla="*/ 80 w 251"/>
                <a:gd name="T17" fmla="*/ 17 h 99"/>
                <a:gd name="T18" fmla="*/ 39 w 251"/>
                <a:gd name="T19" fmla="*/ 17 h 99"/>
                <a:gd name="T20" fmla="*/ 30 w 251"/>
                <a:gd name="T21" fmla="*/ 0 h 99"/>
                <a:gd name="T22" fmla="*/ 15 w 251"/>
                <a:gd name="T23" fmla="*/ 0 h 99"/>
                <a:gd name="T24" fmla="*/ 5 w 251"/>
                <a:gd name="T25" fmla="*/ 9 h 99"/>
                <a:gd name="T26" fmla="*/ 0 w 251"/>
                <a:gd name="T27" fmla="*/ 26 h 99"/>
                <a:gd name="T28" fmla="*/ 5 w 251"/>
                <a:gd name="T29" fmla="*/ 26 h 99"/>
                <a:gd name="T30" fmla="*/ 5 w 251"/>
                <a:gd name="T31" fmla="*/ 42 h 99"/>
                <a:gd name="T32" fmla="*/ 25 w 251"/>
                <a:gd name="T33" fmla="*/ 17 h 99"/>
                <a:gd name="T34" fmla="*/ 39 w 251"/>
                <a:gd name="T35" fmla="*/ 17 h 99"/>
                <a:gd name="T36" fmla="*/ 56 w 251"/>
                <a:gd name="T37" fmla="*/ 26 h 99"/>
                <a:gd name="T38" fmla="*/ 39 w 251"/>
                <a:gd name="T39" fmla="*/ 26 h 99"/>
                <a:gd name="T40" fmla="*/ 39 w 251"/>
                <a:gd name="T41" fmla="*/ 42 h 99"/>
                <a:gd name="T42" fmla="*/ 15 w 251"/>
                <a:gd name="T43" fmla="*/ 42 h 99"/>
                <a:gd name="T44" fmla="*/ 5 w 251"/>
                <a:gd name="T45" fmla="*/ 49 h 99"/>
                <a:gd name="T46" fmla="*/ 5 w 251"/>
                <a:gd name="T47" fmla="*/ 59 h 99"/>
                <a:gd name="T48" fmla="*/ 15 w 251"/>
                <a:gd name="T49" fmla="*/ 49 h 99"/>
                <a:gd name="T50" fmla="*/ 15 w 251"/>
                <a:gd name="T51" fmla="*/ 59 h 99"/>
                <a:gd name="T52" fmla="*/ 5 w 251"/>
                <a:gd name="T53" fmla="*/ 67 h 99"/>
                <a:gd name="T54" fmla="*/ 5 w 251"/>
                <a:gd name="T55" fmla="*/ 83 h 99"/>
                <a:gd name="T56" fmla="*/ 15 w 251"/>
                <a:gd name="T57" fmla="*/ 92 h 99"/>
                <a:gd name="T58" fmla="*/ 25 w 251"/>
                <a:gd name="T59" fmla="*/ 101 h 99"/>
                <a:gd name="T60" fmla="*/ 30 w 251"/>
                <a:gd name="T61" fmla="*/ 101 h 99"/>
                <a:gd name="T62" fmla="*/ 30 w 251"/>
                <a:gd name="T63" fmla="*/ 109 h 99"/>
                <a:gd name="T64" fmla="*/ 56 w 251"/>
                <a:gd name="T65" fmla="*/ 116 h 99"/>
                <a:gd name="T66" fmla="*/ 70 w 251"/>
                <a:gd name="T67" fmla="*/ 109 h 99"/>
                <a:gd name="T68" fmla="*/ 80 w 251"/>
                <a:gd name="T69" fmla="*/ 109 h 99"/>
                <a:gd name="T70" fmla="*/ 106 w 251"/>
                <a:gd name="T71" fmla="*/ 116 h 99"/>
                <a:gd name="T72" fmla="*/ 114 w 251"/>
                <a:gd name="T73" fmla="*/ 116 h 99"/>
                <a:gd name="T74" fmla="*/ 129 w 251"/>
                <a:gd name="T75" fmla="*/ 109 h 99"/>
                <a:gd name="T76" fmla="*/ 153 w 251"/>
                <a:gd name="T77" fmla="*/ 109 h 99"/>
                <a:gd name="T78" fmla="*/ 153 w 251"/>
                <a:gd name="T79" fmla="*/ 116 h 99"/>
                <a:gd name="T80" fmla="*/ 164 w 251"/>
                <a:gd name="T81" fmla="*/ 116 h 99"/>
                <a:gd name="T82" fmla="*/ 164 w 251"/>
                <a:gd name="T83" fmla="*/ 109 h 99"/>
                <a:gd name="T84" fmla="*/ 194 w 251"/>
                <a:gd name="T85" fmla="*/ 101 h 99"/>
                <a:gd name="T86" fmla="*/ 205 w 251"/>
                <a:gd name="T87" fmla="*/ 109 h 99"/>
                <a:gd name="T88" fmla="*/ 230 w 251"/>
                <a:gd name="T89" fmla="*/ 101 h 99"/>
                <a:gd name="T90" fmla="*/ 261 w 251"/>
                <a:gd name="T91" fmla="*/ 101 h 99"/>
                <a:gd name="T92" fmla="*/ 261 w 251"/>
                <a:gd name="T93" fmla="*/ 92 h 99"/>
                <a:gd name="T94" fmla="*/ 295 w 251"/>
                <a:gd name="T95" fmla="*/ 101 h 99"/>
                <a:gd name="T96" fmla="*/ 279 w 251"/>
                <a:gd name="T97" fmla="*/ 49 h 99"/>
                <a:gd name="T98" fmla="*/ 295 w 251"/>
                <a:gd name="T99" fmla="*/ 42 h 99"/>
                <a:gd name="T100" fmla="*/ 295 w 251"/>
                <a:gd name="T101" fmla="*/ 42 h 99"/>
                <a:gd name="T102" fmla="*/ 295 w 251"/>
                <a:gd name="T103" fmla="*/ 42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1" h="99">
                  <a:moveTo>
                    <a:pt x="251" y="36"/>
                  </a:moveTo>
                  <a:lnTo>
                    <a:pt x="237" y="36"/>
                  </a:lnTo>
                  <a:lnTo>
                    <a:pt x="231" y="7"/>
                  </a:lnTo>
                  <a:lnTo>
                    <a:pt x="211" y="7"/>
                  </a:lnTo>
                  <a:lnTo>
                    <a:pt x="180" y="15"/>
                  </a:lnTo>
                  <a:lnTo>
                    <a:pt x="145" y="15"/>
                  </a:lnTo>
                  <a:lnTo>
                    <a:pt x="125" y="0"/>
                  </a:lnTo>
                  <a:lnTo>
                    <a:pt x="97" y="0"/>
                  </a:lnTo>
                  <a:lnTo>
                    <a:pt x="68" y="15"/>
                  </a:lnTo>
                  <a:lnTo>
                    <a:pt x="33" y="15"/>
                  </a:lnTo>
                  <a:lnTo>
                    <a:pt x="26" y="0"/>
                  </a:lnTo>
                  <a:lnTo>
                    <a:pt x="13" y="0"/>
                  </a:lnTo>
                  <a:lnTo>
                    <a:pt x="5" y="7"/>
                  </a:lnTo>
                  <a:lnTo>
                    <a:pt x="0" y="22"/>
                  </a:lnTo>
                  <a:lnTo>
                    <a:pt x="5" y="22"/>
                  </a:lnTo>
                  <a:lnTo>
                    <a:pt x="5" y="36"/>
                  </a:lnTo>
                  <a:lnTo>
                    <a:pt x="21" y="15"/>
                  </a:lnTo>
                  <a:lnTo>
                    <a:pt x="33" y="15"/>
                  </a:lnTo>
                  <a:lnTo>
                    <a:pt x="48" y="22"/>
                  </a:lnTo>
                  <a:lnTo>
                    <a:pt x="33" y="22"/>
                  </a:lnTo>
                  <a:lnTo>
                    <a:pt x="33" y="36"/>
                  </a:lnTo>
                  <a:lnTo>
                    <a:pt x="13" y="36"/>
                  </a:lnTo>
                  <a:lnTo>
                    <a:pt x="5" y="42"/>
                  </a:lnTo>
                  <a:lnTo>
                    <a:pt x="5" y="51"/>
                  </a:lnTo>
                  <a:lnTo>
                    <a:pt x="13" y="42"/>
                  </a:lnTo>
                  <a:lnTo>
                    <a:pt x="13" y="51"/>
                  </a:lnTo>
                  <a:lnTo>
                    <a:pt x="5" y="57"/>
                  </a:lnTo>
                  <a:lnTo>
                    <a:pt x="5" y="71"/>
                  </a:lnTo>
                  <a:lnTo>
                    <a:pt x="13" y="79"/>
                  </a:lnTo>
                  <a:lnTo>
                    <a:pt x="21" y="86"/>
                  </a:lnTo>
                  <a:lnTo>
                    <a:pt x="26" y="86"/>
                  </a:lnTo>
                  <a:lnTo>
                    <a:pt x="26" y="93"/>
                  </a:lnTo>
                  <a:lnTo>
                    <a:pt x="48" y="99"/>
                  </a:lnTo>
                  <a:lnTo>
                    <a:pt x="60" y="93"/>
                  </a:lnTo>
                  <a:lnTo>
                    <a:pt x="68" y="93"/>
                  </a:lnTo>
                  <a:lnTo>
                    <a:pt x="90" y="99"/>
                  </a:lnTo>
                  <a:lnTo>
                    <a:pt x="97" y="99"/>
                  </a:lnTo>
                  <a:lnTo>
                    <a:pt x="110" y="93"/>
                  </a:lnTo>
                  <a:lnTo>
                    <a:pt x="130" y="93"/>
                  </a:lnTo>
                  <a:lnTo>
                    <a:pt x="130" y="99"/>
                  </a:lnTo>
                  <a:lnTo>
                    <a:pt x="139" y="99"/>
                  </a:lnTo>
                  <a:lnTo>
                    <a:pt x="139" y="93"/>
                  </a:lnTo>
                  <a:lnTo>
                    <a:pt x="165" y="86"/>
                  </a:lnTo>
                  <a:lnTo>
                    <a:pt x="174" y="93"/>
                  </a:lnTo>
                  <a:lnTo>
                    <a:pt x="196" y="86"/>
                  </a:lnTo>
                  <a:lnTo>
                    <a:pt x="222" y="86"/>
                  </a:lnTo>
                  <a:lnTo>
                    <a:pt x="222" y="79"/>
                  </a:lnTo>
                  <a:lnTo>
                    <a:pt x="251" y="86"/>
                  </a:lnTo>
                  <a:lnTo>
                    <a:pt x="237" y="42"/>
                  </a:lnTo>
                  <a:lnTo>
                    <a:pt x="251" y="36"/>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6" name="Freeform 756">
              <a:extLst>
                <a:ext uri="{FF2B5EF4-FFF2-40B4-BE49-F238E27FC236}">
                  <a16:creationId xmlns:a16="http://schemas.microsoft.com/office/drawing/2014/main" id="{8CE0D70F-8AC8-2E28-11A2-B79B9BDA5225}"/>
                </a:ext>
              </a:extLst>
            </p:cNvPr>
            <p:cNvSpPr>
              <a:spLocks/>
            </p:cNvSpPr>
            <p:nvPr/>
          </p:nvSpPr>
          <p:spPr bwMode="auto">
            <a:xfrm>
              <a:off x="7007491" y="3475714"/>
              <a:ext cx="69320" cy="37763"/>
            </a:xfrm>
            <a:custGeom>
              <a:avLst/>
              <a:gdLst>
                <a:gd name="T0" fmla="*/ 45 w 45"/>
                <a:gd name="T1" fmla="*/ 0 h 27"/>
                <a:gd name="T2" fmla="*/ 17 w 45"/>
                <a:gd name="T3" fmla="*/ 0 h 27"/>
                <a:gd name="T4" fmla="*/ 0 w 45"/>
                <a:gd name="T5" fmla="*/ 19 h 27"/>
                <a:gd name="T6" fmla="*/ 0 w 45"/>
                <a:gd name="T7" fmla="*/ 31 h 27"/>
                <a:gd name="T8" fmla="*/ 53 w 45"/>
                <a:gd name="T9" fmla="*/ 31 h 27"/>
                <a:gd name="T10" fmla="*/ 45 w 45"/>
                <a:gd name="T11" fmla="*/ 0 h 27"/>
                <a:gd name="T12" fmla="*/ 45 w 45"/>
                <a:gd name="T13" fmla="*/ 0 h 27"/>
                <a:gd name="T14" fmla="*/ 45 w 45"/>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7">
                  <a:moveTo>
                    <a:pt x="38" y="0"/>
                  </a:moveTo>
                  <a:lnTo>
                    <a:pt x="15" y="0"/>
                  </a:lnTo>
                  <a:lnTo>
                    <a:pt x="0" y="17"/>
                  </a:lnTo>
                  <a:lnTo>
                    <a:pt x="0" y="27"/>
                  </a:lnTo>
                  <a:lnTo>
                    <a:pt x="45" y="27"/>
                  </a:lnTo>
                  <a:lnTo>
                    <a:pt x="38"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7" name="Freeform 757">
              <a:extLst>
                <a:ext uri="{FF2B5EF4-FFF2-40B4-BE49-F238E27FC236}">
                  <a16:creationId xmlns:a16="http://schemas.microsoft.com/office/drawing/2014/main" id="{F2A0C6E8-DD78-0C7A-4B82-F54EC0EBA2D9}"/>
                </a:ext>
              </a:extLst>
            </p:cNvPr>
            <p:cNvSpPr>
              <a:spLocks/>
            </p:cNvSpPr>
            <p:nvPr/>
          </p:nvSpPr>
          <p:spPr bwMode="auto">
            <a:xfrm>
              <a:off x="5988923" y="3086363"/>
              <a:ext cx="145712" cy="49484"/>
            </a:xfrm>
            <a:custGeom>
              <a:avLst/>
              <a:gdLst>
                <a:gd name="T0" fmla="*/ 36 w 94"/>
                <a:gd name="T1" fmla="*/ 41 h 35"/>
                <a:gd name="T2" fmla="*/ 36 w 94"/>
                <a:gd name="T3" fmla="*/ 17 h 35"/>
                <a:gd name="T4" fmla="*/ 0 w 94"/>
                <a:gd name="T5" fmla="*/ 0 h 35"/>
                <a:gd name="T6" fmla="*/ 53 w 94"/>
                <a:gd name="T7" fmla="*/ 0 h 35"/>
                <a:gd name="T8" fmla="*/ 71 w 94"/>
                <a:gd name="T9" fmla="*/ 10 h 35"/>
                <a:gd name="T10" fmla="*/ 95 w 94"/>
                <a:gd name="T11" fmla="*/ 10 h 35"/>
                <a:gd name="T12" fmla="*/ 113 w 94"/>
                <a:gd name="T13" fmla="*/ 34 h 35"/>
                <a:gd name="T14" fmla="*/ 103 w 94"/>
                <a:gd name="T15" fmla="*/ 34 h 35"/>
                <a:gd name="T16" fmla="*/ 113 w 94"/>
                <a:gd name="T17" fmla="*/ 41 h 35"/>
                <a:gd name="T18" fmla="*/ 36 w 94"/>
                <a:gd name="T19" fmla="*/ 41 h 35"/>
                <a:gd name="T20" fmla="*/ 36 w 94"/>
                <a:gd name="T21" fmla="*/ 41 h 35"/>
                <a:gd name="T22" fmla="*/ 36 w 94"/>
                <a:gd name="T23" fmla="*/ 41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 h="35">
                  <a:moveTo>
                    <a:pt x="30" y="35"/>
                  </a:moveTo>
                  <a:lnTo>
                    <a:pt x="30" y="15"/>
                  </a:lnTo>
                  <a:lnTo>
                    <a:pt x="0" y="0"/>
                  </a:lnTo>
                  <a:lnTo>
                    <a:pt x="44" y="0"/>
                  </a:lnTo>
                  <a:lnTo>
                    <a:pt x="59" y="8"/>
                  </a:lnTo>
                  <a:lnTo>
                    <a:pt x="79" y="8"/>
                  </a:lnTo>
                  <a:lnTo>
                    <a:pt x="94" y="29"/>
                  </a:lnTo>
                  <a:lnTo>
                    <a:pt x="86" y="29"/>
                  </a:lnTo>
                  <a:lnTo>
                    <a:pt x="94" y="35"/>
                  </a:lnTo>
                  <a:lnTo>
                    <a:pt x="30" y="3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8" name="Freeform 758">
              <a:extLst>
                <a:ext uri="{FF2B5EF4-FFF2-40B4-BE49-F238E27FC236}">
                  <a16:creationId xmlns:a16="http://schemas.microsoft.com/office/drawing/2014/main" id="{47557D69-C8B2-AD54-ABF4-7BC4A01B13F9}"/>
                </a:ext>
              </a:extLst>
            </p:cNvPr>
            <p:cNvSpPr>
              <a:spLocks/>
            </p:cNvSpPr>
            <p:nvPr/>
          </p:nvSpPr>
          <p:spPr bwMode="auto">
            <a:xfrm>
              <a:off x="6073803" y="3141053"/>
              <a:ext cx="60832" cy="61203"/>
            </a:xfrm>
            <a:custGeom>
              <a:avLst/>
              <a:gdLst>
                <a:gd name="T0" fmla="*/ 47 w 39"/>
                <a:gd name="T1" fmla="*/ 51 h 43"/>
                <a:gd name="T2" fmla="*/ 47 w 39"/>
                <a:gd name="T3" fmla="*/ 44 h 43"/>
                <a:gd name="T4" fmla="*/ 37 w 39"/>
                <a:gd name="T5" fmla="*/ 34 h 43"/>
                <a:gd name="T6" fmla="*/ 37 w 39"/>
                <a:gd name="T7" fmla="*/ 15 h 43"/>
                <a:gd name="T8" fmla="*/ 23 w 39"/>
                <a:gd name="T9" fmla="*/ 0 h 43"/>
                <a:gd name="T10" fmla="*/ 0 w 39"/>
                <a:gd name="T11" fmla="*/ 0 h 43"/>
                <a:gd name="T12" fmla="*/ 7 w 39"/>
                <a:gd name="T13" fmla="*/ 34 h 43"/>
                <a:gd name="T14" fmla="*/ 23 w 39"/>
                <a:gd name="T15" fmla="*/ 34 h 43"/>
                <a:gd name="T16" fmla="*/ 37 w 39"/>
                <a:gd name="T17" fmla="*/ 44 h 43"/>
                <a:gd name="T18" fmla="*/ 37 w 39"/>
                <a:gd name="T19" fmla="*/ 51 h 43"/>
                <a:gd name="T20" fmla="*/ 47 w 39"/>
                <a:gd name="T21" fmla="*/ 51 h 43"/>
                <a:gd name="T22" fmla="*/ 47 w 39"/>
                <a:gd name="T23" fmla="*/ 5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43">
                  <a:moveTo>
                    <a:pt x="39" y="43"/>
                  </a:moveTo>
                  <a:lnTo>
                    <a:pt x="39" y="37"/>
                  </a:lnTo>
                  <a:lnTo>
                    <a:pt x="31" y="28"/>
                  </a:lnTo>
                  <a:lnTo>
                    <a:pt x="31" y="13"/>
                  </a:lnTo>
                  <a:lnTo>
                    <a:pt x="19" y="0"/>
                  </a:lnTo>
                  <a:lnTo>
                    <a:pt x="0" y="0"/>
                  </a:lnTo>
                  <a:lnTo>
                    <a:pt x="5" y="28"/>
                  </a:lnTo>
                  <a:lnTo>
                    <a:pt x="19" y="28"/>
                  </a:lnTo>
                  <a:lnTo>
                    <a:pt x="31" y="37"/>
                  </a:lnTo>
                  <a:lnTo>
                    <a:pt x="31" y="43"/>
                  </a:lnTo>
                  <a:lnTo>
                    <a:pt x="39" y="43"/>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69" name="Freeform 759">
              <a:extLst>
                <a:ext uri="{FF2B5EF4-FFF2-40B4-BE49-F238E27FC236}">
                  <a16:creationId xmlns:a16="http://schemas.microsoft.com/office/drawing/2014/main" id="{73FC6909-078D-E2C4-C60A-48B28B5F3733}"/>
                </a:ext>
              </a:extLst>
            </p:cNvPr>
            <p:cNvSpPr>
              <a:spLocks/>
            </p:cNvSpPr>
            <p:nvPr/>
          </p:nvSpPr>
          <p:spPr bwMode="auto">
            <a:xfrm>
              <a:off x="6100685" y="3129332"/>
              <a:ext cx="106101" cy="83340"/>
            </a:xfrm>
            <a:custGeom>
              <a:avLst/>
              <a:gdLst>
                <a:gd name="T0" fmla="*/ 26 w 69"/>
                <a:gd name="T1" fmla="*/ 60 h 59"/>
                <a:gd name="T2" fmla="*/ 52 w 69"/>
                <a:gd name="T3" fmla="*/ 52 h 59"/>
                <a:gd name="T4" fmla="*/ 58 w 69"/>
                <a:gd name="T5" fmla="*/ 52 h 59"/>
                <a:gd name="T6" fmla="*/ 52 w 69"/>
                <a:gd name="T7" fmla="*/ 60 h 59"/>
                <a:gd name="T8" fmla="*/ 65 w 69"/>
                <a:gd name="T9" fmla="*/ 69 h 59"/>
                <a:gd name="T10" fmla="*/ 58 w 69"/>
                <a:gd name="T11" fmla="*/ 60 h 59"/>
                <a:gd name="T12" fmla="*/ 65 w 69"/>
                <a:gd name="T13" fmla="*/ 60 h 59"/>
                <a:gd name="T14" fmla="*/ 65 w 69"/>
                <a:gd name="T15" fmla="*/ 43 h 59"/>
                <a:gd name="T16" fmla="*/ 82 w 69"/>
                <a:gd name="T17" fmla="*/ 26 h 59"/>
                <a:gd name="T18" fmla="*/ 65 w 69"/>
                <a:gd name="T19" fmla="*/ 17 h 59"/>
                <a:gd name="T20" fmla="*/ 58 w 69"/>
                <a:gd name="T21" fmla="*/ 0 h 59"/>
                <a:gd name="T22" fmla="*/ 52 w 69"/>
                <a:gd name="T23" fmla="*/ 11 h 59"/>
                <a:gd name="T24" fmla="*/ 32 w 69"/>
                <a:gd name="T25" fmla="*/ 11 h 59"/>
                <a:gd name="T26" fmla="*/ 26 w 69"/>
                <a:gd name="T27" fmla="*/ 0 h 59"/>
                <a:gd name="T28" fmla="*/ 16 w 69"/>
                <a:gd name="T29" fmla="*/ 0 h 59"/>
                <a:gd name="T30" fmla="*/ 26 w 69"/>
                <a:gd name="T31" fmla="*/ 11 h 59"/>
                <a:gd name="T32" fmla="*/ 0 w 69"/>
                <a:gd name="T33" fmla="*/ 11 h 59"/>
                <a:gd name="T34" fmla="*/ 16 w 69"/>
                <a:gd name="T35" fmla="*/ 26 h 59"/>
                <a:gd name="T36" fmla="*/ 16 w 69"/>
                <a:gd name="T37" fmla="*/ 43 h 59"/>
                <a:gd name="T38" fmla="*/ 26 w 69"/>
                <a:gd name="T39" fmla="*/ 52 h 59"/>
                <a:gd name="T40" fmla="*/ 26 w 69"/>
                <a:gd name="T41" fmla="*/ 60 h 59"/>
                <a:gd name="T42" fmla="*/ 26 w 69"/>
                <a:gd name="T43" fmla="*/ 60 h 59"/>
                <a:gd name="T44" fmla="*/ 26 w 69"/>
                <a:gd name="T45" fmla="*/ 60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 h="59">
                  <a:moveTo>
                    <a:pt x="22" y="51"/>
                  </a:moveTo>
                  <a:lnTo>
                    <a:pt x="44" y="44"/>
                  </a:lnTo>
                  <a:lnTo>
                    <a:pt x="49" y="44"/>
                  </a:lnTo>
                  <a:lnTo>
                    <a:pt x="44" y="51"/>
                  </a:lnTo>
                  <a:lnTo>
                    <a:pt x="55" y="59"/>
                  </a:lnTo>
                  <a:lnTo>
                    <a:pt x="49" y="51"/>
                  </a:lnTo>
                  <a:lnTo>
                    <a:pt x="55" y="51"/>
                  </a:lnTo>
                  <a:lnTo>
                    <a:pt x="55" y="37"/>
                  </a:lnTo>
                  <a:lnTo>
                    <a:pt x="69" y="22"/>
                  </a:lnTo>
                  <a:lnTo>
                    <a:pt x="55" y="15"/>
                  </a:lnTo>
                  <a:lnTo>
                    <a:pt x="49" y="0"/>
                  </a:lnTo>
                  <a:lnTo>
                    <a:pt x="44" y="9"/>
                  </a:lnTo>
                  <a:lnTo>
                    <a:pt x="27" y="9"/>
                  </a:lnTo>
                  <a:lnTo>
                    <a:pt x="22" y="0"/>
                  </a:lnTo>
                  <a:lnTo>
                    <a:pt x="14" y="0"/>
                  </a:lnTo>
                  <a:lnTo>
                    <a:pt x="22" y="9"/>
                  </a:lnTo>
                  <a:lnTo>
                    <a:pt x="0" y="9"/>
                  </a:lnTo>
                  <a:lnTo>
                    <a:pt x="14" y="22"/>
                  </a:lnTo>
                  <a:lnTo>
                    <a:pt x="14" y="37"/>
                  </a:lnTo>
                  <a:lnTo>
                    <a:pt x="22" y="44"/>
                  </a:lnTo>
                  <a:lnTo>
                    <a:pt x="22" y="51"/>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0" name="Freeform 760">
              <a:extLst>
                <a:ext uri="{FF2B5EF4-FFF2-40B4-BE49-F238E27FC236}">
                  <a16:creationId xmlns:a16="http://schemas.microsoft.com/office/drawing/2014/main" id="{9A386FF7-9658-924B-F6C9-4FC17FCE41B2}"/>
                </a:ext>
              </a:extLst>
            </p:cNvPr>
            <p:cNvSpPr>
              <a:spLocks/>
            </p:cNvSpPr>
            <p:nvPr/>
          </p:nvSpPr>
          <p:spPr bwMode="auto">
            <a:xfrm>
              <a:off x="5908287" y="3246529"/>
              <a:ext cx="148540" cy="122405"/>
            </a:xfrm>
            <a:custGeom>
              <a:avLst/>
              <a:gdLst>
                <a:gd name="T0" fmla="*/ 0 w 97"/>
                <a:gd name="T1" fmla="*/ 112 h 79"/>
                <a:gd name="T2" fmla="*/ 6 w 97"/>
                <a:gd name="T3" fmla="*/ 100 h 79"/>
                <a:gd name="T4" fmla="*/ 15 w 97"/>
                <a:gd name="T5" fmla="*/ 73 h 79"/>
                <a:gd name="T6" fmla="*/ 6 w 97"/>
                <a:gd name="T7" fmla="*/ 59 h 79"/>
                <a:gd name="T8" fmla="*/ 6 w 97"/>
                <a:gd name="T9" fmla="*/ 21 h 79"/>
                <a:gd name="T10" fmla="*/ 15 w 97"/>
                <a:gd name="T11" fmla="*/ 21 h 79"/>
                <a:gd name="T12" fmla="*/ 15 w 97"/>
                <a:gd name="T13" fmla="*/ 12 h 79"/>
                <a:gd name="T14" fmla="*/ 51 w 97"/>
                <a:gd name="T15" fmla="*/ 0 h 79"/>
                <a:gd name="T16" fmla="*/ 58 w 97"/>
                <a:gd name="T17" fmla="*/ 12 h 79"/>
                <a:gd name="T18" fmla="*/ 80 w 97"/>
                <a:gd name="T19" fmla="*/ 0 h 79"/>
                <a:gd name="T20" fmla="*/ 114 w 97"/>
                <a:gd name="T21" fmla="*/ 0 h 79"/>
                <a:gd name="T22" fmla="*/ 97 w 97"/>
                <a:gd name="T23" fmla="*/ 12 h 79"/>
                <a:gd name="T24" fmla="*/ 80 w 97"/>
                <a:gd name="T25" fmla="*/ 59 h 79"/>
                <a:gd name="T26" fmla="*/ 58 w 97"/>
                <a:gd name="T27" fmla="*/ 90 h 79"/>
                <a:gd name="T28" fmla="*/ 51 w 97"/>
                <a:gd name="T29" fmla="*/ 90 h 79"/>
                <a:gd name="T30" fmla="*/ 15 w 97"/>
                <a:gd name="T31" fmla="*/ 112 h 79"/>
                <a:gd name="T32" fmla="*/ 0 w 97"/>
                <a:gd name="T33" fmla="*/ 112 h 79"/>
                <a:gd name="T34" fmla="*/ 0 w 97"/>
                <a:gd name="T35" fmla="*/ 112 h 79"/>
                <a:gd name="T36" fmla="*/ 0 w 97"/>
                <a:gd name="T37" fmla="*/ 112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79">
                  <a:moveTo>
                    <a:pt x="0" y="79"/>
                  </a:moveTo>
                  <a:lnTo>
                    <a:pt x="6" y="71"/>
                  </a:lnTo>
                  <a:lnTo>
                    <a:pt x="13" y="51"/>
                  </a:lnTo>
                  <a:lnTo>
                    <a:pt x="6" y="42"/>
                  </a:lnTo>
                  <a:lnTo>
                    <a:pt x="6" y="15"/>
                  </a:lnTo>
                  <a:lnTo>
                    <a:pt x="13" y="15"/>
                  </a:lnTo>
                  <a:lnTo>
                    <a:pt x="13" y="8"/>
                  </a:lnTo>
                  <a:lnTo>
                    <a:pt x="43" y="0"/>
                  </a:lnTo>
                  <a:lnTo>
                    <a:pt x="50" y="8"/>
                  </a:lnTo>
                  <a:lnTo>
                    <a:pt x="68" y="0"/>
                  </a:lnTo>
                  <a:lnTo>
                    <a:pt x="97" y="0"/>
                  </a:lnTo>
                  <a:lnTo>
                    <a:pt x="83" y="8"/>
                  </a:lnTo>
                  <a:lnTo>
                    <a:pt x="68" y="42"/>
                  </a:lnTo>
                  <a:lnTo>
                    <a:pt x="50" y="64"/>
                  </a:lnTo>
                  <a:lnTo>
                    <a:pt x="43" y="64"/>
                  </a:lnTo>
                  <a:lnTo>
                    <a:pt x="13" y="79"/>
                  </a:lnTo>
                  <a:lnTo>
                    <a:pt x="0" y="79"/>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1" name="Freeform 761">
              <a:extLst>
                <a:ext uri="{FF2B5EF4-FFF2-40B4-BE49-F238E27FC236}">
                  <a16:creationId xmlns:a16="http://schemas.microsoft.com/office/drawing/2014/main" id="{F545374B-9CDB-5945-AC68-0AE183224EB2}"/>
                </a:ext>
              </a:extLst>
            </p:cNvPr>
            <p:cNvSpPr>
              <a:spLocks/>
            </p:cNvSpPr>
            <p:nvPr/>
          </p:nvSpPr>
          <p:spPr bwMode="auto">
            <a:xfrm>
              <a:off x="5882821" y="3350704"/>
              <a:ext cx="101856" cy="97664"/>
            </a:xfrm>
            <a:custGeom>
              <a:avLst/>
              <a:gdLst>
                <a:gd name="T0" fmla="*/ 79 w 66"/>
                <a:gd name="T1" fmla="*/ 18 h 70"/>
                <a:gd name="T2" fmla="*/ 79 w 66"/>
                <a:gd name="T3" fmla="*/ 0 h 70"/>
                <a:gd name="T4" fmla="*/ 70 w 66"/>
                <a:gd name="T5" fmla="*/ 0 h 70"/>
                <a:gd name="T6" fmla="*/ 35 w 66"/>
                <a:gd name="T7" fmla="*/ 18 h 70"/>
                <a:gd name="T8" fmla="*/ 19 w 66"/>
                <a:gd name="T9" fmla="*/ 18 h 70"/>
                <a:gd name="T10" fmla="*/ 19 w 66"/>
                <a:gd name="T11" fmla="*/ 54 h 70"/>
                <a:gd name="T12" fmla="*/ 0 w 66"/>
                <a:gd name="T13" fmla="*/ 80 h 70"/>
                <a:gd name="T14" fmla="*/ 26 w 66"/>
                <a:gd name="T15" fmla="*/ 80 h 70"/>
                <a:gd name="T16" fmla="*/ 35 w 66"/>
                <a:gd name="T17" fmla="*/ 69 h 70"/>
                <a:gd name="T18" fmla="*/ 44 w 66"/>
                <a:gd name="T19" fmla="*/ 69 h 70"/>
                <a:gd name="T20" fmla="*/ 52 w 66"/>
                <a:gd name="T21" fmla="*/ 54 h 70"/>
                <a:gd name="T22" fmla="*/ 44 w 66"/>
                <a:gd name="T23" fmla="*/ 44 h 70"/>
                <a:gd name="T24" fmla="*/ 79 w 66"/>
                <a:gd name="T25" fmla="*/ 18 h 70"/>
                <a:gd name="T26" fmla="*/ 79 w 66"/>
                <a:gd name="T27" fmla="*/ 18 h 70"/>
                <a:gd name="T28" fmla="*/ 79 w 66"/>
                <a:gd name="T29" fmla="*/ 18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6" h="70">
                  <a:moveTo>
                    <a:pt x="66" y="16"/>
                  </a:moveTo>
                  <a:lnTo>
                    <a:pt x="66" y="0"/>
                  </a:lnTo>
                  <a:lnTo>
                    <a:pt x="59" y="0"/>
                  </a:lnTo>
                  <a:lnTo>
                    <a:pt x="29" y="16"/>
                  </a:lnTo>
                  <a:lnTo>
                    <a:pt x="16" y="16"/>
                  </a:lnTo>
                  <a:lnTo>
                    <a:pt x="16" y="47"/>
                  </a:lnTo>
                  <a:lnTo>
                    <a:pt x="0" y="70"/>
                  </a:lnTo>
                  <a:lnTo>
                    <a:pt x="22" y="70"/>
                  </a:lnTo>
                  <a:lnTo>
                    <a:pt x="29" y="60"/>
                  </a:lnTo>
                  <a:lnTo>
                    <a:pt x="37" y="60"/>
                  </a:lnTo>
                  <a:lnTo>
                    <a:pt x="44" y="47"/>
                  </a:lnTo>
                  <a:lnTo>
                    <a:pt x="37" y="38"/>
                  </a:lnTo>
                  <a:lnTo>
                    <a:pt x="66" y="16"/>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2" name="Freeform 762">
              <a:extLst>
                <a:ext uri="{FF2B5EF4-FFF2-40B4-BE49-F238E27FC236}">
                  <a16:creationId xmlns:a16="http://schemas.microsoft.com/office/drawing/2014/main" id="{8387F358-98E1-3CBC-6311-739AC6F8B5C0}"/>
                </a:ext>
              </a:extLst>
            </p:cNvPr>
            <p:cNvSpPr>
              <a:spLocks/>
            </p:cNvSpPr>
            <p:nvPr/>
          </p:nvSpPr>
          <p:spPr bwMode="auto">
            <a:xfrm>
              <a:off x="5882827" y="3371540"/>
              <a:ext cx="452697" cy="416701"/>
            </a:xfrm>
            <a:custGeom>
              <a:avLst/>
              <a:gdLst>
                <a:gd name="T0" fmla="*/ 291 w 294"/>
                <a:gd name="T1" fmla="*/ 283 h 296"/>
                <a:gd name="T2" fmla="*/ 298 w 294"/>
                <a:gd name="T3" fmla="*/ 272 h 296"/>
                <a:gd name="T4" fmla="*/ 318 w 294"/>
                <a:gd name="T5" fmla="*/ 266 h 296"/>
                <a:gd name="T6" fmla="*/ 324 w 294"/>
                <a:gd name="T7" fmla="*/ 248 h 296"/>
                <a:gd name="T8" fmla="*/ 340 w 294"/>
                <a:gd name="T9" fmla="*/ 231 h 296"/>
                <a:gd name="T10" fmla="*/ 348 w 294"/>
                <a:gd name="T11" fmla="*/ 231 h 296"/>
                <a:gd name="T12" fmla="*/ 348 w 294"/>
                <a:gd name="T13" fmla="*/ 197 h 296"/>
                <a:gd name="T14" fmla="*/ 332 w 294"/>
                <a:gd name="T15" fmla="*/ 178 h 296"/>
                <a:gd name="T16" fmla="*/ 318 w 294"/>
                <a:gd name="T17" fmla="*/ 178 h 296"/>
                <a:gd name="T18" fmla="*/ 318 w 294"/>
                <a:gd name="T19" fmla="*/ 186 h 296"/>
                <a:gd name="T20" fmla="*/ 264 w 294"/>
                <a:gd name="T21" fmla="*/ 186 h 296"/>
                <a:gd name="T22" fmla="*/ 249 w 294"/>
                <a:gd name="T23" fmla="*/ 178 h 296"/>
                <a:gd name="T24" fmla="*/ 264 w 294"/>
                <a:gd name="T25" fmla="*/ 161 h 296"/>
                <a:gd name="T26" fmla="*/ 249 w 294"/>
                <a:gd name="T27" fmla="*/ 139 h 296"/>
                <a:gd name="T28" fmla="*/ 249 w 294"/>
                <a:gd name="T29" fmla="*/ 106 h 296"/>
                <a:gd name="T30" fmla="*/ 225 w 294"/>
                <a:gd name="T31" fmla="*/ 70 h 296"/>
                <a:gd name="T32" fmla="*/ 190 w 294"/>
                <a:gd name="T33" fmla="*/ 64 h 296"/>
                <a:gd name="T34" fmla="*/ 173 w 294"/>
                <a:gd name="T35" fmla="*/ 70 h 296"/>
                <a:gd name="T36" fmla="*/ 164 w 294"/>
                <a:gd name="T37" fmla="*/ 64 h 296"/>
                <a:gd name="T38" fmla="*/ 144 w 294"/>
                <a:gd name="T39" fmla="*/ 50 h 296"/>
                <a:gd name="T40" fmla="*/ 144 w 294"/>
                <a:gd name="T41" fmla="*/ 43 h 296"/>
                <a:gd name="T42" fmla="*/ 98 w 294"/>
                <a:gd name="T43" fmla="*/ 10 h 296"/>
                <a:gd name="T44" fmla="*/ 76 w 294"/>
                <a:gd name="T45" fmla="*/ 0 h 296"/>
                <a:gd name="T46" fmla="*/ 42 w 294"/>
                <a:gd name="T47" fmla="*/ 26 h 296"/>
                <a:gd name="T48" fmla="*/ 50 w 294"/>
                <a:gd name="T49" fmla="*/ 35 h 296"/>
                <a:gd name="T50" fmla="*/ 42 w 294"/>
                <a:gd name="T51" fmla="*/ 50 h 296"/>
                <a:gd name="T52" fmla="*/ 32 w 294"/>
                <a:gd name="T53" fmla="*/ 50 h 296"/>
                <a:gd name="T54" fmla="*/ 25 w 294"/>
                <a:gd name="T55" fmla="*/ 64 h 296"/>
                <a:gd name="T56" fmla="*/ 0 w 294"/>
                <a:gd name="T57" fmla="*/ 64 h 296"/>
                <a:gd name="T58" fmla="*/ 0 w 294"/>
                <a:gd name="T59" fmla="*/ 88 h 296"/>
                <a:gd name="T60" fmla="*/ 16 w 294"/>
                <a:gd name="T61" fmla="*/ 88 h 296"/>
                <a:gd name="T62" fmla="*/ 50 w 294"/>
                <a:gd name="T63" fmla="*/ 150 h 296"/>
                <a:gd name="T64" fmla="*/ 67 w 294"/>
                <a:gd name="T65" fmla="*/ 161 h 296"/>
                <a:gd name="T66" fmla="*/ 76 w 294"/>
                <a:gd name="T67" fmla="*/ 186 h 296"/>
                <a:gd name="T68" fmla="*/ 76 w 294"/>
                <a:gd name="T69" fmla="*/ 212 h 296"/>
                <a:gd name="T70" fmla="*/ 98 w 294"/>
                <a:gd name="T71" fmla="*/ 240 h 296"/>
                <a:gd name="T72" fmla="*/ 125 w 294"/>
                <a:gd name="T73" fmla="*/ 292 h 296"/>
                <a:gd name="T74" fmla="*/ 134 w 294"/>
                <a:gd name="T75" fmla="*/ 301 h 296"/>
                <a:gd name="T76" fmla="*/ 144 w 294"/>
                <a:gd name="T77" fmla="*/ 292 h 296"/>
                <a:gd name="T78" fmla="*/ 173 w 294"/>
                <a:gd name="T79" fmla="*/ 326 h 296"/>
                <a:gd name="T80" fmla="*/ 182 w 294"/>
                <a:gd name="T81" fmla="*/ 346 h 296"/>
                <a:gd name="T82" fmla="*/ 249 w 294"/>
                <a:gd name="T83" fmla="*/ 292 h 296"/>
                <a:gd name="T84" fmla="*/ 291 w 294"/>
                <a:gd name="T85" fmla="*/ 283 h 296"/>
                <a:gd name="T86" fmla="*/ 291 w 294"/>
                <a:gd name="T87" fmla="*/ 283 h 296"/>
                <a:gd name="T88" fmla="*/ 291 w 294"/>
                <a:gd name="T89" fmla="*/ 283 h 2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4" h="296">
                  <a:moveTo>
                    <a:pt x="245" y="242"/>
                  </a:moveTo>
                  <a:lnTo>
                    <a:pt x="252" y="233"/>
                  </a:lnTo>
                  <a:lnTo>
                    <a:pt x="268" y="228"/>
                  </a:lnTo>
                  <a:lnTo>
                    <a:pt x="274" y="212"/>
                  </a:lnTo>
                  <a:lnTo>
                    <a:pt x="287" y="198"/>
                  </a:lnTo>
                  <a:lnTo>
                    <a:pt x="294" y="198"/>
                  </a:lnTo>
                  <a:lnTo>
                    <a:pt x="294" y="168"/>
                  </a:lnTo>
                  <a:lnTo>
                    <a:pt x="280" y="153"/>
                  </a:lnTo>
                  <a:lnTo>
                    <a:pt x="268" y="153"/>
                  </a:lnTo>
                  <a:lnTo>
                    <a:pt x="268" y="159"/>
                  </a:lnTo>
                  <a:lnTo>
                    <a:pt x="223" y="159"/>
                  </a:lnTo>
                  <a:lnTo>
                    <a:pt x="210" y="153"/>
                  </a:lnTo>
                  <a:lnTo>
                    <a:pt x="223" y="138"/>
                  </a:lnTo>
                  <a:lnTo>
                    <a:pt x="210" y="119"/>
                  </a:lnTo>
                  <a:lnTo>
                    <a:pt x="210" y="91"/>
                  </a:lnTo>
                  <a:lnTo>
                    <a:pt x="190" y="60"/>
                  </a:lnTo>
                  <a:lnTo>
                    <a:pt x="161" y="55"/>
                  </a:lnTo>
                  <a:lnTo>
                    <a:pt x="146" y="60"/>
                  </a:lnTo>
                  <a:lnTo>
                    <a:pt x="139" y="55"/>
                  </a:lnTo>
                  <a:lnTo>
                    <a:pt x="121" y="43"/>
                  </a:lnTo>
                  <a:lnTo>
                    <a:pt x="121" y="37"/>
                  </a:lnTo>
                  <a:lnTo>
                    <a:pt x="83" y="8"/>
                  </a:lnTo>
                  <a:lnTo>
                    <a:pt x="64" y="0"/>
                  </a:lnTo>
                  <a:lnTo>
                    <a:pt x="36" y="22"/>
                  </a:lnTo>
                  <a:lnTo>
                    <a:pt x="42" y="30"/>
                  </a:lnTo>
                  <a:lnTo>
                    <a:pt x="36" y="43"/>
                  </a:lnTo>
                  <a:lnTo>
                    <a:pt x="27" y="43"/>
                  </a:lnTo>
                  <a:lnTo>
                    <a:pt x="21" y="55"/>
                  </a:lnTo>
                  <a:lnTo>
                    <a:pt x="0" y="55"/>
                  </a:lnTo>
                  <a:lnTo>
                    <a:pt x="0" y="75"/>
                  </a:lnTo>
                  <a:lnTo>
                    <a:pt x="14" y="75"/>
                  </a:lnTo>
                  <a:lnTo>
                    <a:pt x="42" y="129"/>
                  </a:lnTo>
                  <a:lnTo>
                    <a:pt x="57" y="138"/>
                  </a:lnTo>
                  <a:lnTo>
                    <a:pt x="64" y="159"/>
                  </a:lnTo>
                  <a:lnTo>
                    <a:pt x="64" y="181"/>
                  </a:lnTo>
                  <a:lnTo>
                    <a:pt x="83" y="205"/>
                  </a:lnTo>
                  <a:lnTo>
                    <a:pt x="106" y="250"/>
                  </a:lnTo>
                  <a:lnTo>
                    <a:pt x="113" y="257"/>
                  </a:lnTo>
                  <a:lnTo>
                    <a:pt x="121" y="250"/>
                  </a:lnTo>
                  <a:lnTo>
                    <a:pt x="146" y="279"/>
                  </a:lnTo>
                  <a:lnTo>
                    <a:pt x="153" y="296"/>
                  </a:lnTo>
                  <a:lnTo>
                    <a:pt x="210" y="250"/>
                  </a:lnTo>
                  <a:lnTo>
                    <a:pt x="245" y="242"/>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3" name="Freeform 763">
              <a:extLst>
                <a:ext uri="{FF2B5EF4-FFF2-40B4-BE49-F238E27FC236}">
                  <a16:creationId xmlns:a16="http://schemas.microsoft.com/office/drawing/2014/main" id="{0D2248BF-A382-9D48-279D-C0FE32A8AA37}"/>
                </a:ext>
              </a:extLst>
            </p:cNvPr>
            <p:cNvSpPr>
              <a:spLocks/>
            </p:cNvSpPr>
            <p:nvPr/>
          </p:nvSpPr>
          <p:spPr bwMode="auto">
            <a:xfrm>
              <a:off x="6206783" y="3527805"/>
              <a:ext cx="38196" cy="35159"/>
            </a:xfrm>
            <a:custGeom>
              <a:avLst/>
              <a:gdLst>
                <a:gd name="T0" fmla="*/ 19 w 25"/>
                <a:gd name="T1" fmla="*/ 29 h 25"/>
                <a:gd name="T2" fmla="*/ 0 w 25"/>
                <a:gd name="T3" fmla="*/ 12 h 25"/>
                <a:gd name="T4" fmla="*/ 19 w 25"/>
                <a:gd name="T5" fmla="*/ 0 h 25"/>
                <a:gd name="T6" fmla="*/ 29 w 25"/>
                <a:gd name="T7" fmla="*/ 0 h 25"/>
                <a:gd name="T8" fmla="*/ 19 w 25"/>
                <a:gd name="T9" fmla="*/ 29 h 25"/>
                <a:gd name="T10" fmla="*/ 19 w 25"/>
                <a:gd name="T11" fmla="*/ 29 h 25"/>
                <a:gd name="T12" fmla="*/ 19 w 25"/>
                <a:gd name="T13" fmla="*/ 29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5">
                  <a:moveTo>
                    <a:pt x="17" y="25"/>
                  </a:moveTo>
                  <a:lnTo>
                    <a:pt x="0" y="10"/>
                  </a:lnTo>
                  <a:lnTo>
                    <a:pt x="17" y="0"/>
                  </a:lnTo>
                  <a:lnTo>
                    <a:pt x="25" y="0"/>
                  </a:lnTo>
                  <a:lnTo>
                    <a:pt x="17" y="2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4" name="Freeform 764">
              <a:extLst>
                <a:ext uri="{FF2B5EF4-FFF2-40B4-BE49-F238E27FC236}">
                  <a16:creationId xmlns:a16="http://schemas.microsoft.com/office/drawing/2014/main" id="{4EDD66D4-2CD8-4EC6-A753-2B8548459550}"/>
                </a:ext>
              </a:extLst>
            </p:cNvPr>
            <p:cNvSpPr>
              <a:spLocks/>
            </p:cNvSpPr>
            <p:nvPr/>
          </p:nvSpPr>
          <p:spPr bwMode="auto">
            <a:xfrm>
              <a:off x="6206783" y="3527805"/>
              <a:ext cx="128736" cy="63807"/>
            </a:xfrm>
            <a:custGeom>
              <a:avLst/>
              <a:gdLst>
                <a:gd name="T0" fmla="*/ 82 w 84"/>
                <a:gd name="T1" fmla="*/ 45 h 45"/>
                <a:gd name="T2" fmla="*/ 99 w 84"/>
                <a:gd name="T3" fmla="*/ 22 h 45"/>
                <a:gd name="T4" fmla="*/ 99 w 84"/>
                <a:gd name="T5" fmla="*/ 10 h 45"/>
                <a:gd name="T6" fmla="*/ 90 w 84"/>
                <a:gd name="T7" fmla="*/ 0 h 45"/>
                <a:gd name="T8" fmla="*/ 68 w 84"/>
                <a:gd name="T9" fmla="*/ 27 h 45"/>
                <a:gd name="T10" fmla="*/ 17 w 84"/>
                <a:gd name="T11" fmla="*/ 27 h 45"/>
                <a:gd name="T12" fmla="*/ 0 w 84"/>
                <a:gd name="T13" fmla="*/ 45 h 45"/>
                <a:gd name="T14" fmla="*/ 17 w 84"/>
                <a:gd name="T15" fmla="*/ 53 h 45"/>
                <a:gd name="T16" fmla="*/ 68 w 84"/>
                <a:gd name="T17" fmla="*/ 53 h 45"/>
                <a:gd name="T18" fmla="*/ 68 w 84"/>
                <a:gd name="T19" fmla="*/ 45 h 45"/>
                <a:gd name="T20" fmla="*/ 82 w 84"/>
                <a:gd name="T21" fmla="*/ 45 h 45"/>
                <a:gd name="T22" fmla="*/ 82 w 84"/>
                <a:gd name="T23" fmla="*/ 4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45">
                  <a:moveTo>
                    <a:pt x="70" y="38"/>
                  </a:moveTo>
                  <a:lnTo>
                    <a:pt x="84" y="18"/>
                  </a:lnTo>
                  <a:lnTo>
                    <a:pt x="84" y="8"/>
                  </a:lnTo>
                  <a:lnTo>
                    <a:pt x="77" y="0"/>
                  </a:lnTo>
                  <a:lnTo>
                    <a:pt x="58" y="23"/>
                  </a:lnTo>
                  <a:lnTo>
                    <a:pt x="15" y="23"/>
                  </a:lnTo>
                  <a:lnTo>
                    <a:pt x="0" y="38"/>
                  </a:lnTo>
                  <a:lnTo>
                    <a:pt x="15" y="45"/>
                  </a:lnTo>
                  <a:lnTo>
                    <a:pt x="58" y="45"/>
                  </a:lnTo>
                  <a:lnTo>
                    <a:pt x="58" y="38"/>
                  </a:lnTo>
                  <a:lnTo>
                    <a:pt x="70" y="38"/>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5" name="Freeform 765">
              <a:extLst>
                <a:ext uri="{FF2B5EF4-FFF2-40B4-BE49-F238E27FC236}">
                  <a16:creationId xmlns:a16="http://schemas.microsoft.com/office/drawing/2014/main" id="{BF320C1C-0E7E-47F4-C7E7-A5B7B309E227}"/>
                </a:ext>
              </a:extLst>
            </p:cNvPr>
            <p:cNvSpPr>
              <a:spLocks/>
            </p:cNvSpPr>
            <p:nvPr/>
          </p:nvSpPr>
          <p:spPr bwMode="auto">
            <a:xfrm>
              <a:off x="6264790" y="3552544"/>
              <a:ext cx="142883" cy="166680"/>
            </a:xfrm>
            <a:custGeom>
              <a:avLst/>
              <a:gdLst>
                <a:gd name="T0" fmla="*/ 0 w 93"/>
                <a:gd name="T1" fmla="*/ 139 h 118"/>
                <a:gd name="T2" fmla="*/ 34 w 93"/>
                <a:gd name="T3" fmla="*/ 139 h 118"/>
                <a:gd name="T4" fmla="*/ 50 w 93"/>
                <a:gd name="T5" fmla="*/ 121 h 118"/>
                <a:gd name="T6" fmla="*/ 78 w 93"/>
                <a:gd name="T7" fmla="*/ 115 h 118"/>
                <a:gd name="T8" fmla="*/ 84 w 93"/>
                <a:gd name="T9" fmla="*/ 95 h 118"/>
                <a:gd name="T10" fmla="*/ 84 w 93"/>
                <a:gd name="T11" fmla="*/ 87 h 118"/>
                <a:gd name="T12" fmla="*/ 110 w 93"/>
                <a:gd name="T13" fmla="*/ 43 h 118"/>
                <a:gd name="T14" fmla="*/ 78 w 93"/>
                <a:gd name="T15" fmla="*/ 9 h 118"/>
                <a:gd name="T16" fmla="*/ 60 w 93"/>
                <a:gd name="T17" fmla="*/ 0 h 118"/>
                <a:gd name="T18" fmla="*/ 42 w 93"/>
                <a:gd name="T19" fmla="*/ 26 h 118"/>
                <a:gd name="T20" fmla="*/ 60 w 93"/>
                <a:gd name="T21" fmla="*/ 43 h 118"/>
                <a:gd name="T22" fmla="*/ 60 w 93"/>
                <a:gd name="T23" fmla="*/ 79 h 118"/>
                <a:gd name="T24" fmla="*/ 50 w 93"/>
                <a:gd name="T25" fmla="*/ 79 h 118"/>
                <a:gd name="T26" fmla="*/ 34 w 93"/>
                <a:gd name="T27" fmla="*/ 95 h 118"/>
                <a:gd name="T28" fmla="*/ 28 w 93"/>
                <a:gd name="T29" fmla="*/ 115 h 118"/>
                <a:gd name="T30" fmla="*/ 11 w 93"/>
                <a:gd name="T31" fmla="*/ 121 h 118"/>
                <a:gd name="T32" fmla="*/ 0 w 93"/>
                <a:gd name="T33" fmla="*/ 130 h 118"/>
                <a:gd name="T34" fmla="*/ 0 w 93"/>
                <a:gd name="T35" fmla="*/ 139 h 118"/>
                <a:gd name="T36" fmla="*/ 0 w 93"/>
                <a:gd name="T37" fmla="*/ 139 h 118"/>
                <a:gd name="T38" fmla="*/ 0 w 93"/>
                <a:gd name="T39" fmla="*/ 139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3" h="118">
                  <a:moveTo>
                    <a:pt x="0" y="118"/>
                  </a:moveTo>
                  <a:lnTo>
                    <a:pt x="29" y="118"/>
                  </a:lnTo>
                  <a:lnTo>
                    <a:pt x="42" y="103"/>
                  </a:lnTo>
                  <a:lnTo>
                    <a:pt x="66" y="98"/>
                  </a:lnTo>
                  <a:lnTo>
                    <a:pt x="71" y="81"/>
                  </a:lnTo>
                  <a:lnTo>
                    <a:pt x="71" y="74"/>
                  </a:lnTo>
                  <a:lnTo>
                    <a:pt x="93" y="37"/>
                  </a:lnTo>
                  <a:lnTo>
                    <a:pt x="66" y="7"/>
                  </a:lnTo>
                  <a:lnTo>
                    <a:pt x="51" y="0"/>
                  </a:lnTo>
                  <a:lnTo>
                    <a:pt x="36" y="22"/>
                  </a:lnTo>
                  <a:lnTo>
                    <a:pt x="51" y="37"/>
                  </a:lnTo>
                  <a:lnTo>
                    <a:pt x="51" y="67"/>
                  </a:lnTo>
                  <a:lnTo>
                    <a:pt x="42" y="67"/>
                  </a:lnTo>
                  <a:lnTo>
                    <a:pt x="29" y="81"/>
                  </a:lnTo>
                  <a:lnTo>
                    <a:pt x="24" y="98"/>
                  </a:lnTo>
                  <a:lnTo>
                    <a:pt x="9" y="103"/>
                  </a:lnTo>
                  <a:lnTo>
                    <a:pt x="0" y="111"/>
                  </a:lnTo>
                  <a:lnTo>
                    <a:pt x="0" y="118"/>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6" name="Freeform 766">
              <a:extLst>
                <a:ext uri="{FF2B5EF4-FFF2-40B4-BE49-F238E27FC236}">
                  <a16:creationId xmlns:a16="http://schemas.microsoft.com/office/drawing/2014/main" id="{49917D21-5198-2BD9-692D-8A0D121FA056}"/>
                </a:ext>
              </a:extLst>
            </p:cNvPr>
            <p:cNvSpPr>
              <a:spLocks/>
            </p:cNvSpPr>
            <p:nvPr/>
          </p:nvSpPr>
          <p:spPr bwMode="auto">
            <a:xfrm>
              <a:off x="6056829" y="3710110"/>
              <a:ext cx="207957" cy="106780"/>
            </a:xfrm>
            <a:custGeom>
              <a:avLst/>
              <a:gdLst>
                <a:gd name="T0" fmla="*/ 0 w 135"/>
                <a:gd name="T1" fmla="*/ 17 h 76"/>
                <a:gd name="T2" fmla="*/ 10 w 135"/>
                <a:gd name="T3" fmla="*/ 11 h 76"/>
                <a:gd name="T4" fmla="*/ 39 w 135"/>
                <a:gd name="T5" fmla="*/ 43 h 76"/>
                <a:gd name="T6" fmla="*/ 48 w 135"/>
                <a:gd name="T7" fmla="*/ 63 h 76"/>
                <a:gd name="T8" fmla="*/ 118 w 135"/>
                <a:gd name="T9" fmla="*/ 11 h 76"/>
                <a:gd name="T10" fmla="*/ 160 w 135"/>
                <a:gd name="T11" fmla="*/ 0 h 76"/>
                <a:gd name="T12" fmla="*/ 160 w 135"/>
                <a:gd name="T13" fmla="*/ 11 h 76"/>
                <a:gd name="T14" fmla="*/ 152 w 135"/>
                <a:gd name="T15" fmla="*/ 17 h 76"/>
                <a:gd name="T16" fmla="*/ 152 w 135"/>
                <a:gd name="T17" fmla="*/ 35 h 76"/>
                <a:gd name="T18" fmla="*/ 111 w 135"/>
                <a:gd name="T19" fmla="*/ 43 h 76"/>
                <a:gd name="T20" fmla="*/ 68 w 135"/>
                <a:gd name="T21" fmla="*/ 71 h 76"/>
                <a:gd name="T22" fmla="*/ 48 w 135"/>
                <a:gd name="T23" fmla="*/ 71 h 76"/>
                <a:gd name="T24" fmla="*/ 30 w 135"/>
                <a:gd name="T25" fmla="*/ 88 h 76"/>
                <a:gd name="T26" fmla="*/ 10 w 135"/>
                <a:gd name="T27" fmla="*/ 88 h 76"/>
                <a:gd name="T28" fmla="*/ 0 w 135"/>
                <a:gd name="T29" fmla="*/ 17 h 76"/>
                <a:gd name="T30" fmla="*/ 0 w 135"/>
                <a:gd name="T31" fmla="*/ 17 h 76"/>
                <a:gd name="T32" fmla="*/ 0 w 135"/>
                <a:gd name="T33" fmla="*/ 1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76">
                  <a:moveTo>
                    <a:pt x="0" y="15"/>
                  </a:moveTo>
                  <a:lnTo>
                    <a:pt x="8" y="9"/>
                  </a:lnTo>
                  <a:lnTo>
                    <a:pt x="33" y="37"/>
                  </a:lnTo>
                  <a:lnTo>
                    <a:pt x="40" y="54"/>
                  </a:lnTo>
                  <a:lnTo>
                    <a:pt x="99" y="9"/>
                  </a:lnTo>
                  <a:lnTo>
                    <a:pt x="135" y="0"/>
                  </a:lnTo>
                  <a:lnTo>
                    <a:pt x="135" y="9"/>
                  </a:lnTo>
                  <a:lnTo>
                    <a:pt x="129" y="15"/>
                  </a:lnTo>
                  <a:lnTo>
                    <a:pt x="129" y="30"/>
                  </a:lnTo>
                  <a:lnTo>
                    <a:pt x="94" y="37"/>
                  </a:lnTo>
                  <a:lnTo>
                    <a:pt x="57" y="61"/>
                  </a:lnTo>
                  <a:lnTo>
                    <a:pt x="40" y="61"/>
                  </a:lnTo>
                  <a:lnTo>
                    <a:pt x="26" y="76"/>
                  </a:lnTo>
                  <a:lnTo>
                    <a:pt x="8" y="76"/>
                  </a:lnTo>
                  <a:lnTo>
                    <a:pt x="0" y="1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7" name="Freeform 767">
              <a:extLst>
                <a:ext uri="{FF2B5EF4-FFF2-40B4-BE49-F238E27FC236}">
                  <a16:creationId xmlns:a16="http://schemas.microsoft.com/office/drawing/2014/main" id="{3CB6A902-223F-2DD2-3B9F-6881C119DF53}"/>
                </a:ext>
              </a:extLst>
            </p:cNvPr>
            <p:cNvSpPr>
              <a:spLocks/>
            </p:cNvSpPr>
            <p:nvPr/>
          </p:nvSpPr>
          <p:spPr bwMode="auto">
            <a:xfrm>
              <a:off x="6832071" y="3421022"/>
              <a:ext cx="154200" cy="96363"/>
            </a:xfrm>
            <a:custGeom>
              <a:avLst/>
              <a:gdLst>
                <a:gd name="T0" fmla="*/ 10 w 100"/>
                <a:gd name="T1" fmla="*/ 0 h 69"/>
                <a:gd name="T2" fmla="*/ 0 w 100"/>
                <a:gd name="T3" fmla="*/ 28 h 69"/>
                <a:gd name="T4" fmla="*/ 17 w 100"/>
                <a:gd name="T5" fmla="*/ 43 h 69"/>
                <a:gd name="T6" fmla="*/ 111 w 100"/>
                <a:gd name="T7" fmla="*/ 79 h 69"/>
                <a:gd name="T8" fmla="*/ 119 w 100"/>
                <a:gd name="T9" fmla="*/ 79 h 69"/>
                <a:gd name="T10" fmla="*/ 119 w 100"/>
                <a:gd name="T11" fmla="*/ 43 h 69"/>
                <a:gd name="T12" fmla="*/ 85 w 100"/>
                <a:gd name="T13" fmla="*/ 43 h 69"/>
                <a:gd name="T14" fmla="*/ 62 w 100"/>
                <a:gd name="T15" fmla="*/ 21 h 69"/>
                <a:gd name="T16" fmla="*/ 50 w 100"/>
                <a:gd name="T17" fmla="*/ 21 h 69"/>
                <a:gd name="T18" fmla="*/ 26 w 100"/>
                <a:gd name="T19" fmla="*/ 0 h 69"/>
                <a:gd name="T20" fmla="*/ 10 w 100"/>
                <a:gd name="T21" fmla="*/ 0 h 69"/>
                <a:gd name="T22" fmla="*/ 10 w 100"/>
                <a:gd name="T23" fmla="*/ 0 h 69"/>
                <a:gd name="T24" fmla="*/ 10 w 100"/>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 h="69">
                  <a:moveTo>
                    <a:pt x="8" y="0"/>
                  </a:moveTo>
                  <a:lnTo>
                    <a:pt x="0" y="24"/>
                  </a:lnTo>
                  <a:lnTo>
                    <a:pt x="15" y="37"/>
                  </a:lnTo>
                  <a:lnTo>
                    <a:pt x="94" y="69"/>
                  </a:lnTo>
                  <a:lnTo>
                    <a:pt x="100" y="69"/>
                  </a:lnTo>
                  <a:lnTo>
                    <a:pt x="100" y="37"/>
                  </a:lnTo>
                  <a:lnTo>
                    <a:pt x="72" y="37"/>
                  </a:lnTo>
                  <a:lnTo>
                    <a:pt x="52" y="19"/>
                  </a:lnTo>
                  <a:lnTo>
                    <a:pt x="42" y="19"/>
                  </a:lnTo>
                  <a:lnTo>
                    <a:pt x="22" y="0"/>
                  </a:lnTo>
                  <a:lnTo>
                    <a:pt x="8"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8" name="Freeform 768">
              <a:extLst>
                <a:ext uri="{FF2B5EF4-FFF2-40B4-BE49-F238E27FC236}">
                  <a16:creationId xmlns:a16="http://schemas.microsoft.com/office/drawing/2014/main" id="{66C86D58-0D91-D266-4BCB-1D3459BF84F4}"/>
                </a:ext>
              </a:extLst>
            </p:cNvPr>
            <p:cNvSpPr>
              <a:spLocks/>
            </p:cNvSpPr>
            <p:nvPr/>
          </p:nvSpPr>
          <p:spPr bwMode="auto">
            <a:xfrm>
              <a:off x="6812267" y="3866374"/>
              <a:ext cx="55172" cy="79433"/>
            </a:xfrm>
            <a:custGeom>
              <a:avLst/>
              <a:gdLst>
                <a:gd name="T0" fmla="*/ 0 w 36"/>
                <a:gd name="T1" fmla="*/ 29 h 57"/>
                <a:gd name="T2" fmla="*/ 17 w 36"/>
                <a:gd name="T3" fmla="*/ 65 h 57"/>
                <a:gd name="T4" fmla="*/ 36 w 36"/>
                <a:gd name="T5" fmla="*/ 65 h 57"/>
                <a:gd name="T6" fmla="*/ 42 w 36"/>
                <a:gd name="T7" fmla="*/ 46 h 57"/>
                <a:gd name="T8" fmla="*/ 27 w 36"/>
                <a:gd name="T9" fmla="*/ 12 h 57"/>
                <a:gd name="T10" fmla="*/ 17 w 36"/>
                <a:gd name="T11" fmla="*/ 0 h 57"/>
                <a:gd name="T12" fmla="*/ 0 w 36"/>
                <a:gd name="T13" fmla="*/ 29 h 57"/>
                <a:gd name="T14" fmla="*/ 0 w 36"/>
                <a:gd name="T15" fmla="*/ 29 h 57"/>
                <a:gd name="T16" fmla="*/ 0 w 36"/>
                <a:gd name="T17" fmla="*/ 2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57">
                  <a:moveTo>
                    <a:pt x="0" y="25"/>
                  </a:moveTo>
                  <a:lnTo>
                    <a:pt x="15" y="57"/>
                  </a:lnTo>
                  <a:lnTo>
                    <a:pt x="30" y="57"/>
                  </a:lnTo>
                  <a:lnTo>
                    <a:pt x="36" y="40"/>
                  </a:lnTo>
                  <a:lnTo>
                    <a:pt x="23" y="10"/>
                  </a:lnTo>
                  <a:lnTo>
                    <a:pt x="15" y="0"/>
                  </a:lnTo>
                  <a:lnTo>
                    <a:pt x="0" y="25"/>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79" name="Freeform 769">
              <a:extLst>
                <a:ext uri="{FF2B5EF4-FFF2-40B4-BE49-F238E27FC236}">
                  <a16:creationId xmlns:a16="http://schemas.microsoft.com/office/drawing/2014/main" id="{97160A5E-B99E-9EF2-C220-F64096E6D00B}"/>
                </a:ext>
              </a:extLst>
            </p:cNvPr>
            <p:cNvSpPr>
              <a:spLocks/>
            </p:cNvSpPr>
            <p:nvPr/>
          </p:nvSpPr>
          <p:spPr bwMode="auto">
            <a:xfrm>
              <a:off x="6440210" y="3256948"/>
              <a:ext cx="332449" cy="324245"/>
            </a:xfrm>
            <a:custGeom>
              <a:avLst/>
              <a:gdLst>
                <a:gd name="T0" fmla="*/ 256 w 216"/>
                <a:gd name="T1" fmla="*/ 24 h 230"/>
                <a:gd name="T2" fmla="*/ 250 w 216"/>
                <a:gd name="T3" fmla="*/ 17 h 230"/>
                <a:gd name="T4" fmla="*/ 250 w 216"/>
                <a:gd name="T5" fmla="*/ 24 h 230"/>
                <a:gd name="T6" fmla="*/ 256 w 216"/>
                <a:gd name="T7" fmla="*/ 24 h 230"/>
                <a:gd name="T8" fmla="*/ 214 w 216"/>
                <a:gd name="T9" fmla="*/ 0 h 230"/>
                <a:gd name="T10" fmla="*/ 205 w 216"/>
                <a:gd name="T11" fmla="*/ 0 h 230"/>
                <a:gd name="T12" fmla="*/ 214 w 216"/>
                <a:gd name="T13" fmla="*/ 0 h 230"/>
                <a:gd name="T14" fmla="*/ 205 w 216"/>
                <a:gd name="T15" fmla="*/ 0 h 230"/>
                <a:gd name="T16" fmla="*/ 161 w 216"/>
                <a:gd name="T17" fmla="*/ 17 h 230"/>
                <a:gd name="T18" fmla="*/ 161 w 216"/>
                <a:gd name="T19" fmla="*/ 41 h 230"/>
                <a:gd name="T20" fmla="*/ 152 w 216"/>
                <a:gd name="T21" fmla="*/ 60 h 230"/>
                <a:gd name="T22" fmla="*/ 146 w 216"/>
                <a:gd name="T23" fmla="*/ 60 h 230"/>
                <a:gd name="T24" fmla="*/ 146 w 216"/>
                <a:gd name="T25" fmla="*/ 77 h 230"/>
                <a:gd name="T26" fmla="*/ 128 w 216"/>
                <a:gd name="T27" fmla="*/ 84 h 230"/>
                <a:gd name="T28" fmla="*/ 128 w 216"/>
                <a:gd name="T29" fmla="*/ 107 h 230"/>
                <a:gd name="T30" fmla="*/ 94 w 216"/>
                <a:gd name="T31" fmla="*/ 121 h 230"/>
                <a:gd name="T32" fmla="*/ 85 w 216"/>
                <a:gd name="T33" fmla="*/ 130 h 230"/>
                <a:gd name="T34" fmla="*/ 85 w 216"/>
                <a:gd name="T35" fmla="*/ 147 h 230"/>
                <a:gd name="T36" fmla="*/ 16 w 216"/>
                <a:gd name="T37" fmla="*/ 158 h 230"/>
                <a:gd name="T38" fmla="*/ 0 w 216"/>
                <a:gd name="T39" fmla="*/ 147 h 230"/>
                <a:gd name="T40" fmla="*/ 26 w 216"/>
                <a:gd name="T41" fmla="*/ 201 h 230"/>
                <a:gd name="T42" fmla="*/ 11 w 216"/>
                <a:gd name="T43" fmla="*/ 219 h 230"/>
                <a:gd name="T44" fmla="*/ 11 w 216"/>
                <a:gd name="T45" fmla="*/ 235 h 230"/>
                <a:gd name="T46" fmla="*/ 94 w 216"/>
                <a:gd name="T47" fmla="*/ 235 h 230"/>
                <a:gd name="T48" fmla="*/ 102 w 216"/>
                <a:gd name="T49" fmla="*/ 254 h 230"/>
                <a:gd name="T50" fmla="*/ 111 w 216"/>
                <a:gd name="T51" fmla="*/ 270 h 230"/>
                <a:gd name="T52" fmla="*/ 120 w 216"/>
                <a:gd name="T53" fmla="*/ 254 h 230"/>
                <a:gd name="T54" fmla="*/ 152 w 216"/>
                <a:gd name="T55" fmla="*/ 254 h 230"/>
                <a:gd name="T56" fmla="*/ 152 w 216"/>
                <a:gd name="T57" fmla="*/ 225 h 230"/>
                <a:gd name="T58" fmla="*/ 146 w 216"/>
                <a:gd name="T59" fmla="*/ 225 h 230"/>
                <a:gd name="T60" fmla="*/ 146 w 216"/>
                <a:gd name="T61" fmla="*/ 219 h 230"/>
                <a:gd name="T62" fmla="*/ 128 w 216"/>
                <a:gd name="T63" fmla="*/ 219 h 230"/>
                <a:gd name="T64" fmla="*/ 128 w 216"/>
                <a:gd name="T65" fmla="*/ 194 h 230"/>
                <a:gd name="T66" fmla="*/ 146 w 216"/>
                <a:gd name="T67" fmla="*/ 182 h 230"/>
                <a:gd name="T68" fmla="*/ 152 w 216"/>
                <a:gd name="T69" fmla="*/ 194 h 230"/>
                <a:gd name="T70" fmla="*/ 223 w 216"/>
                <a:gd name="T71" fmla="*/ 121 h 230"/>
                <a:gd name="T72" fmla="*/ 214 w 216"/>
                <a:gd name="T73" fmla="*/ 107 h 230"/>
                <a:gd name="T74" fmla="*/ 223 w 216"/>
                <a:gd name="T75" fmla="*/ 107 h 230"/>
                <a:gd name="T76" fmla="*/ 223 w 216"/>
                <a:gd name="T77" fmla="*/ 95 h 230"/>
                <a:gd name="T78" fmla="*/ 205 w 216"/>
                <a:gd name="T79" fmla="*/ 84 h 230"/>
                <a:gd name="T80" fmla="*/ 214 w 216"/>
                <a:gd name="T81" fmla="*/ 60 h 230"/>
                <a:gd name="T82" fmla="*/ 205 w 216"/>
                <a:gd name="T83" fmla="*/ 52 h 230"/>
                <a:gd name="T84" fmla="*/ 214 w 216"/>
                <a:gd name="T85" fmla="*/ 41 h 230"/>
                <a:gd name="T86" fmla="*/ 214 w 216"/>
                <a:gd name="T87" fmla="*/ 34 h 230"/>
                <a:gd name="T88" fmla="*/ 205 w 216"/>
                <a:gd name="T89" fmla="*/ 24 h 230"/>
                <a:gd name="T90" fmla="*/ 196 w 216"/>
                <a:gd name="T91" fmla="*/ 24 h 230"/>
                <a:gd name="T92" fmla="*/ 196 w 216"/>
                <a:gd name="T93" fmla="*/ 0 h 230"/>
                <a:gd name="T94" fmla="*/ 205 w 216"/>
                <a:gd name="T95" fmla="*/ 0 h 230"/>
                <a:gd name="T96" fmla="*/ 256 w 216"/>
                <a:gd name="T97" fmla="*/ 24 h 230"/>
                <a:gd name="T98" fmla="*/ 256 w 216"/>
                <a:gd name="T99" fmla="*/ 24 h 230"/>
                <a:gd name="T100" fmla="*/ 256 w 216"/>
                <a:gd name="T101" fmla="*/ 24 h 2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 h="230">
                  <a:moveTo>
                    <a:pt x="216" y="20"/>
                  </a:moveTo>
                  <a:lnTo>
                    <a:pt x="211" y="15"/>
                  </a:lnTo>
                  <a:lnTo>
                    <a:pt x="211" y="20"/>
                  </a:lnTo>
                  <a:lnTo>
                    <a:pt x="216" y="20"/>
                  </a:lnTo>
                  <a:lnTo>
                    <a:pt x="181" y="0"/>
                  </a:lnTo>
                  <a:lnTo>
                    <a:pt x="173" y="0"/>
                  </a:lnTo>
                  <a:lnTo>
                    <a:pt x="181" y="0"/>
                  </a:lnTo>
                  <a:lnTo>
                    <a:pt x="173" y="0"/>
                  </a:lnTo>
                  <a:lnTo>
                    <a:pt x="136" y="15"/>
                  </a:lnTo>
                  <a:lnTo>
                    <a:pt x="136" y="35"/>
                  </a:lnTo>
                  <a:lnTo>
                    <a:pt x="129" y="51"/>
                  </a:lnTo>
                  <a:lnTo>
                    <a:pt x="123" y="51"/>
                  </a:lnTo>
                  <a:lnTo>
                    <a:pt x="123" y="66"/>
                  </a:lnTo>
                  <a:lnTo>
                    <a:pt x="108" y="72"/>
                  </a:lnTo>
                  <a:lnTo>
                    <a:pt x="108" y="91"/>
                  </a:lnTo>
                  <a:lnTo>
                    <a:pt x="79" y="103"/>
                  </a:lnTo>
                  <a:lnTo>
                    <a:pt x="72" y="111"/>
                  </a:lnTo>
                  <a:lnTo>
                    <a:pt x="72" y="126"/>
                  </a:lnTo>
                  <a:lnTo>
                    <a:pt x="14" y="135"/>
                  </a:lnTo>
                  <a:lnTo>
                    <a:pt x="0" y="126"/>
                  </a:lnTo>
                  <a:lnTo>
                    <a:pt x="22" y="172"/>
                  </a:lnTo>
                  <a:lnTo>
                    <a:pt x="9" y="187"/>
                  </a:lnTo>
                  <a:lnTo>
                    <a:pt x="9" y="200"/>
                  </a:lnTo>
                  <a:lnTo>
                    <a:pt x="79" y="200"/>
                  </a:lnTo>
                  <a:lnTo>
                    <a:pt x="86" y="217"/>
                  </a:lnTo>
                  <a:lnTo>
                    <a:pt x="94" y="230"/>
                  </a:lnTo>
                  <a:lnTo>
                    <a:pt x="101" y="217"/>
                  </a:lnTo>
                  <a:lnTo>
                    <a:pt x="129" y="217"/>
                  </a:lnTo>
                  <a:lnTo>
                    <a:pt x="129" y="192"/>
                  </a:lnTo>
                  <a:lnTo>
                    <a:pt x="123" y="192"/>
                  </a:lnTo>
                  <a:lnTo>
                    <a:pt x="123" y="187"/>
                  </a:lnTo>
                  <a:lnTo>
                    <a:pt x="108" y="187"/>
                  </a:lnTo>
                  <a:lnTo>
                    <a:pt x="108" y="165"/>
                  </a:lnTo>
                  <a:lnTo>
                    <a:pt x="123" y="155"/>
                  </a:lnTo>
                  <a:lnTo>
                    <a:pt x="129" y="165"/>
                  </a:lnTo>
                  <a:lnTo>
                    <a:pt x="188" y="103"/>
                  </a:lnTo>
                  <a:lnTo>
                    <a:pt x="181" y="91"/>
                  </a:lnTo>
                  <a:lnTo>
                    <a:pt x="188" y="91"/>
                  </a:lnTo>
                  <a:lnTo>
                    <a:pt x="188" y="81"/>
                  </a:lnTo>
                  <a:lnTo>
                    <a:pt x="173" y="72"/>
                  </a:lnTo>
                  <a:lnTo>
                    <a:pt x="181" y="51"/>
                  </a:lnTo>
                  <a:lnTo>
                    <a:pt x="173" y="44"/>
                  </a:lnTo>
                  <a:lnTo>
                    <a:pt x="181" y="35"/>
                  </a:lnTo>
                  <a:lnTo>
                    <a:pt x="181" y="29"/>
                  </a:lnTo>
                  <a:lnTo>
                    <a:pt x="173" y="20"/>
                  </a:lnTo>
                  <a:lnTo>
                    <a:pt x="165" y="20"/>
                  </a:lnTo>
                  <a:lnTo>
                    <a:pt x="165" y="0"/>
                  </a:lnTo>
                  <a:lnTo>
                    <a:pt x="173" y="0"/>
                  </a:lnTo>
                  <a:lnTo>
                    <a:pt x="216" y="20"/>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0" name="Freeform 770">
              <a:extLst>
                <a:ext uri="{FF2B5EF4-FFF2-40B4-BE49-F238E27FC236}">
                  <a16:creationId xmlns:a16="http://schemas.microsoft.com/office/drawing/2014/main" id="{A6F670E2-CE1E-330B-1535-318193B49F58}"/>
                </a:ext>
              </a:extLst>
            </p:cNvPr>
            <p:cNvSpPr>
              <a:spLocks/>
            </p:cNvSpPr>
            <p:nvPr/>
          </p:nvSpPr>
          <p:spPr bwMode="auto">
            <a:xfrm>
              <a:off x="6602898" y="3086361"/>
              <a:ext cx="229179" cy="101571"/>
            </a:xfrm>
            <a:custGeom>
              <a:avLst/>
              <a:gdLst>
                <a:gd name="T0" fmla="*/ 176 w 149"/>
                <a:gd name="T1" fmla="*/ 17 h 72"/>
                <a:gd name="T2" fmla="*/ 176 w 149"/>
                <a:gd name="T3" fmla="*/ 36 h 72"/>
                <a:gd name="T4" fmla="*/ 141 w 149"/>
                <a:gd name="T5" fmla="*/ 53 h 72"/>
                <a:gd name="T6" fmla="*/ 124 w 149"/>
                <a:gd name="T7" fmla="*/ 53 h 72"/>
                <a:gd name="T8" fmla="*/ 117 w 149"/>
                <a:gd name="T9" fmla="*/ 61 h 72"/>
                <a:gd name="T10" fmla="*/ 94 w 149"/>
                <a:gd name="T11" fmla="*/ 61 h 72"/>
                <a:gd name="T12" fmla="*/ 76 w 149"/>
                <a:gd name="T13" fmla="*/ 78 h 72"/>
                <a:gd name="T14" fmla="*/ 76 w 149"/>
                <a:gd name="T15" fmla="*/ 85 h 72"/>
                <a:gd name="T16" fmla="*/ 0 w 149"/>
                <a:gd name="T17" fmla="*/ 85 h 72"/>
                <a:gd name="T18" fmla="*/ 0 w 149"/>
                <a:gd name="T19" fmla="*/ 78 h 72"/>
                <a:gd name="T20" fmla="*/ 26 w 149"/>
                <a:gd name="T21" fmla="*/ 78 h 72"/>
                <a:gd name="T22" fmla="*/ 26 w 149"/>
                <a:gd name="T23" fmla="*/ 61 h 72"/>
                <a:gd name="T24" fmla="*/ 39 w 149"/>
                <a:gd name="T25" fmla="*/ 61 h 72"/>
                <a:gd name="T26" fmla="*/ 67 w 149"/>
                <a:gd name="T27" fmla="*/ 53 h 72"/>
                <a:gd name="T28" fmla="*/ 39 w 149"/>
                <a:gd name="T29" fmla="*/ 43 h 72"/>
                <a:gd name="T30" fmla="*/ 17 w 149"/>
                <a:gd name="T31" fmla="*/ 43 h 72"/>
                <a:gd name="T32" fmla="*/ 36 w 149"/>
                <a:gd name="T33" fmla="*/ 17 h 72"/>
                <a:gd name="T34" fmla="*/ 26 w 149"/>
                <a:gd name="T35" fmla="*/ 17 h 72"/>
                <a:gd name="T36" fmla="*/ 36 w 149"/>
                <a:gd name="T37" fmla="*/ 10 h 72"/>
                <a:gd name="T38" fmla="*/ 67 w 149"/>
                <a:gd name="T39" fmla="*/ 17 h 72"/>
                <a:gd name="T40" fmla="*/ 67 w 149"/>
                <a:gd name="T41" fmla="*/ 10 h 72"/>
                <a:gd name="T42" fmla="*/ 76 w 149"/>
                <a:gd name="T43" fmla="*/ 0 h 72"/>
                <a:gd name="T44" fmla="*/ 94 w 149"/>
                <a:gd name="T45" fmla="*/ 10 h 72"/>
                <a:gd name="T46" fmla="*/ 149 w 149"/>
                <a:gd name="T47" fmla="*/ 10 h 72"/>
                <a:gd name="T48" fmla="*/ 176 w 149"/>
                <a:gd name="T49" fmla="*/ 17 h 72"/>
                <a:gd name="T50" fmla="*/ 176 w 149"/>
                <a:gd name="T51" fmla="*/ 17 h 72"/>
                <a:gd name="T52" fmla="*/ 176 w 149"/>
                <a:gd name="T53" fmla="*/ 17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9" h="72">
                  <a:moveTo>
                    <a:pt x="149" y="15"/>
                  </a:moveTo>
                  <a:lnTo>
                    <a:pt x="149" y="30"/>
                  </a:lnTo>
                  <a:lnTo>
                    <a:pt x="120" y="45"/>
                  </a:lnTo>
                  <a:lnTo>
                    <a:pt x="105" y="45"/>
                  </a:lnTo>
                  <a:lnTo>
                    <a:pt x="99" y="52"/>
                  </a:lnTo>
                  <a:lnTo>
                    <a:pt x="79" y="52"/>
                  </a:lnTo>
                  <a:lnTo>
                    <a:pt x="64" y="66"/>
                  </a:lnTo>
                  <a:lnTo>
                    <a:pt x="64" y="72"/>
                  </a:lnTo>
                  <a:lnTo>
                    <a:pt x="0" y="72"/>
                  </a:lnTo>
                  <a:lnTo>
                    <a:pt x="0" y="66"/>
                  </a:lnTo>
                  <a:lnTo>
                    <a:pt x="22" y="66"/>
                  </a:lnTo>
                  <a:lnTo>
                    <a:pt x="22" y="52"/>
                  </a:lnTo>
                  <a:lnTo>
                    <a:pt x="33" y="52"/>
                  </a:lnTo>
                  <a:lnTo>
                    <a:pt x="57" y="45"/>
                  </a:lnTo>
                  <a:lnTo>
                    <a:pt x="33" y="37"/>
                  </a:lnTo>
                  <a:lnTo>
                    <a:pt x="15" y="37"/>
                  </a:lnTo>
                  <a:lnTo>
                    <a:pt x="30" y="15"/>
                  </a:lnTo>
                  <a:lnTo>
                    <a:pt x="22" y="15"/>
                  </a:lnTo>
                  <a:lnTo>
                    <a:pt x="30" y="8"/>
                  </a:lnTo>
                  <a:lnTo>
                    <a:pt x="57" y="15"/>
                  </a:lnTo>
                  <a:lnTo>
                    <a:pt x="57" y="8"/>
                  </a:lnTo>
                  <a:lnTo>
                    <a:pt x="64" y="0"/>
                  </a:lnTo>
                  <a:lnTo>
                    <a:pt x="79" y="8"/>
                  </a:lnTo>
                  <a:lnTo>
                    <a:pt x="126" y="8"/>
                  </a:lnTo>
                  <a:lnTo>
                    <a:pt x="149" y="15"/>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1" name="Freeform 771">
              <a:extLst>
                <a:ext uri="{FF2B5EF4-FFF2-40B4-BE49-F238E27FC236}">
                  <a16:creationId xmlns:a16="http://schemas.microsoft.com/office/drawing/2014/main" id="{82C94C4E-C496-0695-DB2E-29587A90C802}"/>
                </a:ext>
              </a:extLst>
            </p:cNvPr>
            <p:cNvSpPr>
              <a:spLocks/>
            </p:cNvSpPr>
            <p:nvPr/>
          </p:nvSpPr>
          <p:spPr bwMode="auto">
            <a:xfrm>
              <a:off x="5273095" y="1958664"/>
              <a:ext cx="547480" cy="647189"/>
            </a:xfrm>
            <a:custGeom>
              <a:avLst/>
              <a:gdLst>
                <a:gd name="T0" fmla="*/ 99 w 356"/>
                <a:gd name="T1" fmla="*/ 507 h 459"/>
                <a:gd name="T2" fmla="*/ 93 w 356"/>
                <a:gd name="T3" fmla="*/ 507 h 459"/>
                <a:gd name="T4" fmla="*/ 50 w 356"/>
                <a:gd name="T5" fmla="*/ 538 h 459"/>
                <a:gd name="T6" fmla="*/ 9 w 356"/>
                <a:gd name="T7" fmla="*/ 522 h 459"/>
                <a:gd name="T8" fmla="*/ 0 w 356"/>
                <a:gd name="T9" fmla="*/ 434 h 459"/>
                <a:gd name="T10" fmla="*/ 0 w 356"/>
                <a:gd name="T11" fmla="*/ 406 h 459"/>
                <a:gd name="T12" fmla="*/ 76 w 356"/>
                <a:gd name="T13" fmla="*/ 353 h 459"/>
                <a:gd name="T14" fmla="*/ 125 w 356"/>
                <a:gd name="T15" fmla="*/ 275 h 459"/>
                <a:gd name="T16" fmla="*/ 187 w 356"/>
                <a:gd name="T17" fmla="*/ 144 h 459"/>
                <a:gd name="T18" fmla="*/ 135 w 356"/>
                <a:gd name="T19" fmla="*/ 168 h 459"/>
                <a:gd name="T20" fmla="*/ 187 w 356"/>
                <a:gd name="T21" fmla="*/ 96 h 459"/>
                <a:gd name="T22" fmla="*/ 195 w 356"/>
                <a:gd name="T23" fmla="*/ 114 h 459"/>
                <a:gd name="T24" fmla="*/ 211 w 356"/>
                <a:gd name="T25" fmla="*/ 81 h 459"/>
                <a:gd name="T26" fmla="*/ 242 w 356"/>
                <a:gd name="T27" fmla="*/ 55 h 459"/>
                <a:gd name="T28" fmla="*/ 311 w 356"/>
                <a:gd name="T29" fmla="*/ 26 h 459"/>
                <a:gd name="T30" fmla="*/ 365 w 356"/>
                <a:gd name="T31" fmla="*/ 0 h 459"/>
                <a:gd name="T32" fmla="*/ 421 w 356"/>
                <a:gd name="T33" fmla="*/ 45 h 459"/>
                <a:gd name="T34" fmla="*/ 378 w 356"/>
                <a:gd name="T35" fmla="*/ 55 h 459"/>
                <a:gd name="T36" fmla="*/ 412 w 356"/>
                <a:gd name="T37" fmla="*/ 81 h 459"/>
                <a:gd name="T38" fmla="*/ 396 w 356"/>
                <a:gd name="T39" fmla="*/ 81 h 459"/>
                <a:gd name="T40" fmla="*/ 345 w 356"/>
                <a:gd name="T41" fmla="*/ 70 h 459"/>
                <a:gd name="T42" fmla="*/ 322 w 356"/>
                <a:gd name="T43" fmla="*/ 125 h 459"/>
                <a:gd name="T44" fmla="*/ 262 w 356"/>
                <a:gd name="T45" fmla="*/ 96 h 459"/>
                <a:gd name="T46" fmla="*/ 242 w 356"/>
                <a:gd name="T47" fmla="*/ 114 h 459"/>
                <a:gd name="T48" fmla="*/ 211 w 356"/>
                <a:gd name="T49" fmla="*/ 132 h 459"/>
                <a:gd name="T50" fmla="*/ 202 w 356"/>
                <a:gd name="T51" fmla="*/ 152 h 459"/>
                <a:gd name="T52" fmla="*/ 187 w 356"/>
                <a:gd name="T53" fmla="*/ 212 h 459"/>
                <a:gd name="T54" fmla="*/ 143 w 356"/>
                <a:gd name="T55" fmla="*/ 292 h 459"/>
                <a:gd name="T56" fmla="*/ 125 w 356"/>
                <a:gd name="T57" fmla="*/ 337 h 459"/>
                <a:gd name="T58" fmla="*/ 125 w 356"/>
                <a:gd name="T59" fmla="*/ 426 h 459"/>
                <a:gd name="T60" fmla="*/ 111 w 356"/>
                <a:gd name="T61" fmla="*/ 478 h 459"/>
                <a:gd name="T62" fmla="*/ 99 w 356"/>
                <a:gd name="T63" fmla="*/ 512 h 459"/>
                <a:gd name="T64" fmla="*/ 99 w 356"/>
                <a:gd name="T65" fmla="*/ 512 h 4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6" h="459">
                  <a:moveTo>
                    <a:pt x="84" y="437"/>
                  </a:moveTo>
                  <a:lnTo>
                    <a:pt x="84" y="432"/>
                  </a:lnTo>
                  <a:lnTo>
                    <a:pt x="79" y="424"/>
                  </a:lnTo>
                  <a:lnTo>
                    <a:pt x="79" y="432"/>
                  </a:lnTo>
                  <a:lnTo>
                    <a:pt x="72" y="432"/>
                  </a:lnTo>
                  <a:lnTo>
                    <a:pt x="42" y="459"/>
                  </a:lnTo>
                  <a:lnTo>
                    <a:pt x="29" y="459"/>
                  </a:lnTo>
                  <a:lnTo>
                    <a:pt x="7" y="445"/>
                  </a:lnTo>
                  <a:lnTo>
                    <a:pt x="7" y="392"/>
                  </a:lnTo>
                  <a:lnTo>
                    <a:pt x="0" y="370"/>
                  </a:lnTo>
                  <a:lnTo>
                    <a:pt x="7" y="356"/>
                  </a:lnTo>
                  <a:lnTo>
                    <a:pt x="0" y="346"/>
                  </a:lnTo>
                  <a:lnTo>
                    <a:pt x="42" y="309"/>
                  </a:lnTo>
                  <a:lnTo>
                    <a:pt x="64" y="301"/>
                  </a:lnTo>
                  <a:lnTo>
                    <a:pt x="84" y="249"/>
                  </a:lnTo>
                  <a:lnTo>
                    <a:pt x="106" y="235"/>
                  </a:lnTo>
                  <a:lnTo>
                    <a:pt x="136" y="143"/>
                  </a:lnTo>
                  <a:lnTo>
                    <a:pt x="158" y="123"/>
                  </a:lnTo>
                  <a:lnTo>
                    <a:pt x="128" y="129"/>
                  </a:lnTo>
                  <a:lnTo>
                    <a:pt x="114" y="143"/>
                  </a:lnTo>
                  <a:lnTo>
                    <a:pt x="128" y="106"/>
                  </a:lnTo>
                  <a:lnTo>
                    <a:pt x="158" y="82"/>
                  </a:lnTo>
                  <a:lnTo>
                    <a:pt x="158" y="106"/>
                  </a:lnTo>
                  <a:lnTo>
                    <a:pt x="165" y="97"/>
                  </a:lnTo>
                  <a:lnTo>
                    <a:pt x="165" y="76"/>
                  </a:lnTo>
                  <a:lnTo>
                    <a:pt x="178" y="69"/>
                  </a:lnTo>
                  <a:lnTo>
                    <a:pt x="186" y="47"/>
                  </a:lnTo>
                  <a:lnTo>
                    <a:pt x="205" y="47"/>
                  </a:lnTo>
                  <a:lnTo>
                    <a:pt x="250" y="15"/>
                  </a:lnTo>
                  <a:lnTo>
                    <a:pt x="263" y="22"/>
                  </a:lnTo>
                  <a:lnTo>
                    <a:pt x="287" y="0"/>
                  </a:lnTo>
                  <a:lnTo>
                    <a:pt x="309" y="0"/>
                  </a:lnTo>
                  <a:lnTo>
                    <a:pt x="320" y="15"/>
                  </a:lnTo>
                  <a:lnTo>
                    <a:pt x="356" y="39"/>
                  </a:lnTo>
                  <a:lnTo>
                    <a:pt x="342" y="47"/>
                  </a:lnTo>
                  <a:lnTo>
                    <a:pt x="320" y="47"/>
                  </a:lnTo>
                  <a:lnTo>
                    <a:pt x="342" y="60"/>
                  </a:lnTo>
                  <a:lnTo>
                    <a:pt x="349" y="69"/>
                  </a:lnTo>
                  <a:lnTo>
                    <a:pt x="320" y="97"/>
                  </a:lnTo>
                  <a:lnTo>
                    <a:pt x="335" y="69"/>
                  </a:lnTo>
                  <a:lnTo>
                    <a:pt x="309" y="47"/>
                  </a:lnTo>
                  <a:lnTo>
                    <a:pt x="292" y="60"/>
                  </a:lnTo>
                  <a:lnTo>
                    <a:pt x="287" y="97"/>
                  </a:lnTo>
                  <a:lnTo>
                    <a:pt x="272" y="106"/>
                  </a:lnTo>
                  <a:lnTo>
                    <a:pt x="243" y="106"/>
                  </a:lnTo>
                  <a:lnTo>
                    <a:pt x="222" y="82"/>
                  </a:lnTo>
                  <a:lnTo>
                    <a:pt x="213" y="97"/>
                  </a:lnTo>
                  <a:lnTo>
                    <a:pt x="205" y="97"/>
                  </a:lnTo>
                  <a:lnTo>
                    <a:pt x="205" y="113"/>
                  </a:lnTo>
                  <a:lnTo>
                    <a:pt x="178" y="113"/>
                  </a:lnTo>
                  <a:lnTo>
                    <a:pt x="178" y="129"/>
                  </a:lnTo>
                  <a:lnTo>
                    <a:pt x="171" y="129"/>
                  </a:lnTo>
                  <a:lnTo>
                    <a:pt x="158" y="158"/>
                  </a:lnTo>
                  <a:lnTo>
                    <a:pt x="158" y="181"/>
                  </a:lnTo>
                  <a:lnTo>
                    <a:pt x="136" y="205"/>
                  </a:lnTo>
                  <a:lnTo>
                    <a:pt x="121" y="249"/>
                  </a:lnTo>
                  <a:lnTo>
                    <a:pt x="128" y="272"/>
                  </a:lnTo>
                  <a:lnTo>
                    <a:pt x="106" y="287"/>
                  </a:lnTo>
                  <a:lnTo>
                    <a:pt x="94" y="323"/>
                  </a:lnTo>
                  <a:lnTo>
                    <a:pt x="106" y="363"/>
                  </a:lnTo>
                  <a:lnTo>
                    <a:pt x="106" y="402"/>
                  </a:lnTo>
                  <a:lnTo>
                    <a:pt x="94" y="407"/>
                  </a:lnTo>
                  <a:lnTo>
                    <a:pt x="94" y="437"/>
                  </a:lnTo>
                  <a:lnTo>
                    <a:pt x="84" y="437"/>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2" name="Freeform 772">
              <a:extLst>
                <a:ext uri="{FF2B5EF4-FFF2-40B4-BE49-F238E27FC236}">
                  <a16:creationId xmlns:a16="http://schemas.microsoft.com/office/drawing/2014/main" id="{FD520229-3095-A0E0-27A7-30C0E145CEEE}"/>
                </a:ext>
              </a:extLst>
            </p:cNvPr>
            <p:cNvSpPr>
              <a:spLocks/>
            </p:cNvSpPr>
            <p:nvPr/>
          </p:nvSpPr>
          <p:spPr bwMode="auto">
            <a:xfrm>
              <a:off x="5599891" y="2022473"/>
              <a:ext cx="220689" cy="500041"/>
            </a:xfrm>
            <a:custGeom>
              <a:avLst/>
              <a:gdLst>
                <a:gd name="T0" fmla="*/ 127 w 143"/>
                <a:gd name="T1" fmla="*/ 61 h 355"/>
                <a:gd name="T2" fmla="*/ 127 w 143"/>
                <a:gd name="T3" fmla="*/ 89 h 355"/>
                <a:gd name="T4" fmla="*/ 152 w 143"/>
                <a:gd name="T5" fmla="*/ 115 h 355"/>
                <a:gd name="T6" fmla="*/ 144 w 143"/>
                <a:gd name="T7" fmla="*/ 144 h 355"/>
                <a:gd name="T8" fmla="*/ 152 w 143"/>
                <a:gd name="T9" fmla="*/ 202 h 355"/>
                <a:gd name="T10" fmla="*/ 144 w 143"/>
                <a:gd name="T11" fmla="*/ 230 h 355"/>
                <a:gd name="T12" fmla="*/ 161 w 143"/>
                <a:gd name="T13" fmla="*/ 266 h 355"/>
                <a:gd name="T14" fmla="*/ 152 w 143"/>
                <a:gd name="T15" fmla="*/ 286 h 355"/>
                <a:gd name="T16" fmla="*/ 170 w 143"/>
                <a:gd name="T17" fmla="*/ 307 h 355"/>
                <a:gd name="T18" fmla="*/ 170 w 143"/>
                <a:gd name="T19" fmla="*/ 319 h 355"/>
                <a:gd name="T20" fmla="*/ 144 w 143"/>
                <a:gd name="T21" fmla="*/ 372 h 355"/>
                <a:gd name="T22" fmla="*/ 112 w 143"/>
                <a:gd name="T23" fmla="*/ 396 h 355"/>
                <a:gd name="T24" fmla="*/ 100 w 143"/>
                <a:gd name="T25" fmla="*/ 396 h 355"/>
                <a:gd name="T26" fmla="*/ 50 w 143"/>
                <a:gd name="T27" fmla="*/ 415 h 355"/>
                <a:gd name="T28" fmla="*/ 11 w 143"/>
                <a:gd name="T29" fmla="*/ 396 h 355"/>
                <a:gd name="T30" fmla="*/ 17 w 143"/>
                <a:gd name="T31" fmla="*/ 363 h 355"/>
                <a:gd name="T32" fmla="*/ 11 w 143"/>
                <a:gd name="T33" fmla="*/ 327 h 355"/>
                <a:gd name="T34" fmla="*/ 60 w 143"/>
                <a:gd name="T35" fmla="*/ 240 h 355"/>
                <a:gd name="T36" fmla="*/ 68 w 143"/>
                <a:gd name="T37" fmla="*/ 230 h 355"/>
                <a:gd name="T38" fmla="*/ 68 w 143"/>
                <a:gd name="T39" fmla="*/ 211 h 355"/>
                <a:gd name="T40" fmla="*/ 60 w 143"/>
                <a:gd name="T41" fmla="*/ 202 h 355"/>
                <a:gd name="T42" fmla="*/ 50 w 143"/>
                <a:gd name="T43" fmla="*/ 202 h 355"/>
                <a:gd name="T44" fmla="*/ 41 w 143"/>
                <a:gd name="T45" fmla="*/ 98 h 355"/>
                <a:gd name="T46" fmla="*/ 0 w 143"/>
                <a:gd name="T47" fmla="*/ 61 h 355"/>
                <a:gd name="T48" fmla="*/ 11 w 143"/>
                <a:gd name="T49" fmla="*/ 45 h 355"/>
                <a:gd name="T50" fmla="*/ 36 w 143"/>
                <a:gd name="T51" fmla="*/ 71 h 355"/>
                <a:gd name="T52" fmla="*/ 68 w 143"/>
                <a:gd name="T53" fmla="*/ 71 h 355"/>
                <a:gd name="T54" fmla="*/ 86 w 143"/>
                <a:gd name="T55" fmla="*/ 61 h 355"/>
                <a:gd name="T56" fmla="*/ 94 w 143"/>
                <a:gd name="T57" fmla="*/ 16 h 355"/>
                <a:gd name="T58" fmla="*/ 112 w 143"/>
                <a:gd name="T59" fmla="*/ 0 h 355"/>
                <a:gd name="T60" fmla="*/ 144 w 143"/>
                <a:gd name="T61" fmla="*/ 26 h 355"/>
                <a:gd name="T62" fmla="*/ 127 w 143"/>
                <a:gd name="T63" fmla="*/ 61 h 355"/>
                <a:gd name="T64" fmla="*/ 127 w 143"/>
                <a:gd name="T65" fmla="*/ 61 h 355"/>
                <a:gd name="T66" fmla="*/ 127 w 143"/>
                <a:gd name="T67" fmla="*/ 61 h 3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3" h="355">
                  <a:moveTo>
                    <a:pt x="106" y="52"/>
                  </a:moveTo>
                  <a:lnTo>
                    <a:pt x="106" y="76"/>
                  </a:lnTo>
                  <a:lnTo>
                    <a:pt x="127" y="98"/>
                  </a:lnTo>
                  <a:lnTo>
                    <a:pt x="121" y="123"/>
                  </a:lnTo>
                  <a:lnTo>
                    <a:pt x="127" y="173"/>
                  </a:lnTo>
                  <a:lnTo>
                    <a:pt x="121" y="197"/>
                  </a:lnTo>
                  <a:lnTo>
                    <a:pt x="136" y="227"/>
                  </a:lnTo>
                  <a:lnTo>
                    <a:pt x="127" y="244"/>
                  </a:lnTo>
                  <a:lnTo>
                    <a:pt x="143" y="263"/>
                  </a:lnTo>
                  <a:lnTo>
                    <a:pt x="143" y="273"/>
                  </a:lnTo>
                  <a:lnTo>
                    <a:pt x="121" y="318"/>
                  </a:lnTo>
                  <a:lnTo>
                    <a:pt x="94" y="338"/>
                  </a:lnTo>
                  <a:lnTo>
                    <a:pt x="84" y="338"/>
                  </a:lnTo>
                  <a:lnTo>
                    <a:pt x="42" y="355"/>
                  </a:lnTo>
                  <a:lnTo>
                    <a:pt x="9" y="338"/>
                  </a:lnTo>
                  <a:lnTo>
                    <a:pt x="15" y="311"/>
                  </a:lnTo>
                  <a:lnTo>
                    <a:pt x="9" y="279"/>
                  </a:lnTo>
                  <a:lnTo>
                    <a:pt x="50" y="205"/>
                  </a:lnTo>
                  <a:lnTo>
                    <a:pt x="57" y="197"/>
                  </a:lnTo>
                  <a:lnTo>
                    <a:pt x="57" y="180"/>
                  </a:lnTo>
                  <a:lnTo>
                    <a:pt x="50" y="173"/>
                  </a:lnTo>
                  <a:lnTo>
                    <a:pt x="42" y="173"/>
                  </a:lnTo>
                  <a:lnTo>
                    <a:pt x="35" y="84"/>
                  </a:lnTo>
                  <a:lnTo>
                    <a:pt x="0" y="52"/>
                  </a:lnTo>
                  <a:lnTo>
                    <a:pt x="9" y="39"/>
                  </a:lnTo>
                  <a:lnTo>
                    <a:pt x="30" y="61"/>
                  </a:lnTo>
                  <a:lnTo>
                    <a:pt x="57" y="61"/>
                  </a:lnTo>
                  <a:lnTo>
                    <a:pt x="72" y="52"/>
                  </a:lnTo>
                  <a:lnTo>
                    <a:pt x="79" y="14"/>
                  </a:lnTo>
                  <a:lnTo>
                    <a:pt x="94" y="0"/>
                  </a:lnTo>
                  <a:lnTo>
                    <a:pt x="121" y="22"/>
                  </a:lnTo>
                  <a:lnTo>
                    <a:pt x="106" y="52"/>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3" name="Freeform 773">
              <a:extLst>
                <a:ext uri="{FF2B5EF4-FFF2-40B4-BE49-F238E27FC236}">
                  <a16:creationId xmlns:a16="http://schemas.microsoft.com/office/drawing/2014/main" id="{F76CA9C4-913E-1DFA-539E-F3E457394CA8}"/>
                </a:ext>
              </a:extLst>
            </p:cNvPr>
            <p:cNvSpPr>
              <a:spLocks/>
            </p:cNvSpPr>
            <p:nvPr/>
          </p:nvSpPr>
          <p:spPr bwMode="auto">
            <a:xfrm>
              <a:off x="5653645" y="2672265"/>
              <a:ext cx="198056" cy="167983"/>
            </a:xfrm>
            <a:custGeom>
              <a:avLst/>
              <a:gdLst>
                <a:gd name="T0" fmla="*/ 136 w 128"/>
                <a:gd name="T1" fmla="*/ 116 h 119"/>
                <a:gd name="T2" fmla="*/ 127 w 128"/>
                <a:gd name="T3" fmla="*/ 99 h 119"/>
                <a:gd name="T4" fmla="*/ 127 w 128"/>
                <a:gd name="T5" fmla="*/ 89 h 119"/>
                <a:gd name="T6" fmla="*/ 136 w 128"/>
                <a:gd name="T7" fmla="*/ 99 h 119"/>
                <a:gd name="T8" fmla="*/ 153 w 128"/>
                <a:gd name="T9" fmla="*/ 73 h 119"/>
                <a:gd name="T10" fmla="*/ 136 w 128"/>
                <a:gd name="T11" fmla="*/ 73 h 119"/>
                <a:gd name="T12" fmla="*/ 118 w 128"/>
                <a:gd name="T13" fmla="*/ 43 h 119"/>
                <a:gd name="T14" fmla="*/ 118 w 128"/>
                <a:gd name="T15" fmla="*/ 17 h 119"/>
                <a:gd name="T16" fmla="*/ 109 w 128"/>
                <a:gd name="T17" fmla="*/ 5 h 119"/>
                <a:gd name="T18" fmla="*/ 77 w 128"/>
                <a:gd name="T19" fmla="*/ 0 h 119"/>
                <a:gd name="T20" fmla="*/ 56 w 128"/>
                <a:gd name="T21" fmla="*/ 17 h 119"/>
                <a:gd name="T22" fmla="*/ 56 w 128"/>
                <a:gd name="T23" fmla="*/ 26 h 119"/>
                <a:gd name="T24" fmla="*/ 44 w 128"/>
                <a:gd name="T25" fmla="*/ 43 h 119"/>
                <a:gd name="T26" fmla="*/ 44 w 128"/>
                <a:gd name="T27" fmla="*/ 61 h 119"/>
                <a:gd name="T28" fmla="*/ 24 w 128"/>
                <a:gd name="T29" fmla="*/ 61 h 119"/>
                <a:gd name="T30" fmla="*/ 9 w 128"/>
                <a:gd name="T31" fmla="*/ 73 h 119"/>
                <a:gd name="T32" fmla="*/ 0 w 128"/>
                <a:gd name="T33" fmla="*/ 73 h 119"/>
                <a:gd name="T34" fmla="*/ 9 w 128"/>
                <a:gd name="T35" fmla="*/ 99 h 119"/>
                <a:gd name="T36" fmla="*/ 0 w 128"/>
                <a:gd name="T37" fmla="*/ 116 h 119"/>
                <a:gd name="T38" fmla="*/ 0 w 128"/>
                <a:gd name="T39" fmla="*/ 140 h 119"/>
                <a:gd name="T40" fmla="*/ 16 w 128"/>
                <a:gd name="T41" fmla="*/ 122 h 119"/>
                <a:gd name="T42" fmla="*/ 44 w 128"/>
                <a:gd name="T43" fmla="*/ 122 h 119"/>
                <a:gd name="T44" fmla="*/ 71 w 128"/>
                <a:gd name="T45" fmla="*/ 140 h 119"/>
                <a:gd name="T46" fmla="*/ 118 w 128"/>
                <a:gd name="T47" fmla="*/ 140 h 119"/>
                <a:gd name="T48" fmla="*/ 127 w 128"/>
                <a:gd name="T49" fmla="*/ 116 h 119"/>
                <a:gd name="T50" fmla="*/ 136 w 128"/>
                <a:gd name="T51" fmla="*/ 116 h 119"/>
                <a:gd name="T52" fmla="*/ 136 w 128"/>
                <a:gd name="T53" fmla="*/ 116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8" h="119">
                  <a:moveTo>
                    <a:pt x="113" y="99"/>
                  </a:moveTo>
                  <a:lnTo>
                    <a:pt x="106" y="84"/>
                  </a:lnTo>
                  <a:lnTo>
                    <a:pt x="106" y="76"/>
                  </a:lnTo>
                  <a:lnTo>
                    <a:pt x="113" y="84"/>
                  </a:lnTo>
                  <a:lnTo>
                    <a:pt x="128" y="62"/>
                  </a:lnTo>
                  <a:lnTo>
                    <a:pt x="113" y="62"/>
                  </a:lnTo>
                  <a:lnTo>
                    <a:pt x="99" y="37"/>
                  </a:lnTo>
                  <a:lnTo>
                    <a:pt x="99" y="15"/>
                  </a:lnTo>
                  <a:lnTo>
                    <a:pt x="91" y="5"/>
                  </a:lnTo>
                  <a:lnTo>
                    <a:pt x="64" y="0"/>
                  </a:lnTo>
                  <a:lnTo>
                    <a:pt x="47" y="15"/>
                  </a:lnTo>
                  <a:lnTo>
                    <a:pt x="47" y="22"/>
                  </a:lnTo>
                  <a:lnTo>
                    <a:pt x="37" y="37"/>
                  </a:lnTo>
                  <a:lnTo>
                    <a:pt x="37" y="52"/>
                  </a:lnTo>
                  <a:lnTo>
                    <a:pt x="20" y="52"/>
                  </a:lnTo>
                  <a:lnTo>
                    <a:pt x="7" y="62"/>
                  </a:lnTo>
                  <a:lnTo>
                    <a:pt x="0" y="62"/>
                  </a:lnTo>
                  <a:lnTo>
                    <a:pt x="7" y="84"/>
                  </a:lnTo>
                  <a:lnTo>
                    <a:pt x="0" y="99"/>
                  </a:lnTo>
                  <a:lnTo>
                    <a:pt x="0" y="119"/>
                  </a:lnTo>
                  <a:lnTo>
                    <a:pt x="14" y="104"/>
                  </a:lnTo>
                  <a:lnTo>
                    <a:pt x="37" y="104"/>
                  </a:lnTo>
                  <a:lnTo>
                    <a:pt x="59" y="119"/>
                  </a:lnTo>
                  <a:lnTo>
                    <a:pt x="99" y="119"/>
                  </a:lnTo>
                  <a:lnTo>
                    <a:pt x="106" y="99"/>
                  </a:lnTo>
                  <a:lnTo>
                    <a:pt x="113" y="99"/>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4" name="Freeform 774">
              <a:extLst>
                <a:ext uri="{FF2B5EF4-FFF2-40B4-BE49-F238E27FC236}">
                  <a16:creationId xmlns:a16="http://schemas.microsoft.com/office/drawing/2014/main" id="{EC53D42A-3FCF-B833-07AB-CB6E2C26E465}"/>
                </a:ext>
              </a:extLst>
            </p:cNvPr>
            <p:cNvSpPr>
              <a:spLocks/>
            </p:cNvSpPr>
            <p:nvPr/>
          </p:nvSpPr>
          <p:spPr bwMode="auto">
            <a:xfrm>
              <a:off x="5622523" y="2808995"/>
              <a:ext cx="384792" cy="253927"/>
            </a:xfrm>
            <a:custGeom>
              <a:avLst/>
              <a:gdLst>
                <a:gd name="T0" fmla="*/ 126 w 251"/>
                <a:gd name="T1" fmla="*/ 187 h 180"/>
                <a:gd name="T2" fmla="*/ 102 w 251"/>
                <a:gd name="T3" fmla="*/ 187 h 180"/>
                <a:gd name="T4" fmla="*/ 102 w 251"/>
                <a:gd name="T5" fmla="*/ 179 h 180"/>
                <a:gd name="T6" fmla="*/ 108 w 251"/>
                <a:gd name="T7" fmla="*/ 153 h 180"/>
                <a:gd name="T8" fmla="*/ 132 w 251"/>
                <a:gd name="T9" fmla="*/ 153 h 180"/>
                <a:gd name="T10" fmla="*/ 132 w 251"/>
                <a:gd name="T11" fmla="*/ 142 h 180"/>
                <a:gd name="T12" fmla="*/ 126 w 251"/>
                <a:gd name="T13" fmla="*/ 123 h 180"/>
                <a:gd name="T14" fmla="*/ 126 w 251"/>
                <a:gd name="T15" fmla="*/ 107 h 180"/>
                <a:gd name="T16" fmla="*/ 94 w 251"/>
                <a:gd name="T17" fmla="*/ 98 h 180"/>
                <a:gd name="T18" fmla="*/ 48 w 251"/>
                <a:gd name="T19" fmla="*/ 123 h 180"/>
                <a:gd name="T20" fmla="*/ 18 w 251"/>
                <a:gd name="T21" fmla="*/ 123 h 180"/>
                <a:gd name="T22" fmla="*/ 0 w 251"/>
                <a:gd name="T23" fmla="*/ 107 h 180"/>
                <a:gd name="T24" fmla="*/ 18 w 251"/>
                <a:gd name="T25" fmla="*/ 89 h 180"/>
                <a:gd name="T26" fmla="*/ 30 w 251"/>
                <a:gd name="T27" fmla="*/ 54 h 180"/>
                <a:gd name="T28" fmla="*/ 25 w 251"/>
                <a:gd name="T29" fmla="*/ 25 h 180"/>
                <a:gd name="T30" fmla="*/ 41 w 251"/>
                <a:gd name="T31" fmla="*/ 9 h 180"/>
                <a:gd name="T32" fmla="*/ 68 w 251"/>
                <a:gd name="T33" fmla="*/ 9 h 180"/>
                <a:gd name="T34" fmla="*/ 94 w 251"/>
                <a:gd name="T35" fmla="*/ 25 h 180"/>
                <a:gd name="T36" fmla="*/ 143 w 251"/>
                <a:gd name="T37" fmla="*/ 25 h 180"/>
                <a:gd name="T38" fmla="*/ 152 w 251"/>
                <a:gd name="T39" fmla="*/ 0 h 180"/>
                <a:gd name="T40" fmla="*/ 191 w 251"/>
                <a:gd name="T41" fmla="*/ 0 h 180"/>
                <a:gd name="T42" fmla="*/ 199 w 251"/>
                <a:gd name="T43" fmla="*/ 9 h 180"/>
                <a:gd name="T44" fmla="*/ 191 w 251"/>
                <a:gd name="T45" fmla="*/ 9 h 180"/>
                <a:gd name="T46" fmla="*/ 199 w 251"/>
                <a:gd name="T47" fmla="*/ 25 h 180"/>
                <a:gd name="T48" fmla="*/ 219 w 251"/>
                <a:gd name="T49" fmla="*/ 25 h 180"/>
                <a:gd name="T50" fmla="*/ 225 w 251"/>
                <a:gd name="T51" fmla="*/ 43 h 180"/>
                <a:gd name="T52" fmla="*/ 236 w 251"/>
                <a:gd name="T53" fmla="*/ 54 h 180"/>
                <a:gd name="T54" fmla="*/ 243 w 251"/>
                <a:gd name="T55" fmla="*/ 43 h 180"/>
                <a:gd name="T56" fmla="*/ 295 w 251"/>
                <a:gd name="T57" fmla="*/ 80 h 180"/>
                <a:gd name="T58" fmla="*/ 284 w 251"/>
                <a:gd name="T59" fmla="*/ 123 h 180"/>
                <a:gd name="T60" fmla="*/ 277 w 251"/>
                <a:gd name="T61" fmla="*/ 107 h 180"/>
                <a:gd name="T62" fmla="*/ 269 w 251"/>
                <a:gd name="T63" fmla="*/ 123 h 180"/>
                <a:gd name="T64" fmla="*/ 269 w 251"/>
                <a:gd name="T65" fmla="*/ 142 h 180"/>
                <a:gd name="T66" fmla="*/ 251 w 251"/>
                <a:gd name="T67" fmla="*/ 142 h 180"/>
                <a:gd name="T68" fmla="*/ 199 w 251"/>
                <a:gd name="T69" fmla="*/ 179 h 180"/>
                <a:gd name="T70" fmla="*/ 225 w 251"/>
                <a:gd name="T71" fmla="*/ 187 h 180"/>
                <a:gd name="T72" fmla="*/ 236 w 251"/>
                <a:gd name="T73" fmla="*/ 187 h 180"/>
                <a:gd name="T74" fmla="*/ 225 w 251"/>
                <a:gd name="T75" fmla="*/ 187 h 180"/>
                <a:gd name="T76" fmla="*/ 191 w 251"/>
                <a:gd name="T77" fmla="*/ 211 h 180"/>
                <a:gd name="T78" fmla="*/ 184 w 251"/>
                <a:gd name="T79" fmla="*/ 211 h 180"/>
                <a:gd name="T80" fmla="*/ 184 w 251"/>
                <a:gd name="T81" fmla="*/ 196 h 180"/>
                <a:gd name="T82" fmla="*/ 177 w 251"/>
                <a:gd name="T83" fmla="*/ 187 h 180"/>
                <a:gd name="T84" fmla="*/ 191 w 251"/>
                <a:gd name="T85" fmla="*/ 179 h 180"/>
                <a:gd name="T86" fmla="*/ 158 w 251"/>
                <a:gd name="T87" fmla="*/ 160 h 180"/>
                <a:gd name="T88" fmla="*/ 158 w 251"/>
                <a:gd name="T89" fmla="*/ 153 h 180"/>
                <a:gd name="T90" fmla="*/ 143 w 251"/>
                <a:gd name="T91" fmla="*/ 153 h 180"/>
                <a:gd name="T92" fmla="*/ 132 w 251"/>
                <a:gd name="T93" fmla="*/ 179 h 180"/>
                <a:gd name="T94" fmla="*/ 126 w 251"/>
                <a:gd name="T95" fmla="*/ 179 h 180"/>
                <a:gd name="T96" fmla="*/ 126 w 251"/>
                <a:gd name="T97" fmla="*/ 187 h 180"/>
                <a:gd name="T98" fmla="*/ 126 w 251"/>
                <a:gd name="T99" fmla="*/ 187 h 180"/>
                <a:gd name="T100" fmla="*/ 126 w 251"/>
                <a:gd name="T101" fmla="*/ 187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1" h="180">
                  <a:moveTo>
                    <a:pt x="107" y="160"/>
                  </a:moveTo>
                  <a:lnTo>
                    <a:pt x="87" y="160"/>
                  </a:lnTo>
                  <a:lnTo>
                    <a:pt x="87" y="152"/>
                  </a:lnTo>
                  <a:lnTo>
                    <a:pt x="92" y="130"/>
                  </a:lnTo>
                  <a:lnTo>
                    <a:pt x="113" y="130"/>
                  </a:lnTo>
                  <a:lnTo>
                    <a:pt x="113" y="121"/>
                  </a:lnTo>
                  <a:lnTo>
                    <a:pt x="107" y="105"/>
                  </a:lnTo>
                  <a:lnTo>
                    <a:pt x="107" y="91"/>
                  </a:lnTo>
                  <a:lnTo>
                    <a:pt x="80" y="83"/>
                  </a:lnTo>
                  <a:lnTo>
                    <a:pt x="41" y="105"/>
                  </a:lnTo>
                  <a:lnTo>
                    <a:pt x="16" y="105"/>
                  </a:lnTo>
                  <a:lnTo>
                    <a:pt x="0" y="91"/>
                  </a:lnTo>
                  <a:lnTo>
                    <a:pt x="16" y="76"/>
                  </a:lnTo>
                  <a:lnTo>
                    <a:pt x="26" y="46"/>
                  </a:lnTo>
                  <a:lnTo>
                    <a:pt x="21" y="21"/>
                  </a:lnTo>
                  <a:lnTo>
                    <a:pt x="35" y="7"/>
                  </a:lnTo>
                  <a:lnTo>
                    <a:pt x="58" y="7"/>
                  </a:lnTo>
                  <a:lnTo>
                    <a:pt x="80" y="21"/>
                  </a:lnTo>
                  <a:lnTo>
                    <a:pt x="122" y="21"/>
                  </a:lnTo>
                  <a:lnTo>
                    <a:pt x="129" y="0"/>
                  </a:lnTo>
                  <a:lnTo>
                    <a:pt x="162" y="0"/>
                  </a:lnTo>
                  <a:lnTo>
                    <a:pt x="170" y="7"/>
                  </a:lnTo>
                  <a:lnTo>
                    <a:pt x="162" y="7"/>
                  </a:lnTo>
                  <a:lnTo>
                    <a:pt x="170" y="21"/>
                  </a:lnTo>
                  <a:lnTo>
                    <a:pt x="186" y="21"/>
                  </a:lnTo>
                  <a:lnTo>
                    <a:pt x="192" y="37"/>
                  </a:lnTo>
                  <a:lnTo>
                    <a:pt x="201" y="46"/>
                  </a:lnTo>
                  <a:lnTo>
                    <a:pt x="207" y="37"/>
                  </a:lnTo>
                  <a:lnTo>
                    <a:pt x="251" y="68"/>
                  </a:lnTo>
                  <a:lnTo>
                    <a:pt x="242" y="105"/>
                  </a:lnTo>
                  <a:lnTo>
                    <a:pt x="236" y="91"/>
                  </a:lnTo>
                  <a:lnTo>
                    <a:pt x="229" y="105"/>
                  </a:lnTo>
                  <a:lnTo>
                    <a:pt x="229" y="121"/>
                  </a:lnTo>
                  <a:lnTo>
                    <a:pt x="214" y="121"/>
                  </a:lnTo>
                  <a:lnTo>
                    <a:pt x="170" y="152"/>
                  </a:lnTo>
                  <a:lnTo>
                    <a:pt x="192" y="160"/>
                  </a:lnTo>
                  <a:lnTo>
                    <a:pt x="201" y="160"/>
                  </a:lnTo>
                  <a:lnTo>
                    <a:pt x="192" y="160"/>
                  </a:lnTo>
                  <a:lnTo>
                    <a:pt x="162" y="180"/>
                  </a:lnTo>
                  <a:lnTo>
                    <a:pt x="157" y="180"/>
                  </a:lnTo>
                  <a:lnTo>
                    <a:pt x="157" y="167"/>
                  </a:lnTo>
                  <a:lnTo>
                    <a:pt x="150" y="160"/>
                  </a:lnTo>
                  <a:lnTo>
                    <a:pt x="162" y="152"/>
                  </a:lnTo>
                  <a:lnTo>
                    <a:pt x="135" y="137"/>
                  </a:lnTo>
                  <a:lnTo>
                    <a:pt x="135" y="130"/>
                  </a:lnTo>
                  <a:lnTo>
                    <a:pt x="122" y="130"/>
                  </a:lnTo>
                  <a:lnTo>
                    <a:pt x="113" y="152"/>
                  </a:lnTo>
                  <a:lnTo>
                    <a:pt x="107" y="152"/>
                  </a:lnTo>
                  <a:lnTo>
                    <a:pt x="107" y="16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5" name="Freeform 775">
              <a:extLst>
                <a:ext uri="{FF2B5EF4-FFF2-40B4-BE49-F238E27FC236}">
                  <a16:creationId xmlns:a16="http://schemas.microsoft.com/office/drawing/2014/main" id="{DA1F584C-FE31-FCFD-931A-4870FF058C3C}"/>
                </a:ext>
              </a:extLst>
            </p:cNvPr>
            <p:cNvSpPr>
              <a:spLocks/>
            </p:cNvSpPr>
            <p:nvPr/>
          </p:nvSpPr>
          <p:spPr bwMode="auto">
            <a:xfrm>
              <a:off x="5608375" y="2600643"/>
              <a:ext cx="148540" cy="95060"/>
            </a:xfrm>
            <a:custGeom>
              <a:avLst/>
              <a:gdLst>
                <a:gd name="T0" fmla="*/ 52 w 97"/>
                <a:gd name="T1" fmla="*/ 0 h 68"/>
                <a:gd name="T2" fmla="*/ 52 w 97"/>
                <a:gd name="T3" fmla="*/ 31 h 68"/>
                <a:gd name="T4" fmla="*/ 34 w 97"/>
                <a:gd name="T5" fmla="*/ 31 h 68"/>
                <a:gd name="T6" fmla="*/ 28 w 97"/>
                <a:gd name="T7" fmla="*/ 14 h 68"/>
                <a:gd name="T8" fmla="*/ 9 w 97"/>
                <a:gd name="T9" fmla="*/ 21 h 68"/>
                <a:gd name="T10" fmla="*/ 0 w 97"/>
                <a:gd name="T11" fmla="*/ 40 h 68"/>
                <a:gd name="T12" fmla="*/ 0 w 97"/>
                <a:gd name="T13" fmla="*/ 67 h 68"/>
                <a:gd name="T14" fmla="*/ 9 w 97"/>
                <a:gd name="T15" fmla="*/ 59 h 68"/>
                <a:gd name="T16" fmla="*/ 58 w 97"/>
                <a:gd name="T17" fmla="*/ 59 h 68"/>
                <a:gd name="T18" fmla="*/ 95 w 97"/>
                <a:gd name="T19" fmla="*/ 78 h 68"/>
                <a:gd name="T20" fmla="*/ 114 w 97"/>
                <a:gd name="T21" fmla="*/ 59 h 68"/>
                <a:gd name="T22" fmla="*/ 107 w 97"/>
                <a:gd name="T23" fmla="*/ 31 h 68"/>
                <a:gd name="T24" fmla="*/ 107 w 97"/>
                <a:gd name="T25" fmla="*/ 14 h 68"/>
                <a:gd name="T26" fmla="*/ 87 w 97"/>
                <a:gd name="T27" fmla="*/ 14 h 68"/>
                <a:gd name="T28" fmla="*/ 58 w 97"/>
                <a:gd name="T29" fmla="*/ 0 h 68"/>
                <a:gd name="T30" fmla="*/ 52 w 97"/>
                <a:gd name="T31" fmla="*/ 0 h 68"/>
                <a:gd name="T32" fmla="*/ 52 w 97"/>
                <a:gd name="T33" fmla="*/ 0 h 68"/>
                <a:gd name="T34" fmla="*/ 52 w 97"/>
                <a:gd name="T35" fmla="*/ 0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68">
                  <a:moveTo>
                    <a:pt x="44" y="0"/>
                  </a:moveTo>
                  <a:lnTo>
                    <a:pt x="44" y="27"/>
                  </a:lnTo>
                  <a:lnTo>
                    <a:pt x="29" y="27"/>
                  </a:lnTo>
                  <a:lnTo>
                    <a:pt x="24" y="12"/>
                  </a:lnTo>
                  <a:lnTo>
                    <a:pt x="7" y="19"/>
                  </a:lnTo>
                  <a:lnTo>
                    <a:pt x="0" y="34"/>
                  </a:lnTo>
                  <a:lnTo>
                    <a:pt x="0" y="58"/>
                  </a:lnTo>
                  <a:lnTo>
                    <a:pt x="7" y="51"/>
                  </a:lnTo>
                  <a:lnTo>
                    <a:pt x="50" y="51"/>
                  </a:lnTo>
                  <a:lnTo>
                    <a:pt x="81" y="68"/>
                  </a:lnTo>
                  <a:lnTo>
                    <a:pt x="97" y="51"/>
                  </a:lnTo>
                  <a:lnTo>
                    <a:pt x="91" y="27"/>
                  </a:lnTo>
                  <a:lnTo>
                    <a:pt x="91" y="12"/>
                  </a:lnTo>
                  <a:lnTo>
                    <a:pt x="74" y="12"/>
                  </a:lnTo>
                  <a:lnTo>
                    <a:pt x="50" y="0"/>
                  </a:lnTo>
                  <a:lnTo>
                    <a:pt x="44"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6" name="Freeform 776">
              <a:extLst>
                <a:ext uri="{FF2B5EF4-FFF2-40B4-BE49-F238E27FC236}">
                  <a16:creationId xmlns:a16="http://schemas.microsoft.com/office/drawing/2014/main" id="{2F34F60C-34BB-F6B8-F99B-679D6CB9C490}"/>
                </a:ext>
              </a:extLst>
            </p:cNvPr>
            <p:cNvSpPr>
              <a:spLocks/>
            </p:cNvSpPr>
            <p:nvPr/>
          </p:nvSpPr>
          <p:spPr bwMode="auto">
            <a:xfrm>
              <a:off x="5608381" y="2668356"/>
              <a:ext cx="121663" cy="88549"/>
            </a:xfrm>
            <a:custGeom>
              <a:avLst/>
              <a:gdLst>
                <a:gd name="T0" fmla="*/ 0 w 79"/>
                <a:gd name="T1" fmla="*/ 29 h 63"/>
                <a:gd name="T2" fmla="*/ 0 w 79"/>
                <a:gd name="T3" fmla="*/ 10 h 63"/>
                <a:gd name="T4" fmla="*/ 9 w 79"/>
                <a:gd name="T5" fmla="*/ 0 h 63"/>
                <a:gd name="T6" fmla="*/ 58 w 79"/>
                <a:gd name="T7" fmla="*/ 0 h 63"/>
                <a:gd name="T8" fmla="*/ 94 w 79"/>
                <a:gd name="T9" fmla="*/ 21 h 63"/>
                <a:gd name="T10" fmla="*/ 94 w 79"/>
                <a:gd name="T11" fmla="*/ 29 h 63"/>
                <a:gd name="T12" fmla="*/ 78 w 79"/>
                <a:gd name="T13" fmla="*/ 46 h 63"/>
                <a:gd name="T14" fmla="*/ 78 w 79"/>
                <a:gd name="T15" fmla="*/ 64 h 63"/>
                <a:gd name="T16" fmla="*/ 58 w 79"/>
                <a:gd name="T17" fmla="*/ 64 h 63"/>
                <a:gd name="T18" fmla="*/ 41 w 79"/>
                <a:gd name="T19" fmla="*/ 73 h 63"/>
                <a:gd name="T20" fmla="*/ 35 w 79"/>
                <a:gd name="T21" fmla="*/ 73 h 63"/>
                <a:gd name="T22" fmla="*/ 26 w 79"/>
                <a:gd name="T23" fmla="*/ 64 h 63"/>
                <a:gd name="T24" fmla="*/ 26 w 79"/>
                <a:gd name="T25" fmla="*/ 29 h 63"/>
                <a:gd name="T26" fmla="*/ 0 w 79"/>
                <a:gd name="T27" fmla="*/ 29 h 63"/>
                <a:gd name="T28" fmla="*/ 0 w 79"/>
                <a:gd name="T29" fmla="*/ 29 h 63"/>
                <a:gd name="T30" fmla="*/ 0 w 79"/>
                <a:gd name="T31" fmla="*/ 29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9" h="63">
                  <a:moveTo>
                    <a:pt x="0" y="25"/>
                  </a:moveTo>
                  <a:lnTo>
                    <a:pt x="0" y="8"/>
                  </a:lnTo>
                  <a:lnTo>
                    <a:pt x="7" y="0"/>
                  </a:lnTo>
                  <a:lnTo>
                    <a:pt x="49" y="0"/>
                  </a:lnTo>
                  <a:lnTo>
                    <a:pt x="79" y="18"/>
                  </a:lnTo>
                  <a:lnTo>
                    <a:pt x="79" y="25"/>
                  </a:lnTo>
                  <a:lnTo>
                    <a:pt x="66" y="40"/>
                  </a:lnTo>
                  <a:lnTo>
                    <a:pt x="66" y="55"/>
                  </a:lnTo>
                  <a:lnTo>
                    <a:pt x="49" y="55"/>
                  </a:lnTo>
                  <a:lnTo>
                    <a:pt x="35" y="63"/>
                  </a:lnTo>
                  <a:lnTo>
                    <a:pt x="29" y="63"/>
                  </a:lnTo>
                  <a:lnTo>
                    <a:pt x="22" y="55"/>
                  </a:lnTo>
                  <a:lnTo>
                    <a:pt x="22" y="25"/>
                  </a:lnTo>
                  <a:lnTo>
                    <a:pt x="0" y="25"/>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7" name="Freeform 777">
              <a:extLst>
                <a:ext uri="{FF2B5EF4-FFF2-40B4-BE49-F238E27FC236}">
                  <a16:creationId xmlns:a16="http://schemas.microsoft.com/office/drawing/2014/main" id="{5F6306AD-B362-A08B-FF23-F2C9AFC96A0A}"/>
                </a:ext>
              </a:extLst>
            </p:cNvPr>
            <p:cNvSpPr>
              <a:spLocks/>
            </p:cNvSpPr>
            <p:nvPr/>
          </p:nvSpPr>
          <p:spPr bwMode="auto">
            <a:xfrm>
              <a:off x="5664966" y="2553764"/>
              <a:ext cx="91955" cy="66412"/>
            </a:xfrm>
            <a:custGeom>
              <a:avLst/>
              <a:gdLst>
                <a:gd name="T0" fmla="*/ 10 w 60"/>
                <a:gd name="T1" fmla="*/ 43 h 47"/>
                <a:gd name="T2" fmla="*/ 0 w 60"/>
                <a:gd name="T3" fmla="*/ 27 h 47"/>
                <a:gd name="T4" fmla="*/ 0 w 60"/>
                <a:gd name="T5" fmla="*/ 10 h 47"/>
                <a:gd name="T6" fmla="*/ 10 w 60"/>
                <a:gd name="T7" fmla="*/ 0 h 47"/>
                <a:gd name="T8" fmla="*/ 70 w 60"/>
                <a:gd name="T9" fmla="*/ 0 h 47"/>
                <a:gd name="T10" fmla="*/ 63 w 60"/>
                <a:gd name="T11" fmla="*/ 10 h 47"/>
                <a:gd name="T12" fmla="*/ 53 w 60"/>
                <a:gd name="T13" fmla="*/ 10 h 47"/>
                <a:gd name="T14" fmla="*/ 63 w 60"/>
                <a:gd name="T15" fmla="*/ 43 h 47"/>
                <a:gd name="T16" fmla="*/ 63 w 60"/>
                <a:gd name="T17" fmla="*/ 55 h 47"/>
                <a:gd name="T18" fmla="*/ 43 w 60"/>
                <a:gd name="T19" fmla="*/ 55 h 47"/>
                <a:gd name="T20" fmla="*/ 17 w 60"/>
                <a:gd name="T21" fmla="*/ 43 h 47"/>
                <a:gd name="T22" fmla="*/ 10 w 60"/>
                <a:gd name="T23" fmla="*/ 43 h 47"/>
                <a:gd name="T24" fmla="*/ 10 w 60"/>
                <a:gd name="T25" fmla="*/ 43 h 47"/>
                <a:gd name="T26" fmla="*/ 10 w 60"/>
                <a:gd name="T27" fmla="*/ 43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47">
                  <a:moveTo>
                    <a:pt x="8" y="37"/>
                  </a:moveTo>
                  <a:lnTo>
                    <a:pt x="0" y="23"/>
                  </a:lnTo>
                  <a:lnTo>
                    <a:pt x="0" y="8"/>
                  </a:lnTo>
                  <a:lnTo>
                    <a:pt x="8" y="0"/>
                  </a:lnTo>
                  <a:lnTo>
                    <a:pt x="60" y="0"/>
                  </a:lnTo>
                  <a:lnTo>
                    <a:pt x="54" y="8"/>
                  </a:lnTo>
                  <a:lnTo>
                    <a:pt x="45" y="8"/>
                  </a:lnTo>
                  <a:lnTo>
                    <a:pt x="54" y="37"/>
                  </a:lnTo>
                  <a:lnTo>
                    <a:pt x="54" y="47"/>
                  </a:lnTo>
                  <a:lnTo>
                    <a:pt x="37" y="47"/>
                  </a:lnTo>
                  <a:lnTo>
                    <a:pt x="15" y="37"/>
                  </a:lnTo>
                  <a:lnTo>
                    <a:pt x="8" y="3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8" name="Freeform 778">
              <a:extLst>
                <a:ext uri="{FF2B5EF4-FFF2-40B4-BE49-F238E27FC236}">
                  <a16:creationId xmlns:a16="http://schemas.microsoft.com/office/drawing/2014/main" id="{F38A91AF-7BB3-38DF-56BD-D1A281B06817}"/>
                </a:ext>
              </a:extLst>
            </p:cNvPr>
            <p:cNvSpPr>
              <a:spLocks/>
            </p:cNvSpPr>
            <p:nvPr/>
          </p:nvSpPr>
          <p:spPr bwMode="auto">
            <a:xfrm>
              <a:off x="5577251" y="2700915"/>
              <a:ext cx="67904" cy="41671"/>
            </a:xfrm>
            <a:custGeom>
              <a:avLst/>
              <a:gdLst>
                <a:gd name="T0" fmla="*/ 52 w 44"/>
                <a:gd name="T1" fmla="*/ 0 h 30"/>
                <a:gd name="T2" fmla="*/ 52 w 44"/>
                <a:gd name="T3" fmla="*/ 34 h 30"/>
                <a:gd name="T4" fmla="*/ 26 w 44"/>
                <a:gd name="T5" fmla="*/ 34 h 30"/>
                <a:gd name="T6" fmla="*/ 0 w 44"/>
                <a:gd name="T7" fmla="*/ 28 h 30"/>
                <a:gd name="T8" fmla="*/ 15 w 44"/>
                <a:gd name="T9" fmla="*/ 19 h 30"/>
                <a:gd name="T10" fmla="*/ 26 w 44"/>
                <a:gd name="T11" fmla="*/ 0 h 30"/>
                <a:gd name="T12" fmla="*/ 52 w 44"/>
                <a:gd name="T13" fmla="*/ 0 h 30"/>
                <a:gd name="T14" fmla="*/ 52 w 44"/>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30">
                  <a:moveTo>
                    <a:pt x="44" y="0"/>
                  </a:moveTo>
                  <a:lnTo>
                    <a:pt x="44" y="30"/>
                  </a:lnTo>
                  <a:lnTo>
                    <a:pt x="22" y="30"/>
                  </a:lnTo>
                  <a:lnTo>
                    <a:pt x="0" y="24"/>
                  </a:lnTo>
                  <a:lnTo>
                    <a:pt x="13" y="17"/>
                  </a:lnTo>
                  <a:lnTo>
                    <a:pt x="22" y="0"/>
                  </a:lnTo>
                  <a:lnTo>
                    <a:pt x="44"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89" name="Freeform 779">
              <a:extLst>
                <a:ext uri="{FF2B5EF4-FFF2-40B4-BE49-F238E27FC236}">
                  <a16:creationId xmlns:a16="http://schemas.microsoft.com/office/drawing/2014/main" id="{54DBBCE5-1B00-24D3-6EDF-A07E85F62123}"/>
                </a:ext>
              </a:extLst>
            </p:cNvPr>
            <p:cNvSpPr>
              <a:spLocks/>
            </p:cNvSpPr>
            <p:nvPr/>
          </p:nvSpPr>
          <p:spPr bwMode="auto">
            <a:xfrm>
              <a:off x="5399003" y="2095395"/>
              <a:ext cx="265960" cy="601612"/>
            </a:xfrm>
            <a:custGeom>
              <a:avLst/>
              <a:gdLst>
                <a:gd name="T0" fmla="*/ 0 w 173"/>
                <a:gd name="T1" fmla="*/ 396 h 427"/>
                <a:gd name="T2" fmla="*/ 13 w 173"/>
                <a:gd name="T3" fmla="*/ 396 h 427"/>
                <a:gd name="T4" fmla="*/ 13 w 173"/>
                <a:gd name="T5" fmla="*/ 360 h 427"/>
                <a:gd name="T6" fmla="*/ 26 w 173"/>
                <a:gd name="T7" fmla="*/ 355 h 427"/>
                <a:gd name="T8" fmla="*/ 26 w 173"/>
                <a:gd name="T9" fmla="*/ 309 h 427"/>
                <a:gd name="T10" fmla="*/ 13 w 173"/>
                <a:gd name="T11" fmla="*/ 262 h 427"/>
                <a:gd name="T12" fmla="*/ 26 w 173"/>
                <a:gd name="T13" fmla="*/ 221 h 427"/>
                <a:gd name="T14" fmla="*/ 52 w 173"/>
                <a:gd name="T15" fmla="*/ 203 h 427"/>
                <a:gd name="T16" fmla="*/ 42 w 173"/>
                <a:gd name="T17" fmla="*/ 177 h 427"/>
                <a:gd name="T18" fmla="*/ 62 w 173"/>
                <a:gd name="T19" fmla="*/ 127 h 427"/>
                <a:gd name="T20" fmla="*/ 87 w 173"/>
                <a:gd name="T21" fmla="*/ 97 h 427"/>
                <a:gd name="T22" fmla="*/ 87 w 173"/>
                <a:gd name="T23" fmla="*/ 71 h 427"/>
                <a:gd name="T24" fmla="*/ 105 w 173"/>
                <a:gd name="T25" fmla="*/ 38 h 427"/>
                <a:gd name="T26" fmla="*/ 111 w 173"/>
                <a:gd name="T27" fmla="*/ 38 h 427"/>
                <a:gd name="T28" fmla="*/ 111 w 173"/>
                <a:gd name="T29" fmla="*/ 19 h 427"/>
                <a:gd name="T30" fmla="*/ 147 w 173"/>
                <a:gd name="T31" fmla="*/ 19 h 427"/>
                <a:gd name="T32" fmla="*/ 147 w 173"/>
                <a:gd name="T33" fmla="*/ 0 h 427"/>
                <a:gd name="T34" fmla="*/ 154 w 173"/>
                <a:gd name="T35" fmla="*/ 0 h 427"/>
                <a:gd name="T36" fmla="*/ 196 w 173"/>
                <a:gd name="T37" fmla="*/ 38 h 427"/>
                <a:gd name="T38" fmla="*/ 204 w 173"/>
                <a:gd name="T39" fmla="*/ 141 h 427"/>
                <a:gd name="T40" fmla="*/ 190 w 173"/>
                <a:gd name="T41" fmla="*/ 141 h 427"/>
                <a:gd name="T42" fmla="*/ 165 w 173"/>
                <a:gd name="T43" fmla="*/ 160 h 427"/>
                <a:gd name="T44" fmla="*/ 165 w 173"/>
                <a:gd name="T45" fmla="*/ 177 h 427"/>
                <a:gd name="T46" fmla="*/ 173 w 173"/>
                <a:gd name="T47" fmla="*/ 196 h 427"/>
                <a:gd name="T48" fmla="*/ 122 w 173"/>
                <a:gd name="T49" fmla="*/ 247 h 427"/>
                <a:gd name="T50" fmla="*/ 105 w 173"/>
                <a:gd name="T51" fmla="*/ 282 h 427"/>
                <a:gd name="T52" fmla="*/ 105 w 173"/>
                <a:gd name="T53" fmla="*/ 333 h 427"/>
                <a:gd name="T54" fmla="*/ 122 w 173"/>
                <a:gd name="T55" fmla="*/ 360 h 427"/>
                <a:gd name="T56" fmla="*/ 111 w 173"/>
                <a:gd name="T57" fmla="*/ 378 h 427"/>
                <a:gd name="T58" fmla="*/ 111 w 173"/>
                <a:gd name="T59" fmla="*/ 388 h 427"/>
                <a:gd name="T60" fmla="*/ 96 w 173"/>
                <a:gd name="T61" fmla="*/ 406 h 427"/>
                <a:gd name="T62" fmla="*/ 87 w 173"/>
                <a:gd name="T63" fmla="*/ 483 h 427"/>
                <a:gd name="T64" fmla="*/ 62 w 173"/>
                <a:gd name="T65" fmla="*/ 483 h 427"/>
                <a:gd name="T66" fmla="*/ 52 w 173"/>
                <a:gd name="T67" fmla="*/ 494 h 427"/>
                <a:gd name="T68" fmla="*/ 52 w 173"/>
                <a:gd name="T69" fmla="*/ 500 h 427"/>
                <a:gd name="T70" fmla="*/ 37 w 173"/>
                <a:gd name="T71" fmla="*/ 500 h 427"/>
                <a:gd name="T72" fmla="*/ 26 w 173"/>
                <a:gd name="T73" fmla="*/ 483 h 427"/>
                <a:gd name="T74" fmla="*/ 37 w 173"/>
                <a:gd name="T75" fmla="*/ 475 h 427"/>
                <a:gd name="T76" fmla="*/ 0 w 173"/>
                <a:gd name="T77" fmla="*/ 396 h 427"/>
                <a:gd name="T78" fmla="*/ 0 w 173"/>
                <a:gd name="T79" fmla="*/ 396 h 427"/>
                <a:gd name="T80" fmla="*/ 0 w 173"/>
                <a:gd name="T81" fmla="*/ 396 h 4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3" h="427">
                  <a:moveTo>
                    <a:pt x="0" y="338"/>
                  </a:moveTo>
                  <a:lnTo>
                    <a:pt x="11" y="338"/>
                  </a:lnTo>
                  <a:lnTo>
                    <a:pt x="11" y="308"/>
                  </a:lnTo>
                  <a:lnTo>
                    <a:pt x="22" y="303"/>
                  </a:lnTo>
                  <a:lnTo>
                    <a:pt x="22" y="264"/>
                  </a:lnTo>
                  <a:lnTo>
                    <a:pt x="11" y="224"/>
                  </a:lnTo>
                  <a:lnTo>
                    <a:pt x="22" y="189"/>
                  </a:lnTo>
                  <a:lnTo>
                    <a:pt x="44" y="174"/>
                  </a:lnTo>
                  <a:lnTo>
                    <a:pt x="36" y="152"/>
                  </a:lnTo>
                  <a:lnTo>
                    <a:pt x="52" y="108"/>
                  </a:lnTo>
                  <a:lnTo>
                    <a:pt x="74" y="83"/>
                  </a:lnTo>
                  <a:lnTo>
                    <a:pt x="74" y="61"/>
                  </a:lnTo>
                  <a:lnTo>
                    <a:pt x="89" y="32"/>
                  </a:lnTo>
                  <a:lnTo>
                    <a:pt x="94" y="32"/>
                  </a:lnTo>
                  <a:lnTo>
                    <a:pt x="94" y="17"/>
                  </a:lnTo>
                  <a:lnTo>
                    <a:pt x="124" y="17"/>
                  </a:lnTo>
                  <a:lnTo>
                    <a:pt x="124" y="0"/>
                  </a:lnTo>
                  <a:lnTo>
                    <a:pt x="131" y="0"/>
                  </a:lnTo>
                  <a:lnTo>
                    <a:pt x="166" y="32"/>
                  </a:lnTo>
                  <a:lnTo>
                    <a:pt x="173" y="120"/>
                  </a:lnTo>
                  <a:lnTo>
                    <a:pt x="161" y="120"/>
                  </a:lnTo>
                  <a:lnTo>
                    <a:pt x="140" y="137"/>
                  </a:lnTo>
                  <a:lnTo>
                    <a:pt x="140" y="152"/>
                  </a:lnTo>
                  <a:lnTo>
                    <a:pt x="146" y="167"/>
                  </a:lnTo>
                  <a:lnTo>
                    <a:pt x="103" y="211"/>
                  </a:lnTo>
                  <a:lnTo>
                    <a:pt x="89" y="241"/>
                  </a:lnTo>
                  <a:lnTo>
                    <a:pt x="89" y="285"/>
                  </a:lnTo>
                  <a:lnTo>
                    <a:pt x="103" y="308"/>
                  </a:lnTo>
                  <a:lnTo>
                    <a:pt x="94" y="323"/>
                  </a:lnTo>
                  <a:lnTo>
                    <a:pt x="94" y="332"/>
                  </a:lnTo>
                  <a:lnTo>
                    <a:pt x="81" y="347"/>
                  </a:lnTo>
                  <a:lnTo>
                    <a:pt x="74" y="412"/>
                  </a:lnTo>
                  <a:lnTo>
                    <a:pt x="52" y="412"/>
                  </a:lnTo>
                  <a:lnTo>
                    <a:pt x="44" y="422"/>
                  </a:lnTo>
                  <a:lnTo>
                    <a:pt x="44" y="427"/>
                  </a:lnTo>
                  <a:lnTo>
                    <a:pt x="31" y="427"/>
                  </a:lnTo>
                  <a:lnTo>
                    <a:pt x="22" y="412"/>
                  </a:lnTo>
                  <a:lnTo>
                    <a:pt x="31" y="406"/>
                  </a:lnTo>
                  <a:lnTo>
                    <a:pt x="0" y="338"/>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0" name="Freeform 780">
              <a:extLst>
                <a:ext uri="{FF2B5EF4-FFF2-40B4-BE49-F238E27FC236}">
                  <a16:creationId xmlns:a16="http://schemas.microsoft.com/office/drawing/2014/main" id="{6A23354A-724B-0129-2C16-DE2455DCB725}"/>
                </a:ext>
              </a:extLst>
            </p:cNvPr>
            <p:cNvSpPr>
              <a:spLocks/>
            </p:cNvSpPr>
            <p:nvPr/>
          </p:nvSpPr>
          <p:spPr bwMode="auto">
            <a:xfrm>
              <a:off x="5874339" y="3363727"/>
              <a:ext cx="41025" cy="84643"/>
            </a:xfrm>
            <a:custGeom>
              <a:avLst/>
              <a:gdLst>
                <a:gd name="T0" fmla="*/ 26 w 27"/>
                <a:gd name="T1" fmla="*/ 10 h 60"/>
                <a:gd name="T2" fmla="*/ 26 w 27"/>
                <a:gd name="T3" fmla="*/ 44 h 60"/>
                <a:gd name="T4" fmla="*/ 10 w 27"/>
                <a:gd name="T5" fmla="*/ 70 h 60"/>
                <a:gd name="T6" fmla="*/ 0 w 27"/>
                <a:gd name="T7" fmla="*/ 36 h 60"/>
                <a:gd name="T8" fmla="*/ 26 w 27"/>
                <a:gd name="T9" fmla="*/ 0 h 60"/>
                <a:gd name="T10" fmla="*/ 31 w 27"/>
                <a:gd name="T11" fmla="*/ 0 h 60"/>
                <a:gd name="T12" fmla="*/ 26 w 27"/>
                <a:gd name="T13" fmla="*/ 10 h 60"/>
                <a:gd name="T14" fmla="*/ 26 w 27"/>
                <a:gd name="T15" fmla="*/ 10 h 60"/>
                <a:gd name="T16" fmla="*/ 26 w 27"/>
                <a:gd name="T17" fmla="*/ 1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60">
                  <a:moveTo>
                    <a:pt x="22" y="8"/>
                  </a:moveTo>
                  <a:lnTo>
                    <a:pt x="22" y="38"/>
                  </a:lnTo>
                  <a:lnTo>
                    <a:pt x="8" y="60"/>
                  </a:lnTo>
                  <a:lnTo>
                    <a:pt x="0" y="30"/>
                  </a:lnTo>
                  <a:lnTo>
                    <a:pt x="22" y="0"/>
                  </a:lnTo>
                  <a:lnTo>
                    <a:pt x="27" y="0"/>
                  </a:lnTo>
                  <a:lnTo>
                    <a:pt x="22" y="8"/>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1" name="Freeform 781">
              <a:extLst>
                <a:ext uri="{FF2B5EF4-FFF2-40B4-BE49-F238E27FC236}">
                  <a16:creationId xmlns:a16="http://schemas.microsoft.com/office/drawing/2014/main" id="{A6CCE576-C1ED-A245-A5F5-182EBDE68070}"/>
                </a:ext>
              </a:extLst>
            </p:cNvPr>
            <p:cNvSpPr>
              <a:spLocks/>
            </p:cNvSpPr>
            <p:nvPr/>
          </p:nvSpPr>
          <p:spPr bwMode="auto">
            <a:xfrm>
              <a:off x="5984683" y="3238715"/>
              <a:ext cx="192396" cy="209652"/>
            </a:xfrm>
            <a:custGeom>
              <a:avLst/>
              <a:gdLst>
                <a:gd name="T0" fmla="*/ 89 w 125"/>
                <a:gd name="T1" fmla="*/ 10 h 146"/>
                <a:gd name="T2" fmla="*/ 97 w 125"/>
                <a:gd name="T3" fmla="*/ 29 h 146"/>
                <a:gd name="T4" fmla="*/ 106 w 125"/>
                <a:gd name="T5" fmla="*/ 29 h 146"/>
                <a:gd name="T6" fmla="*/ 106 w 125"/>
                <a:gd name="T7" fmla="*/ 55 h 146"/>
                <a:gd name="T8" fmla="*/ 97 w 125"/>
                <a:gd name="T9" fmla="*/ 74 h 146"/>
                <a:gd name="T10" fmla="*/ 106 w 125"/>
                <a:gd name="T11" fmla="*/ 103 h 146"/>
                <a:gd name="T12" fmla="*/ 123 w 125"/>
                <a:gd name="T13" fmla="*/ 110 h 146"/>
                <a:gd name="T14" fmla="*/ 140 w 125"/>
                <a:gd name="T15" fmla="*/ 150 h 146"/>
                <a:gd name="T16" fmla="*/ 148 w 125"/>
                <a:gd name="T17" fmla="*/ 157 h 146"/>
                <a:gd name="T18" fmla="*/ 148 w 125"/>
                <a:gd name="T19" fmla="*/ 165 h 146"/>
                <a:gd name="T20" fmla="*/ 123 w 125"/>
                <a:gd name="T21" fmla="*/ 165 h 146"/>
                <a:gd name="T22" fmla="*/ 115 w 125"/>
                <a:gd name="T23" fmla="*/ 178 h 146"/>
                <a:gd name="T24" fmla="*/ 97 w 125"/>
                <a:gd name="T25" fmla="*/ 165 h 146"/>
                <a:gd name="T26" fmla="*/ 89 w 125"/>
                <a:gd name="T27" fmla="*/ 178 h 146"/>
                <a:gd name="T28" fmla="*/ 67 w 125"/>
                <a:gd name="T29" fmla="*/ 165 h 146"/>
                <a:gd name="T30" fmla="*/ 67 w 125"/>
                <a:gd name="T31" fmla="*/ 157 h 146"/>
                <a:gd name="T32" fmla="*/ 24 w 125"/>
                <a:gd name="T33" fmla="*/ 122 h 146"/>
                <a:gd name="T34" fmla="*/ 0 w 125"/>
                <a:gd name="T35" fmla="*/ 110 h 146"/>
                <a:gd name="T36" fmla="*/ 0 w 125"/>
                <a:gd name="T37" fmla="*/ 93 h 146"/>
                <a:gd name="T38" fmla="*/ 24 w 125"/>
                <a:gd name="T39" fmla="*/ 66 h 146"/>
                <a:gd name="T40" fmla="*/ 39 w 125"/>
                <a:gd name="T41" fmla="*/ 19 h 146"/>
                <a:gd name="T42" fmla="*/ 55 w 125"/>
                <a:gd name="T43" fmla="*/ 10 h 146"/>
                <a:gd name="T44" fmla="*/ 55 w 125"/>
                <a:gd name="T45" fmla="*/ 0 h 146"/>
                <a:gd name="T46" fmla="*/ 89 w 125"/>
                <a:gd name="T47" fmla="*/ 10 h 146"/>
                <a:gd name="T48" fmla="*/ 89 w 125"/>
                <a:gd name="T49" fmla="*/ 10 h 146"/>
                <a:gd name="T50" fmla="*/ 89 w 125"/>
                <a:gd name="T51" fmla="*/ 10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146">
                  <a:moveTo>
                    <a:pt x="75" y="8"/>
                  </a:moveTo>
                  <a:lnTo>
                    <a:pt x="82" y="24"/>
                  </a:lnTo>
                  <a:lnTo>
                    <a:pt x="89" y="24"/>
                  </a:lnTo>
                  <a:lnTo>
                    <a:pt x="89" y="45"/>
                  </a:lnTo>
                  <a:lnTo>
                    <a:pt x="82" y="61"/>
                  </a:lnTo>
                  <a:lnTo>
                    <a:pt x="89" y="84"/>
                  </a:lnTo>
                  <a:lnTo>
                    <a:pt x="104" y="91"/>
                  </a:lnTo>
                  <a:lnTo>
                    <a:pt x="119" y="123"/>
                  </a:lnTo>
                  <a:lnTo>
                    <a:pt x="125" y="129"/>
                  </a:lnTo>
                  <a:lnTo>
                    <a:pt x="125" y="136"/>
                  </a:lnTo>
                  <a:lnTo>
                    <a:pt x="104" y="136"/>
                  </a:lnTo>
                  <a:lnTo>
                    <a:pt x="97" y="146"/>
                  </a:lnTo>
                  <a:lnTo>
                    <a:pt x="82" y="136"/>
                  </a:lnTo>
                  <a:lnTo>
                    <a:pt x="75" y="146"/>
                  </a:lnTo>
                  <a:lnTo>
                    <a:pt x="57" y="136"/>
                  </a:lnTo>
                  <a:lnTo>
                    <a:pt x="57" y="129"/>
                  </a:lnTo>
                  <a:lnTo>
                    <a:pt x="20" y="101"/>
                  </a:lnTo>
                  <a:lnTo>
                    <a:pt x="0" y="91"/>
                  </a:lnTo>
                  <a:lnTo>
                    <a:pt x="0" y="76"/>
                  </a:lnTo>
                  <a:lnTo>
                    <a:pt x="20" y="54"/>
                  </a:lnTo>
                  <a:lnTo>
                    <a:pt x="33" y="15"/>
                  </a:lnTo>
                  <a:lnTo>
                    <a:pt x="47" y="8"/>
                  </a:lnTo>
                  <a:lnTo>
                    <a:pt x="47" y="0"/>
                  </a:lnTo>
                  <a:lnTo>
                    <a:pt x="75" y="8"/>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2" name="Freeform 782">
              <a:extLst>
                <a:ext uri="{FF2B5EF4-FFF2-40B4-BE49-F238E27FC236}">
                  <a16:creationId xmlns:a16="http://schemas.microsoft.com/office/drawing/2014/main" id="{DE53A07E-7814-2DDE-6F1A-CA531B4F7B35}"/>
                </a:ext>
              </a:extLst>
            </p:cNvPr>
            <p:cNvSpPr>
              <a:spLocks/>
            </p:cNvSpPr>
            <p:nvPr/>
          </p:nvSpPr>
          <p:spPr bwMode="auto">
            <a:xfrm>
              <a:off x="5827651" y="3298620"/>
              <a:ext cx="55172" cy="39065"/>
            </a:xfrm>
            <a:custGeom>
              <a:avLst/>
              <a:gdLst>
                <a:gd name="T0" fmla="*/ 0 w 36"/>
                <a:gd name="T1" fmla="*/ 13 h 28"/>
                <a:gd name="T2" fmla="*/ 17 w 36"/>
                <a:gd name="T3" fmla="*/ 32 h 28"/>
                <a:gd name="T4" fmla="*/ 27 w 36"/>
                <a:gd name="T5" fmla="*/ 32 h 28"/>
                <a:gd name="T6" fmla="*/ 33 w 36"/>
                <a:gd name="T7" fmla="*/ 13 h 28"/>
                <a:gd name="T8" fmla="*/ 42 w 36"/>
                <a:gd name="T9" fmla="*/ 0 h 28"/>
                <a:gd name="T10" fmla="*/ 0 w 36"/>
                <a:gd name="T11" fmla="*/ 13 h 28"/>
                <a:gd name="T12" fmla="*/ 0 w 36"/>
                <a:gd name="T13" fmla="*/ 13 h 28"/>
                <a:gd name="T14" fmla="*/ 0 w 36"/>
                <a:gd name="T15" fmla="*/ 13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28">
                  <a:moveTo>
                    <a:pt x="0" y="11"/>
                  </a:moveTo>
                  <a:lnTo>
                    <a:pt x="15" y="28"/>
                  </a:lnTo>
                  <a:lnTo>
                    <a:pt x="23" y="28"/>
                  </a:lnTo>
                  <a:lnTo>
                    <a:pt x="28" y="11"/>
                  </a:lnTo>
                  <a:lnTo>
                    <a:pt x="36" y="0"/>
                  </a:lnTo>
                  <a:lnTo>
                    <a:pt x="0" y="11"/>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3" name="Freeform 783">
              <a:extLst>
                <a:ext uri="{FF2B5EF4-FFF2-40B4-BE49-F238E27FC236}">
                  <a16:creationId xmlns:a16="http://schemas.microsoft.com/office/drawing/2014/main" id="{5EBFAED8-F1D3-2B2B-8EFD-569CD4F9B621}"/>
                </a:ext>
              </a:extLst>
            </p:cNvPr>
            <p:cNvSpPr>
              <a:spLocks/>
            </p:cNvSpPr>
            <p:nvPr/>
          </p:nvSpPr>
          <p:spPr bwMode="auto">
            <a:xfrm>
              <a:off x="5718723" y="2926189"/>
              <a:ext cx="76393" cy="96363"/>
            </a:xfrm>
            <a:custGeom>
              <a:avLst/>
              <a:gdLst>
                <a:gd name="T0" fmla="*/ 0 w 50"/>
                <a:gd name="T1" fmla="*/ 6 h 69"/>
                <a:gd name="T2" fmla="*/ 9 w 50"/>
                <a:gd name="T3" fmla="*/ 6 h 69"/>
                <a:gd name="T4" fmla="*/ 28 w 50"/>
                <a:gd name="T5" fmla="*/ 43 h 69"/>
                <a:gd name="T6" fmla="*/ 28 w 50"/>
                <a:gd name="T7" fmla="*/ 79 h 69"/>
                <a:gd name="T8" fmla="*/ 33 w 50"/>
                <a:gd name="T9" fmla="*/ 51 h 69"/>
                <a:gd name="T10" fmla="*/ 58 w 50"/>
                <a:gd name="T11" fmla="*/ 51 h 69"/>
                <a:gd name="T12" fmla="*/ 58 w 50"/>
                <a:gd name="T13" fmla="*/ 43 h 69"/>
                <a:gd name="T14" fmla="*/ 53 w 50"/>
                <a:gd name="T15" fmla="*/ 26 h 69"/>
                <a:gd name="T16" fmla="*/ 53 w 50"/>
                <a:gd name="T17" fmla="*/ 6 h 69"/>
                <a:gd name="T18" fmla="*/ 19 w 50"/>
                <a:gd name="T19" fmla="*/ 0 h 69"/>
                <a:gd name="T20" fmla="*/ 0 w 50"/>
                <a:gd name="T21" fmla="*/ 6 h 69"/>
                <a:gd name="T22" fmla="*/ 0 w 50"/>
                <a:gd name="T23" fmla="*/ 6 h 69"/>
                <a:gd name="T24" fmla="*/ 0 w 50"/>
                <a:gd name="T25" fmla="*/ 6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69">
                  <a:moveTo>
                    <a:pt x="0" y="6"/>
                  </a:moveTo>
                  <a:lnTo>
                    <a:pt x="7" y="6"/>
                  </a:lnTo>
                  <a:lnTo>
                    <a:pt x="24" y="37"/>
                  </a:lnTo>
                  <a:lnTo>
                    <a:pt x="24" y="69"/>
                  </a:lnTo>
                  <a:lnTo>
                    <a:pt x="29" y="45"/>
                  </a:lnTo>
                  <a:lnTo>
                    <a:pt x="50" y="45"/>
                  </a:lnTo>
                  <a:lnTo>
                    <a:pt x="50" y="37"/>
                  </a:lnTo>
                  <a:lnTo>
                    <a:pt x="45" y="22"/>
                  </a:lnTo>
                  <a:lnTo>
                    <a:pt x="45" y="6"/>
                  </a:lnTo>
                  <a:lnTo>
                    <a:pt x="17" y="0"/>
                  </a:lnTo>
                  <a:lnTo>
                    <a:pt x="0" y="6"/>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4" name="Freeform 784">
              <a:extLst>
                <a:ext uri="{FF2B5EF4-FFF2-40B4-BE49-F238E27FC236}">
                  <a16:creationId xmlns:a16="http://schemas.microsoft.com/office/drawing/2014/main" id="{5A3DDABE-1E3C-D3C3-B299-072B2B85FECB}"/>
                </a:ext>
              </a:extLst>
            </p:cNvPr>
            <p:cNvSpPr>
              <a:spLocks/>
            </p:cNvSpPr>
            <p:nvPr/>
          </p:nvSpPr>
          <p:spPr bwMode="auto">
            <a:xfrm>
              <a:off x="5008556" y="2700915"/>
              <a:ext cx="58001" cy="58599"/>
            </a:xfrm>
            <a:custGeom>
              <a:avLst/>
              <a:gdLst>
                <a:gd name="T0" fmla="*/ 35 w 38"/>
                <a:gd name="T1" fmla="*/ 48 h 42"/>
                <a:gd name="T2" fmla="*/ 35 w 38"/>
                <a:gd name="T3" fmla="*/ 36 h 42"/>
                <a:gd name="T4" fmla="*/ 10 w 38"/>
                <a:gd name="T5" fmla="*/ 36 h 42"/>
                <a:gd name="T6" fmla="*/ 0 w 38"/>
                <a:gd name="T7" fmla="*/ 29 h 42"/>
                <a:gd name="T8" fmla="*/ 10 w 38"/>
                <a:gd name="T9" fmla="*/ 0 h 42"/>
                <a:gd name="T10" fmla="*/ 35 w 38"/>
                <a:gd name="T11" fmla="*/ 21 h 42"/>
                <a:gd name="T12" fmla="*/ 44 w 38"/>
                <a:gd name="T13" fmla="*/ 36 h 42"/>
                <a:gd name="T14" fmla="*/ 35 w 38"/>
                <a:gd name="T15" fmla="*/ 48 h 42"/>
                <a:gd name="T16" fmla="*/ 35 w 38"/>
                <a:gd name="T17" fmla="*/ 48 h 42"/>
                <a:gd name="T18" fmla="*/ 35 w 38"/>
                <a:gd name="T19" fmla="*/ 48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42">
                  <a:moveTo>
                    <a:pt x="30" y="42"/>
                  </a:moveTo>
                  <a:lnTo>
                    <a:pt x="30" y="32"/>
                  </a:lnTo>
                  <a:lnTo>
                    <a:pt x="8" y="32"/>
                  </a:lnTo>
                  <a:lnTo>
                    <a:pt x="0" y="25"/>
                  </a:lnTo>
                  <a:lnTo>
                    <a:pt x="8" y="0"/>
                  </a:lnTo>
                  <a:lnTo>
                    <a:pt x="30" y="19"/>
                  </a:lnTo>
                  <a:lnTo>
                    <a:pt x="38" y="32"/>
                  </a:lnTo>
                  <a:lnTo>
                    <a:pt x="30" y="42"/>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5" name="Freeform 785">
              <a:extLst>
                <a:ext uri="{FF2B5EF4-FFF2-40B4-BE49-F238E27FC236}">
                  <a16:creationId xmlns:a16="http://schemas.microsoft.com/office/drawing/2014/main" id="{B2750E32-E90B-6AEB-F504-714761262D3B}"/>
                </a:ext>
              </a:extLst>
            </p:cNvPr>
            <p:cNvSpPr>
              <a:spLocks/>
            </p:cNvSpPr>
            <p:nvPr/>
          </p:nvSpPr>
          <p:spPr bwMode="auto">
            <a:xfrm>
              <a:off x="4954798" y="2700913"/>
              <a:ext cx="99027" cy="139335"/>
            </a:xfrm>
            <a:custGeom>
              <a:avLst/>
              <a:gdLst>
                <a:gd name="T0" fmla="*/ 50 w 65"/>
                <a:gd name="T1" fmla="*/ 0 h 99"/>
                <a:gd name="T2" fmla="*/ 41 w 65"/>
                <a:gd name="T3" fmla="*/ 28 h 99"/>
                <a:gd name="T4" fmla="*/ 50 w 65"/>
                <a:gd name="T5" fmla="*/ 35 h 99"/>
                <a:gd name="T6" fmla="*/ 75 w 65"/>
                <a:gd name="T7" fmla="*/ 35 h 99"/>
                <a:gd name="T8" fmla="*/ 75 w 65"/>
                <a:gd name="T9" fmla="*/ 75 h 99"/>
                <a:gd name="T10" fmla="*/ 56 w 65"/>
                <a:gd name="T11" fmla="*/ 98 h 99"/>
                <a:gd name="T12" fmla="*/ 5 w 65"/>
                <a:gd name="T13" fmla="*/ 116 h 99"/>
                <a:gd name="T14" fmla="*/ 0 w 65"/>
                <a:gd name="T15" fmla="*/ 98 h 99"/>
                <a:gd name="T16" fmla="*/ 5 w 65"/>
                <a:gd name="T17" fmla="*/ 98 h 99"/>
                <a:gd name="T18" fmla="*/ 24 w 65"/>
                <a:gd name="T19" fmla="*/ 75 h 99"/>
                <a:gd name="T20" fmla="*/ 5 w 65"/>
                <a:gd name="T21" fmla="*/ 66 h 99"/>
                <a:gd name="T22" fmla="*/ 24 w 65"/>
                <a:gd name="T23" fmla="*/ 46 h 99"/>
                <a:gd name="T24" fmla="*/ 5 w 65"/>
                <a:gd name="T25" fmla="*/ 46 h 99"/>
                <a:gd name="T26" fmla="*/ 5 w 65"/>
                <a:gd name="T27" fmla="*/ 35 h 99"/>
                <a:gd name="T28" fmla="*/ 30 w 65"/>
                <a:gd name="T29" fmla="*/ 35 h 99"/>
                <a:gd name="T30" fmla="*/ 41 w 65"/>
                <a:gd name="T31" fmla="*/ 28 h 99"/>
                <a:gd name="T32" fmla="*/ 30 w 65"/>
                <a:gd name="T33" fmla="*/ 28 h 99"/>
                <a:gd name="T34" fmla="*/ 30 w 65"/>
                <a:gd name="T35" fmla="*/ 17 h 99"/>
                <a:gd name="T36" fmla="*/ 50 w 65"/>
                <a:gd name="T37" fmla="*/ 0 h 99"/>
                <a:gd name="T38" fmla="*/ 50 w 65"/>
                <a:gd name="T39" fmla="*/ 0 h 99"/>
                <a:gd name="T40" fmla="*/ 50 w 65"/>
                <a:gd name="T41" fmla="*/ 0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99">
                  <a:moveTo>
                    <a:pt x="43" y="0"/>
                  </a:moveTo>
                  <a:lnTo>
                    <a:pt x="35" y="24"/>
                  </a:lnTo>
                  <a:lnTo>
                    <a:pt x="43" y="30"/>
                  </a:lnTo>
                  <a:lnTo>
                    <a:pt x="65" y="30"/>
                  </a:lnTo>
                  <a:lnTo>
                    <a:pt x="65" y="64"/>
                  </a:lnTo>
                  <a:lnTo>
                    <a:pt x="48" y="84"/>
                  </a:lnTo>
                  <a:lnTo>
                    <a:pt x="5" y="99"/>
                  </a:lnTo>
                  <a:lnTo>
                    <a:pt x="0" y="84"/>
                  </a:lnTo>
                  <a:lnTo>
                    <a:pt x="5" y="84"/>
                  </a:lnTo>
                  <a:lnTo>
                    <a:pt x="20" y="64"/>
                  </a:lnTo>
                  <a:lnTo>
                    <a:pt x="5" y="56"/>
                  </a:lnTo>
                  <a:lnTo>
                    <a:pt x="20" y="40"/>
                  </a:lnTo>
                  <a:lnTo>
                    <a:pt x="5" y="40"/>
                  </a:lnTo>
                  <a:lnTo>
                    <a:pt x="5" y="30"/>
                  </a:lnTo>
                  <a:lnTo>
                    <a:pt x="26" y="30"/>
                  </a:lnTo>
                  <a:lnTo>
                    <a:pt x="35" y="24"/>
                  </a:lnTo>
                  <a:lnTo>
                    <a:pt x="26" y="24"/>
                  </a:lnTo>
                  <a:lnTo>
                    <a:pt x="26" y="15"/>
                  </a:lnTo>
                  <a:lnTo>
                    <a:pt x="43" y="0"/>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6" name="Freeform 786">
              <a:extLst>
                <a:ext uri="{FF2B5EF4-FFF2-40B4-BE49-F238E27FC236}">
                  <a16:creationId xmlns:a16="http://schemas.microsoft.com/office/drawing/2014/main" id="{CC0B9396-D9CC-5543-1713-74DB2C53365D}"/>
                </a:ext>
              </a:extLst>
            </p:cNvPr>
            <p:cNvSpPr>
              <a:spLocks/>
            </p:cNvSpPr>
            <p:nvPr/>
          </p:nvSpPr>
          <p:spPr bwMode="auto">
            <a:xfrm>
              <a:off x="5336760" y="2626685"/>
              <a:ext cx="62245" cy="97664"/>
            </a:xfrm>
            <a:custGeom>
              <a:avLst/>
              <a:gdLst>
                <a:gd name="T0" fmla="*/ 12 w 40"/>
                <a:gd name="T1" fmla="*/ 82 h 69"/>
                <a:gd name="T2" fmla="*/ 36 w 40"/>
                <a:gd name="T3" fmla="*/ 82 h 69"/>
                <a:gd name="T4" fmla="*/ 43 w 40"/>
                <a:gd name="T5" fmla="*/ 43 h 69"/>
                <a:gd name="T6" fmla="*/ 48 w 40"/>
                <a:gd name="T7" fmla="*/ 43 h 69"/>
                <a:gd name="T8" fmla="*/ 48 w 40"/>
                <a:gd name="T9" fmla="*/ 36 h 69"/>
                <a:gd name="T10" fmla="*/ 43 w 40"/>
                <a:gd name="T11" fmla="*/ 36 h 69"/>
                <a:gd name="T12" fmla="*/ 43 w 40"/>
                <a:gd name="T13" fmla="*/ 0 h 69"/>
                <a:gd name="T14" fmla="*/ 12 w 40"/>
                <a:gd name="T15" fmla="*/ 5 h 69"/>
                <a:gd name="T16" fmla="*/ 0 w 40"/>
                <a:gd name="T17" fmla="*/ 36 h 69"/>
                <a:gd name="T18" fmla="*/ 0 w 40"/>
                <a:gd name="T19" fmla="*/ 55 h 69"/>
                <a:gd name="T20" fmla="*/ 12 w 40"/>
                <a:gd name="T21" fmla="*/ 64 h 69"/>
                <a:gd name="T22" fmla="*/ 12 w 40"/>
                <a:gd name="T23" fmla="*/ 82 h 69"/>
                <a:gd name="T24" fmla="*/ 12 w 40"/>
                <a:gd name="T25" fmla="*/ 82 h 69"/>
                <a:gd name="T26" fmla="*/ 12 w 40"/>
                <a:gd name="T27" fmla="*/ 82 h 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 h="69">
                  <a:moveTo>
                    <a:pt x="10" y="69"/>
                  </a:moveTo>
                  <a:lnTo>
                    <a:pt x="30" y="69"/>
                  </a:lnTo>
                  <a:lnTo>
                    <a:pt x="35" y="37"/>
                  </a:lnTo>
                  <a:lnTo>
                    <a:pt x="40" y="37"/>
                  </a:lnTo>
                  <a:lnTo>
                    <a:pt x="40" y="30"/>
                  </a:lnTo>
                  <a:lnTo>
                    <a:pt x="35" y="30"/>
                  </a:lnTo>
                  <a:lnTo>
                    <a:pt x="35" y="0"/>
                  </a:lnTo>
                  <a:lnTo>
                    <a:pt x="10" y="5"/>
                  </a:lnTo>
                  <a:lnTo>
                    <a:pt x="0" y="30"/>
                  </a:lnTo>
                  <a:lnTo>
                    <a:pt x="0" y="47"/>
                  </a:lnTo>
                  <a:lnTo>
                    <a:pt x="10" y="54"/>
                  </a:lnTo>
                  <a:lnTo>
                    <a:pt x="10" y="69"/>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7" name="Freeform 787">
              <a:extLst>
                <a:ext uri="{FF2B5EF4-FFF2-40B4-BE49-F238E27FC236}">
                  <a16:creationId xmlns:a16="http://schemas.microsoft.com/office/drawing/2014/main" id="{597C9A15-DDD4-FBE5-C91F-59EDA5E19E68}"/>
                </a:ext>
              </a:extLst>
            </p:cNvPr>
            <p:cNvSpPr>
              <a:spLocks/>
            </p:cNvSpPr>
            <p:nvPr/>
          </p:nvSpPr>
          <p:spPr bwMode="auto">
            <a:xfrm>
              <a:off x="5249051" y="2780348"/>
              <a:ext cx="79223" cy="79433"/>
            </a:xfrm>
            <a:custGeom>
              <a:avLst/>
              <a:gdLst>
                <a:gd name="T0" fmla="*/ 45 w 51"/>
                <a:gd name="T1" fmla="*/ 66 h 56"/>
                <a:gd name="T2" fmla="*/ 45 w 51"/>
                <a:gd name="T3" fmla="*/ 32 h 56"/>
                <a:gd name="T4" fmla="*/ 51 w 51"/>
                <a:gd name="T5" fmla="*/ 24 h 56"/>
                <a:gd name="T6" fmla="*/ 61 w 51"/>
                <a:gd name="T7" fmla="*/ 0 h 56"/>
                <a:gd name="T8" fmla="*/ 29 w 51"/>
                <a:gd name="T9" fmla="*/ 11 h 56"/>
                <a:gd name="T10" fmla="*/ 45 w 51"/>
                <a:gd name="T11" fmla="*/ 24 h 56"/>
                <a:gd name="T12" fmla="*/ 29 w 51"/>
                <a:gd name="T13" fmla="*/ 24 h 56"/>
                <a:gd name="T14" fmla="*/ 29 w 51"/>
                <a:gd name="T15" fmla="*/ 17 h 56"/>
                <a:gd name="T16" fmla="*/ 18 w 51"/>
                <a:gd name="T17" fmla="*/ 17 h 56"/>
                <a:gd name="T18" fmla="*/ 0 w 51"/>
                <a:gd name="T19" fmla="*/ 58 h 56"/>
                <a:gd name="T20" fmla="*/ 29 w 51"/>
                <a:gd name="T21" fmla="*/ 58 h 56"/>
                <a:gd name="T22" fmla="*/ 45 w 51"/>
                <a:gd name="T23" fmla="*/ 66 h 56"/>
                <a:gd name="T24" fmla="*/ 45 w 51"/>
                <a:gd name="T25" fmla="*/ 66 h 56"/>
                <a:gd name="T26" fmla="*/ 45 w 51"/>
                <a:gd name="T27" fmla="*/ 6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 h="56">
                  <a:moveTo>
                    <a:pt x="37" y="56"/>
                  </a:moveTo>
                  <a:lnTo>
                    <a:pt x="37" y="27"/>
                  </a:lnTo>
                  <a:lnTo>
                    <a:pt x="42" y="20"/>
                  </a:lnTo>
                  <a:lnTo>
                    <a:pt x="51" y="0"/>
                  </a:lnTo>
                  <a:lnTo>
                    <a:pt x="24" y="9"/>
                  </a:lnTo>
                  <a:lnTo>
                    <a:pt x="37" y="20"/>
                  </a:lnTo>
                  <a:lnTo>
                    <a:pt x="24" y="20"/>
                  </a:lnTo>
                  <a:lnTo>
                    <a:pt x="24" y="15"/>
                  </a:lnTo>
                  <a:lnTo>
                    <a:pt x="15" y="15"/>
                  </a:lnTo>
                  <a:lnTo>
                    <a:pt x="0" y="49"/>
                  </a:lnTo>
                  <a:lnTo>
                    <a:pt x="24" y="49"/>
                  </a:lnTo>
                  <a:lnTo>
                    <a:pt x="37" y="56"/>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8" name="Freeform 788">
              <a:extLst>
                <a:ext uri="{FF2B5EF4-FFF2-40B4-BE49-F238E27FC236}">
                  <a16:creationId xmlns:a16="http://schemas.microsoft.com/office/drawing/2014/main" id="{D8D20CF2-7F8D-FDBE-0DDF-52D915BB2FE5}"/>
                </a:ext>
              </a:extLst>
            </p:cNvPr>
            <p:cNvSpPr>
              <a:spLocks/>
            </p:cNvSpPr>
            <p:nvPr/>
          </p:nvSpPr>
          <p:spPr bwMode="auto">
            <a:xfrm>
              <a:off x="5229246" y="2849360"/>
              <a:ext cx="77807" cy="52088"/>
            </a:xfrm>
            <a:custGeom>
              <a:avLst/>
              <a:gdLst>
                <a:gd name="T0" fmla="*/ 46 w 50"/>
                <a:gd name="T1" fmla="*/ 43 h 37"/>
                <a:gd name="T2" fmla="*/ 36 w 50"/>
                <a:gd name="T3" fmla="*/ 43 h 37"/>
                <a:gd name="T4" fmla="*/ 36 w 50"/>
                <a:gd name="T5" fmla="*/ 35 h 37"/>
                <a:gd name="T6" fmla="*/ 26 w 50"/>
                <a:gd name="T7" fmla="*/ 35 h 37"/>
                <a:gd name="T8" fmla="*/ 26 w 50"/>
                <a:gd name="T9" fmla="*/ 17 h 37"/>
                <a:gd name="T10" fmla="*/ 0 w 50"/>
                <a:gd name="T11" fmla="*/ 10 h 37"/>
                <a:gd name="T12" fmla="*/ 0 w 50"/>
                <a:gd name="T13" fmla="*/ 0 h 37"/>
                <a:gd name="T14" fmla="*/ 46 w 50"/>
                <a:gd name="T15" fmla="*/ 0 h 37"/>
                <a:gd name="T16" fmla="*/ 61 w 50"/>
                <a:gd name="T17" fmla="*/ 10 h 37"/>
                <a:gd name="T18" fmla="*/ 61 w 50"/>
                <a:gd name="T19" fmla="*/ 35 h 37"/>
                <a:gd name="T20" fmla="*/ 46 w 50"/>
                <a:gd name="T21" fmla="*/ 35 h 37"/>
                <a:gd name="T22" fmla="*/ 46 w 50"/>
                <a:gd name="T23" fmla="*/ 43 h 37"/>
                <a:gd name="T24" fmla="*/ 46 w 50"/>
                <a:gd name="T25" fmla="*/ 43 h 37"/>
                <a:gd name="T26" fmla="*/ 46 w 50"/>
                <a:gd name="T27" fmla="*/ 43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37">
                  <a:moveTo>
                    <a:pt x="38" y="37"/>
                  </a:moveTo>
                  <a:lnTo>
                    <a:pt x="30" y="37"/>
                  </a:lnTo>
                  <a:lnTo>
                    <a:pt x="30" y="30"/>
                  </a:lnTo>
                  <a:lnTo>
                    <a:pt x="22" y="30"/>
                  </a:lnTo>
                  <a:lnTo>
                    <a:pt x="22" y="15"/>
                  </a:lnTo>
                  <a:lnTo>
                    <a:pt x="0" y="8"/>
                  </a:lnTo>
                  <a:lnTo>
                    <a:pt x="0" y="0"/>
                  </a:lnTo>
                  <a:lnTo>
                    <a:pt x="38" y="0"/>
                  </a:lnTo>
                  <a:lnTo>
                    <a:pt x="50" y="8"/>
                  </a:lnTo>
                  <a:lnTo>
                    <a:pt x="50" y="30"/>
                  </a:lnTo>
                  <a:lnTo>
                    <a:pt x="38" y="30"/>
                  </a:lnTo>
                  <a:lnTo>
                    <a:pt x="38" y="37"/>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099" name="Freeform 789">
              <a:extLst>
                <a:ext uri="{FF2B5EF4-FFF2-40B4-BE49-F238E27FC236}">
                  <a16:creationId xmlns:a16="http://schemas.microsoft.com/office/drawing/2014/main" id="{46DCC447-6AE1-A3A0-A734-824D3D017E57}"/>
                </a:ext>
              </a:extLst>
            </p:cNvPr>
            <p:cNvSpPr>
              <a:spLocks/>
            </p:cNvSpPr>
            <p:nvPr/>
          </p:nvSpPr>
          <p:spPr bwMode="auto">
            <a:xfrm>
              <a:off x="5469739" y="2724351"/>
              <a:ext cx="195225" cy="194027"/>
            </a:xfrm>
            <a:custGeom>
              <a:avLst/>
              <a:gdLst>
                <a:gd name="T0" fmla="*/ 136 w 127"/>
                <a:gd name="T1" fmla="*/ 161 h 138"/>
                <a:gd name="T2" fmla="*/ 150 w 127"/>
                <a:gd name="T3" fmla="*/ 123 h 138"/>
                <a:gd name="T4" fmla="*/ 141 w 127"/>
                <a:gd name="T5" fmla="*/ 70 h 138"/>
                <a:gd name="T6" fmla="*/ 150 w 127"/>
                <a:gd name="T7" fmla="*/ 55 h 138"/>
                <a:gd name="T8" fmla="*/ 136 w 127"/>
                <a:gd name="T9" fmla="*/ 17 h 138"/>
                <a:gd name="T10" fmla="*/ 111 w 127"/>
                <a:gd name="T11" fmla="*/ 17 h 138"/>
                <a:gd name="T12" fmla="*/ 85 w 127"/>
                <a:gd name="T13" fmla="*/ 9 h 138"/>
                <a:gd name="T14" fmla="*/ 85 w 127"/>
                <a:gd name="T15" fmla="*/ 17 h 138"/>
                <a:gd name="T16" fmla="*/ 67 w 127"/>
                <a:gd name="T17" fmla="*/ 17 h 138"/>
                <a:gd name="T18" fmla="*/ 57 w 127"/>
                <a:gd name="T19" fmla="*/ 0 h 138"/>
                <a:gd name="T20" fmla="*/ 0 w 127"/>
                <a:gd name="T21" fmla="*/ 29 h 138"/>
                <a:gd name="T22" fmla="*/ 10 w 127"/>
                <a:gd name="T23" fmla="*/ 106 h 138"/>
                <a:gd name="T24" fmla="*/ 41 w 127"/>
                <a:gd name="T25" fmla="*/ 123 h 138"/>
                <a:gd name="T26" fmla="*/ 50 w 127"/>
                <a:gd name="T27" fmla="*/ 123 h 138"/>
                <a:gd name="T28" fmla="*/ 67 w 127"/>
                <a:gd name="T29" fmla="*/ 149 h 138"/>
                <a:gd name="T30" fmla="*/ 85 w 127"/>
                <a:gd name="T31" fmla="*/ 149 h 138"/>
                <a:gd name="T32" fmla="*/ 92 w 127"/>
                <a:gd name="T33" fmla="*/ 161 h 138"/>
                <a:gd name="T34" fmla="*/ 111 w 127"/>
                <a:gd name="T35" fmla="*/ 149 h 138"/>
                <a:gd name="T36" fmla="*/ 136 w 127"/>
                <a:gd name="T37" fmla="*/ 161 h 138"/>
                <a:gd name="T38" fmla="*/ 136 w 127"/>
                <a:gd name="T39" fmla="*/ 161 h 138"/>
                <a:gd name="T40" fmla="*/ 136 w 127"/>
                <a:gd name="T41" fmla="*/ 161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138">
                  <a:moveTo>
                    <a:pt x="115" y="138"/>
                  </a:moveTo>
                  <a:lnTo>
                    <a:pt x="127" y="106"/>
                  </a:lnTo>
                  <a:lnTo>
                    <a:pt x="120" y="60"/>
                  </a:lnTo>
                  <a:lnTo>
                    <a:pt x="127" y="47"/>
                  </a:lnTo>
                  <a:lnTo>
                    <a:pt x="115" y="15"/>
                  </a:lnTo>
                  <a:lnTo>
                    <a:pt x="94" y="15"/>
                  </a:lnTo>
                  <a:lnTo>
                    <a:pt x="72" y="7"/>
                  </a:lnTo>
                  <a:lnTo>
                    <a:pt x="72" y="15"/>
                  </a:lnTo>
                  <a:lnTo>
                    <a:pt x="57" y="15"/>
                  </a:lnTo>
                  <a:lnTo>
                    <a:pt x="48" y="0"/>
                  </a:lnTo>
                  <a:lnTo>
                    <a:pt x="0" y="25"/>
                  </a:lnTo>
                  <a:lnTo>
                    <a:pt x="8" y="91"/>
                  </a:lnTo>
                  <a:lnTo>
                    <a:pt x="35" y="106"/>
                  </a:lnTo>
                  <a:lnTo>
                    <a:pt x="42" y="106"/>
                  </a:lnTo>
                  <a:lnTo>
                    <a:pt x="57" y="128"/>
                  </a:lnTo>
                  <a:lnTo>
                    <a:pt x="72" y="128"/>
                  </a:lnTo>
                  <a:lnTo>
                    <a:pt x="78" y="138"/>
                  </a:lnTo>
                  <a:lnTo>
                    <a:pt x="94" y="128"/>
                  </a:lnTo>
                  <a:lnTo>
                    <a:pt x="115" y="138"/>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0" name="Freeform 790">
              <a:extLst>
                <a:ext uri="{FF2B5EF4-FFF2-40B4-BE49-F238E27FC236}">
                  <a16:creationId xmlns:a16="http://schemas.microsoft.com/office/drawing/2014/main" id="{A6D80274-349B-2A9D-C769-F33E7727BC15}"/>
                </a:ext>
              </a:extLst>
            </p:cNvPr>
            <p:cNvSpPr>
              <a:spLocks/>
            </p:cNvSpPr>
            <p:nvPr/>
          </p:nvSpPr>
          <p:spPr bwMode="auto">
            <a:xfrm>
              <a:off x="5304224" y="2724351"/>
              <a:ext cx="174005" cy="246115"/>
            </a:xfrm>
            <a:custGeom>
              <a:avLst/>
              <a:gdLst>
                <a:gd name="T0" fmla="*/ 74 w 114"/>
                <a:gd name="T1" fmla="*/ 29 h 175"/>
                <a:gd name="T2" fmla="*/ 118 w 114"/>
                <a:gd name="T3" fmla="*/ 9 h 175"/>
                <a:gd name="T4" fmla="*/ 118 w 114"/>
                <a:gd name="T5" fmla="*/ 17 h 175"/>
                <a:gd name="T6" fmla="*/ 108 w 114"/>
                <a:gd name="T7" fmla="*/ 17 h 175"/>
                <a:gd name="T8" fmla="*/ 123 w 114"/>
                <a:gd name="T9" fmla="*/ 29 h 175"/>
                <a:gd name="T10" fmla="*/ 133 w 114"/>
                <a:gd name="T11" fmla="*/ 106 h 175"/>
                <a:gd name="T12" fmla="*/ 123 w 114"/>
                <a:gd name="T13" fmla="*/ 106 h 175"/>
                <a:gd name="T14" fmla="*/ 85 w 114"/>
                <a:gd name="T15" fmla="*/ 125 h 175"/>
                <a:gd name="T16" fmla="*/ 98 w 114"/>
                <a:gd name="T17" fmla="*/ 150 h 175"/>
                <a:gd name="T18" fmla="*/ 118 w 114"/>
                <a:gd name="T19" fmla="*/ 171 h 175"/>
                <a:gd name="T20" fmla="*/ 108 w 114"/>
                <a:gd name="T21" fmla="*/ 176 h 175"/>
                <a:gd name="T22" fmla="*/ 108 w 114"/>
                <a:gd name="T23" fmla="*/ 195 h 175"/>
                <a:gd name="T24" fmla="*/ 18 w 114"/>
                <a:gd name="T25" fmla="*/ 204 h 175"/>
                <a:gd name="T26" fmla="*/ 25 w 114"/>
                <a:gd name="T27" fmla="*/ 171 h 175"/>
                <a:gd name="T28" fmla="*/ 0 w 114"/>
                <a:gd name="T29" fmla="*/ 150 h 175"/>
                <a:gd name="T30" fmla="*/ 0 w 114"/>
                <a:gd name="T31" fmla="*/ 78 h 175"/>
                <a:gd name="T32" fmla="*/ 11 w 114"/>
                <a:gd name="T33" fmla="*/ 70 h 175"/>
                <a:gd name="T34" fmla="*/ 18 w 114"/>
                <a:gd name="T35" fmla="*/ 45 h 175"/>
                <a:gd name="T36" fmla="*/ 36 w 114"/>
                <a:gd name="T37" fmla="*/ 45 h 175"/>
                <a:gd name="T38" fmla="*/ 49 w 114"/>
                <a:gd name="T39" fmla="*/ 17 h 175"/>
                <a:gd name="T40" fmla="*/ 36 w 114"/>
                <a:gd name="T41" fmla="*/ 17 h 175"/>
                <a:gd name="T42" fmla="*/ 49 w 114"/>
                <a:gd name="T43" fmla="*/ 9 h 175"/>
                <a:gd name="T44" fmla="*/ 36 w 114"/>
                <a:gd name="T45" fmla="*/ 0 h 175"/>
                <a:gd name="T46" fmla="*/ 59 w 114"/>
                <a:gd name="T47" fmla="*/ 0 h 175"/>
                <a:gd name="T48" fmla="*/ 59 w 114"/>
                <a:gd name="T49" fmla="*/ 9 h 175"/>
                <a:gd name="T50" fmla="*/ 74 w 114"/>
                <a:gd name="T51" fmla="*/ 17 h 175"/>
                <a:gd name="T52" fmla="*/ 67 w 114"/>
                <a:gd name="T53" fmla="*/ 29 h 175"/>
                <a:gd name="T54" fmla="*/ 74 w 114"/>
                <a:gd name="T55" fmla="*/ 29 h 175"/>
                <a:gd name="T56" fmla="*/ 74 w 114"/>
                <a:gd name="T57" fmla="*/ 29 h 1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4" h="175">
                  <a:moveTo>
                    <a:pt x="64" y="25"/>
                  </a:moveTo>
                  <a:lnTo>
                    <a:pt x="101" y="7"/>
                  </a:lnTo>
                  <a:lnTo>
                    <a:pt x="101" y="15"/>
                  </a:lnTo>
                  <a:lnTo>
                    <a:pt x="93" y="15"/>
                  </a:lnTo>
                  <a:lnTo>
                    <a:pt x="106" y="25"/>
                  </a:lnTo>
                  <a:lnTo>
                    <a:pt x="114" y="91"/>
                  </a:lnTo>
                  <a:lnTo>
                    <a:pt x="106" y="91"/>
                  </a:lnTo>
                  <a:lnTo>
                    <a:pt x="73" y="107"/>
                  </a:lnTo>
                  <a:lnTo>
                    <a:pt x="84" y="129"/>
                  </a:lnTo>
                  <a:lnTo>
                    <a:pt x="101" y="146"/>
                  </a:lnTo>
                  <a:lnTo>
                    <a:pt x="93" y="151"/>
                  </a:lnTo>
                  <a:lnTo>
                    <a:pt x="93" y="168"/>
                  </a:lnTo>
                  <a:lnTo>
                    <a:pt x="16" y="175"/>
                  </a:lnTo>
                  <a:lnTo>
                    <a:pt x="21" y="146"/>
                  </a:lnTo>
                  <a:lnTo>
                    <a:pt x="0" y="129"/>
                  </a:lnTo>
                  <a:lnTo>
                    <a:pt x="0" y="67"/>
                  </a:lnTo>
                  <a:lnTo>
                    <a:pt x="9" y="60"/>
                  </a:lnTo>
                  <a:lnTo>
                    <a:pt x="16" y="39"/>
                  </a:lnTo>
                  <a:lnTo>
                    <a:pt x="31" y="39"/>
                  </a:lnTo>
                  <a:lnTo>
                    <a:pt x="42" y="15"/>
                  </a:lnTo>
                  <a:lnTo>
                    <a:pt x="31" y="15"/>
                  </a:lnTo>
                  <a:lnTo>
                    <a:pt x="42" y="7"/>
                  </a:lnTo>
                  <a:lnTo>
                    <a:pt x="31" y="0"/>
                  </a:lnTo>
                  <a:lnTo>
                    <a:pt x="51" y="0"/>
                  </a:lnTo>
                  <a:lnTo>
                    <a:pt x="51" y="7"/>
                  </a:lnTo>
                  <a:lnTo>
                    <a:pt x="64" y="15"/>
                  </a:lnTo>
                  <a:lnTo>
                    <a:pt x="57" y="25"/>
                  </a:lnTo>
                  <a:lnTo>
                    <a:pt x="64" y="25"/>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1" name="Freeform 791">
              <a:extLst>
                <a:ext uri="{FF2B5EF4-FFF2-40B4-BE49-F238E27FC236}">
                  <a16:creationId xmlns:a16="http://schemas.microsoft.com/office/drawing/2014/main" id="{667381F4-28D8-1745-5793-85EF1FE3BDAA}"/>
                </a:ext>
              </a:extLst>
            </p:cNvPr>
            <p:cNvSpPr>
              <a:spLocks/>
            </p:cNvSpPr>
            <p:nvPr/>
          </p:nvSpPr>
          <p:spPr bwMode="auto">
            <a:xfrm>
              <a:off x="5367883" y="2918380"/>
              <a:ext cx="155615" cy="74225"/>
            </a:xfrm>
            <a:custGeom>
              <a:avLst/>
              <a:gdLst>
                <a:gd name="T0" fmla="*/ 0 w 101"/>
                <a:gd name="T1" fmla="*/ 45 h 52"/>
                <a:gd name="T2" fmla="*/ 17 w 101"/>
                <a:gd name="T3" fmla="*/ 45 h 52"/>
                <a:gd name="T4" fmla="*/ 61 w 101"/>
                <a:gd name="T5" fmla="*/ 33 h 52"/>
                <a:gd name="T6" fmla="*/ 61 w 101"/>
                <a:gd name="T7" fmla="*/ 15 h 52"/>
                <a:gd name="T8" fmla="*/ 70 w 101"/>
                <a:gd name="T9" fmla="*/ 8 h 52"/>
                <a:gd name="T10" fmla="*/ 85 w 101"/>
                <a:gd name="T11" fmla="*/ 8 h 52"/>
                <a:gd name="T12" fmla="*/ 85 w 101"/>
                <a:gd name="T13" fmla="*/ 0 h 52"/>
                <a:gd name="T14" fmla="*/ 120 w 101"/>
                <a:gd name="T15" fmla="*/ 8 h 52"/>
                <a:gd name="T16" fmla="*/ 120 w 101"/>
                <a:gd name="T17" fmla="*/ 33 h 52"/>
                <a:gd name="T18" fmla="*/ 109 w 101"/>
                <a:gd name="T19" fmla="*/ 52 h 52"/>
                <a:gd name="T20" fmla="*/ 70 w 101"/>
                <a:gd name="T21" fmla="*/ 62 h 52"/>
                <a:gd name="T22" fmla="*/ 50 w 101"/>
                <a:gd name="T23" fmla="*/ 52 h 52"/>
                <a:gd name="T24" fmla="*/ 12 w 101"/>
                <a:gd name="T25" fmla="*/ 52 h 52"/>
                <a:gd name="T26" fmla="*/ 0 w 101"/>
                <a:gd name="T27" fmla="*/ 45 h 52"/>
                <a:gd name="T28" fmla="*/ 0 w 101"/>
                <a:gd name="T29" fmla="*/ 45 h 52"/>
                <a:gd name="T30" fmla="*/ 0 w 101"/>
                <a:gd name="T31" fmla="*/ 45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1" h="52">
                  <a:moveTo>
                    <a:pt x="0" y="37"/>
                  </a:moveTo>
                  <a:lnTo>
                    <a:pt x="15" y="37"/>
                  </a:lnTo>
                  <a:lnTo>
                    <a:pt x="51" y="27"/>
                  </a:lnTo>
                  <a:lnTo>
                    <a:pt x="51" y="13"/>
                  </a:lnTo>
                  <a:lnTo>
                    <a:pt x="59" y="6"/>
                  </a:lnTo>
                  <a:lnTo>
                    <a:pt x="72" y="6"/>
                  </a:lnTo>
                  <a:lnTo>
                    <a:pt x="72" y="0"/>
                  </a:lnTo>
                  <a:lnTo>
                    <a:pt x="101" y="6"/>
                  </a:lnTo>
                  <a:lnTo>
                    <a:pt x="101" y="27"/>
                  </a:lnTo>
                  <a:lnTo>
                    <a:pt x="92" y="43"/>
                  </a:lnTo>
                  <a:lnTo>
                    <a:pt x="59" y="52"/>
                  </a:lnTo>
                  <a:lnTo>
                    <a:pt x="42" y="43"/>
                  </a:lnTo>
                  <a:lnTo>
                    <a:pt x="10" y="43"/>
                  </a:lnTo>
                  <a:lnTo>
                    <a:pt x="0" y="37"/>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2" name="Freeform 792">
              <a:extLst>
                <a:ext uri="{FF2B5EF4-FFF2-40B4-BE49-F238E27FC236}">
                  <a16:creationId xmlns:a16="http://schemas.microsoft.com/office/drawing/2014/main" id="{5E0A32AF-D277-FE63-AEEB-865BD7F3FBEA}"/>
                </a:ext>
              </a:extLst>
            </p:cNvPr>
            <p:cNvSpPr>
              <a:spLocks/>
            </p:cNvSpPr>
            <p:nvPr/>
          </p:nvSpPr>
          <p:spPr bwMode="auto">
            <a:xfrm>
              <a:off x="5072214" y="2849363"/>
              <a:ext cx="264544" cy="261740"/>
            </a:xfrm>
            <a:custGeom>
              <a:avLst/>
              <a:gdLst>
                <a:gd name="T0" fmla="*/ 121 w 172"/>
                <a:gd name="T1" fmla="*/ 0 h 185"/>
                <a:gd name="T2" fmla="*/ 103 w 172"/>
                <a:gd name="T3" fmla="*/ 10 h 185"/>
                <a:gd name="T4" fmla="*/ 103 w 172"/>
                <a:gd name="T5" fmla="*/ 38 h 185"/>
                <a:gd name="T6" fmla="*/ 68 w 172"/>
                <a:gd name="T7" fmla="*/ 55 h 185"/>
                <a:gd name="T8" fmla="*/ 62 w 172"/>
                <a:gd name="T9" fmla="*/ 55 h 185"/>
                <a:gd name="T10" fmla="*/ 53 w 172"/>
                <a:gd name="T11" fmla="*/ 46 h 185"/>
                <a:gd name="T12" fmla="*/ 43 w 172"/>
                <a:gd name="T13" fmla="*/ 46 h 185"/>
                <a:gd name="T14" fmla="*/ 53 w 172"/>
                <a:gd name="T15" fmla="*/ 64 h 185"/>
                <a:gd name="T16" fmla="*/ 36 w 172"/>
                <a:gd name="T17" fmla="*/ 73 h 185"/>
                <a:gd name="T18" fmla="*/ 36 w 172"/>
                <a:gd name="T19" fmla="*/ 64 h 185"/>
                <a:gd name="T20" fmla="*/ 0 w 172"/>
                <a:gd name="T21" fmla="*/ 73 h 185"/>
                <a:gd name="T22" fmla="*/ 0 w 172"/>
                <a:gd name="T23" fmla="*/ 90 h 185"/>
                <a:gd name="T24" fmla="*/ 43 w 172"/>
                <a:gd name="T25" fmla="*/ 99 h 185"/>
                <a:gd name="T26" fmla="*/ 62 w 172"/>
                <a:gd name="T27" fmla="*/ 125 h 185"/>
                <a:gd name="T28" fmla="*/ 53 w 172"/>
                <a:gd name="T29" fmla="*/ 199 h 185"/>
                <a:gd name="T30" fmla="*/ 68 w 172"/>
                <a:gd name="T31" fmla="*/ 210 h 185"/>
                <a:gd name="T32" fmla="*/ 121 w 172"/>
                <a:gd name="T33" fmla="*/ 218 h 185"/>
                <a:gd name="T34" fmla="*/ 121 w 172"/>
                <a:gd name="T35" fmla="*/ 210 h 185"/>
                <a:gd name="T36" fmla="*/ 147 w 172"/>
                <a:gd name="T37" fmla="*/ 199 h 185"/>
                <a:gd name="T38" fmla="*/ 177 w 172"/>
                <a:gd name="T39" fmla="*/ 210 h 185"/>
                <a:gd name="T40" fmla="*/ 190 w 172"/>
                <a:gd name="T41" fmla="*/ 210 h 185"/>
                <a:gd name="T42" fmla="*/ 196 w 172"/>
                <a:gd name="T43" fmla="*/ 189 h 185"/>
                <a:gd name="T44" fmla="*/ 190 w 172"/>
                <a:gd name="T45" fmla="*/ 163 h 185"/>
                <a:gd name="T46" fmla="*/ 190 w 172"/>
                <a:gd name="T47" fmla="*/ 120 h 185"/>
                <a:gd name="T48" fmla="*/ 177 w 172"/>
                <a:gd name="T49" fmla="*/ 125 h 185"/>
                <a:gd name="T50" fmla="*/ 177 w 172"/>
                <a:gd name="T51" fmla="*/ 120 h 185"/>
                <a:gd name="T52" fmla="*/ 190 w 172"/>
                <a:gd name="T53" fmla="*/ 99 h 185"/>
                <a:gd name="T54" fmla="*/ 196 w 172"/>
                <a:gd name="T55" fmla="*/ 99 h 185"/>
                <a:gd name="T56" fmla="*/ 203 w 172"/>
                <a:gd name="T57" fmla="*/ 64 h 185"/>
                <a:gd name="T58" fmla="*/ 177 w 172"/>
                <a:gd name="T59" fmla="*/ 46 h 185"/>
                <a:gd name="T60" fmla="*/ 153 w 172"/>
                <a:gd name="T61" fmla="*/ 46 h 185"/>
                <a:gd name="T62" fmla="*/ 153 w 172"/>
                <a:gd name="T63" fmla="*/ 38 h 185"/>
                <a:gd name="T64" fmla="*/ 147 w 172"/>
                <a:gd name="T65" fmla="*/ 38 h 185"/>
                <a:gd name="T66" fmla="*/ 147 w 172"/>
                <a:gd name="T67" fmla="*/ 17 h 185"/>
                <a:gd name="T68" fmla="*/ 121 w 172"/>
                <a:gd name="T69" fmla="*/ 10 h 185"/>
                <a:gd name="T70" fmla="*/ 121 w 172"/>
                <a:gd name="T71" fmla="*/ 0 h 185"/>
                <a:gd name="T72" fmla="*/ 121 w 172"/>
                <a:gd name="T73" fmla="*/ 0 h 185"/>
                <a:gd name="T74" fmla="*/ 121 w 172"/>
                <a:gd name="T75" fmla="*/ 0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2" h="185">
                  <a:moveTo>
                    <a:pt x="102" y="0"/>
                  </a:moveTo>
                  <a:lnTo>
                    <a:pt x="87" y="8"/>
                  </a:lnTo>
                  <a:lnTo>
                    <a:pt x="87" y="32"/>
                  </a:lnTo>
                  <a:lnTo>
                    <a:pt x="58" y="47"/>
                  </a:lnTo>
                  <a:lnTo>
                    <a:pt x="52" y="47"/>
                  </a:lnTo>
                  <a:lnTo>
                    <a:pt x="45" y="39"/>
                  </a:lnTo>
                  <a:lnTo>
                    <a:pt x="37" y="39"/>
                  </a:lnTo>
                  <a:lnTo>
                    <a:pt x="45" y="54"/>
                  </a:lnTo>
                  <a:lnTo>
                    <a:pt x="30" y="62"/>
                  </a:lnTo>
                  <a:lnTo>
                    <a:pt x="30" y="54"/>
                  </a:lnTo>
                  <a:lnTo>
                    <a:pt x="0" y="62"/>
                  </a:lnTo>
                  <a:lnTo>
                    <a:pt x="0" y="76"/>
                  </a:lnTo>
                  <a:lnTo>
                    <a:pt x="37" y="84"/>
                  </a:lnTo>
                  <a:lnTo>
                    <a:pt x="52" y="106"/>
                  </a:lnTo>
                  <a:lnTo>
                    <a:pt x="45" y="168"/>
                  </a:lnTo>
                  <a:lnTo>
                    <a:pt x="58" y="178"/>
                  </a:lnTo>
                  <a:lnTo>
                    <a:pt x="102" y="185"/>
                  </a:lnTo>
                  <a:lnTo>
                    <a:pt x="102" y="178"/>
                  </a:lnTo>
                  <a:lnTo>
                    <a:pt x="124" y="168"/>
                  </a:lnTo>
                  <a:lnTo>
                    <a:pt x="150" y="178"/>
                  </a:lnTo>
                  <a:lnTo>
                    <a:pt x="161" y="178"/>
                  </a:lnTo>
                  <a:lnTo>
                    <a:pt x="166" y="160"/>
                  </a:lnTo>
                  <a:lnTo>
                    <a:pt x="161" y="138"/>
                  </a:lnTo>
                  <a:lnTo>
                    <a:pt x="161" y="101"/>
                  </a:lnTo>
                  <a:lnTo>
                    <a:pt x="150" y="106"/>
                  </a:lnTo>
                  <a:lnTo>
                    <a:pt x="150" y="101"/>
                  </a:lnTo>
                  <a:lnTo>
                    <a:pt x="161" y="84"/>
                  </a:lnTo>
                  <a:lnTo>
                    <a:pt x="166" y="84"/>
                  </a:lnTo>
                  <a:lnTo>
                    <a:pt x="172" y="54"/>
                  </a:lnTo>
                  <a:lnTo>
                    <a:pt x="150" y="39"/>
                  </a:lnTo>
                  <a:lnTo>
                    <a:pt x="130" y="39"/>
                  </a:lnTo>
                  <a:lnTo>
                    <a:pt x="130" y="32"/>
                  </a:lnTo>
                  <a:lnTo>
                    <a:pt x="124" y="32"/>
                  </a:lnTo>
                  <a:lnTo>
                    <a:pt x="124" y="15"/>
                  </a:lnTo>
                  <a:lnTo>
                    <a:pt x="102" y="8"/>
                  </a:lnTo>
                  <a:lnTo>
                    <a:pt x="102" y="0"/>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3" name="Freeform 793">
              <a:extLst>
                <a:ext uri="{FF2B5EF4-FFF2-40B4-BE49-F238E27FC236}">
                  <a16:creationId xmlns:a16="http://schemas.microsoft.com/office/drawing/2014/main" id="{90DFC7D4-E9F4-029A-1FEC-B7AA8BB45A8D}"/>
                </a:ext>
              </a:extLst>
            </p:cNvPr>
            <p:cNvSpPr>
              <a:spLocks/>
            </p:cNvSpPr>
            <p:nvPr/>
          </p:nvSpPr>
          <p:spPr bwMode="auto">
            <a:xfrm>
              <a:off x="4984503" y="3068128"/>
              <a:ext cx="244740" cy="209652"/>
            </a:xfrm>
            <a:custGeom>
              <a:avLst/>
              <a:gdLst>
                <a:gd name="T0" fmla="*/ 10 w 159"/>
                <a:gd name="T1" fmla="*/ 49 h 149"/>
                <a:gd name="T2" fmla="*/ 51 w 159"/>
                <a:gd name="T3" fmla="*/ 49 h 149"/>
                <a:gd name="T4" fmla="*/ 51 w 159"/>
                <a:gd name="T5" fmla="*/ 56 h 149"/>
                <a:gd name="T6" fmla="*/ 36 w 159"/>
                <a:gd name="T7" fmla="*/ 67 h 149"/>
                <a:gd name="T8" fmla="*/ 36 w 159"/>
                <a:gd name="T9" fmla="*/ 92 h 149"/>
                <a:gd name="T10" fmla="*/ 27 w 159"/>
                <a:gd name="T11" fmla="*/ 102 h 149"/>
                <a:gd name="T12" fmla="*/ 36 w 159"/>
                <a:gd name="T13" fmla="*/ 136 h 149"/>
                <a:gd name="T14" fmla="*/ 27 w 159"/>
                <a:gd name="T15" fmla="*/ 159 h 149"/>
                <a:gd name="T16" fmla="*/ 62 w 159"/>
                <a:gd name="T17" fmla="*/ 174 h 149"/>
                <a:gd name="T18" fmla="*/ 67 w 159"/>
                <a:gd name="T19" fmla="*/ 164 h 149"/>
                <a:gd name="T20" fmla="*/ 111 w 159"/>
                <a:gd name="T21" fmla="*/ 164 h 149"/>
                <a:gd name="T22" fmla="*/ 152 w 159"/>
                <a:gd name="T23" fmla="*/ 119 h 149"/>
                <a:gd name="T24" fmla="*/ 136 w 159"/>
                <a:gd name="T25" fmla="*/ 102 h 149"/>
                <a:gd name="T26" fmla="*/ 160 w 159"/>
                <a:gd name="T27" fmla="*/ 67 h 149"/>
                <a:gd name="T28" fmla="*/ 188 w 159"/>
                <a:gd name="T29" fmla="*/ 49 h 149"/>
                <a:gd name="T30" fmla="*/ 188 w 159"/>
                <a:gd name="T31" fmla="*/ 29 h 149"/>
                <a:gd name="T32" fmla="*/ 136 w 159"/>
                <a:gd name="T33" fmla="*/ 21 h 149"/>
                <a:gd name="T34" fmla="*/ 119 w 159"/>
                <a:gd name="T35" fmla="*/ 12 h 149"/>
                <a:gd name="T36" fmla="*/ 17 w 159"/>
                <a:gd name="T37" fmla="*/ 0 h 149"/>
                <a:gd name="T38" fmla="*/ 10 w 159"/>
                <a:gd name="T39" fmla="*/ 12 h 149"/>
                <a:gd name="T40" fmla="*/ 0 w 159"/>
                <a:gd name="T41" fmla="*/ 12 h 149"/>
                <a:gd name="T42" fmla="*/ 0 w 159"/>
                <a:gd name="T43" fmla="*/ 21 h 149"/>
                <a:gd name="T44" fmla="*/ 10 w 159"/>
                <a:gd name="T45" fmla="*/ 49 h 149"/>
                <a:gd name="T46" fmla="*/ 10 w 159"/>
                <a:gd name="T47" fmla="*/ 49 h 149"/>
                <a:gd name="T48" fmla="*/ 10 w 159"/>
                <a:gd name="T49" fmla="*/ 49 h 1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149">
                  <a:moveTo>
                    <a:pt x="8" y="42"/>
                  </a:moveTo>
                  <a:lnTo>
                    <a:pt x="43" y="42"/>
                  </a:lnTo>
                  <a:lnTo>
                    <a:pt x="43" y="48"/>
                  </a:lnTo>
                  <a:lnTo>
                    <a:pt x="30" y="57"/>
                  </a:lnTo>
                  <a:lnTo>
                    <a:pt x="30" y="79"/>
                  </a:lnTo>
                  <a:lnTo>
                    <a:pt x="23" y="87"/>
                  </a:lnTo>
                  <a:lnTo>
                    <a:pt x="30" y="117"/>
                  </a:lnTo>
                  <a:lnTo>
                    <a:pt x="23" y="136"/>
                  </a:lnTo>
                  <a:lnTo>
                    <a:pt x="52" y="149"/>
                  </a:lnTo>
                  <a:lnTo>
                    <a:pt x="57" y="141"/>
                  </a:lnTo>
                  <a:lnTo>
                    <a:pt x="94" y="141"/>
                  </a:lnTo>
                  <a:lnTo>
                    <a:pt x="129" y="102"/>
                  </a:lnTo>
                  <a:lnTo>
                    <a:pt x="115" y="87"/>
                  </a:lnTo>
                  <a:lnTo>
                    <a:pt x="135" y="57"/>
                  </a:lnTo>
                  <a:lnTo>
                    <a:pt x="159" y="42"/>
                  </a:lnTo>
                  <a:lnTo>
                    <a:pt x="159" y="25"/>
                  </a:lnTo>
                  <a:lnTo>
                    <a:pt x="115" y="18"/>
                  </a:lnTo>
                  <a:lnTo>
                    <a:pt x="100" y="10"/>
                  </a:lnTo>
                  <a:lnTo>
                    <a:pt x="15" y="0"/>
                  </a:lnTo>
                  <a:lnTo>
                    <a:pt x="8" y="10"/>
                  </a:lnTo>
                  <a:lnTo>
                    <a:pt x="0" y="10"/>
                  </a:lnTo>
                  <a:lnTo>
                    <a:pt x="0" y="18"/>
                  </a:lnTo>
                  <a:lnTo>
                    <a:pt x="8" y="42"/>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4" name="Freeform 794">
              <a:extLst>
                <a:ext uri="{FF2B5EF4-FFF2-40B4-BE49-F238E27FC236}">
                  <a16:creationId xmlns:a16="http://schemas.microsoft.com/office/drawing/2014/main" id="{C62DBAC6-CC77-E839-E711-430402AFF9A8}"/>
                </a:ext>
              </a:extLst>
            </p:cNvPr>
            <p:cNvSpPr>
              <a:spLocks/>
            </p:cNvSpPr>
            <p:nvPr/>
          </p:nvSpPr>
          <p:spPr bwMode="auto">
            <a:xfrm>
              <a:off x="4984502" y="3128033"/>
              <a:ext cx="69320" cy="131521"/>
            </a:xfrm>
            <a:custGeom>
              <a:avLst/>
              <a:gdLst>
                <a:gd name="T0" fmla="*/ 27 w 45"/>
                <a:gd name="T1" fmla="*/ 109 h 94"/>
                <a:gd name="T2" fmla="*/ 33 w 45"/>
                <a:gd name="T3" fmla="*/ 89 h 94"/>
                <a:gd name="T4" fmla="*/ 27 w 45"/>
                <a:gd name="T5" fmla="*/ 55 h 94"/>
                <a:gd name="T6" fmla="*/ 33 w 45"/>
                <a:gd name="T7" fmla="*/ 46 h 94"/>
                <a:gd name="T8" fmla="*/ 33 w 45"/>
                <a:gd name="T9" fmla="*/ 20 h 94"/>
                <a:gd name="T10" fmla="*/ 53 w 45"/>
                <a:gd name="T11" fmla="*/ 10 h 94"/>
                <a:gd name="T12" fmla="*/ 53 w 45"/>
                <a:gd name="T13" fmla="*/ 0 h 94"/>
                <a:gd name="T14" fmla="*/ 10 w 45"/>
                <a:gd name="T15" fmla="*/ 0 h 94"/>
                <a:gd name="T16" fmla="*/ 0 w 45"/>
                <a:gd name="T17" fmla="*/ 74 h 94"/>
                <a:gd name="T18" fmla="*/ 10 w 45"/>
                <a:gd name="T19" fmla="*/ 74 h 94"/>
                <a:gd name="T20" fmla="*/ 0 w 45"/>
                <a:gd name="T21" fmla="*/ 109 h 94"/>
                <a:gd name="T22" fmla="*/ 27 w 45"/>
                <a:gd name="T23" fmla="*/ 109 h 94"/>
                <a:gd name="T24" fmla="*/ 27 w 45"/>
                <a:gd name="T25" fmla="*/ 109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94">
                  <a:moveTo>
                    <a:pt x="23" y="94"/>
                  </a:moveTo>
                  <a:lnTo>
                    <a:pt x="28" y="77"/>
                  </a:lnTo>
                  <a:lnTo>
                    <a:pt x="23" y="47"/>
                  </a:lnTo>
                  <a:lnTo>
                    <a:pt x="28" y="40"/>
                  </a:lnTo>
                  <a:lnTo>
                    <a:pt x="28" y="18"/>
                  </a:lnTo>
                  <a:lnTo>
                    <a:pt x="45" y="8"/>
                  </a:lnTo>
                  <a:lnTo>
                    <a:pt x="45" y="0"/>
                  </a:lnTo>
                  <a:lnTo>
                    <a:pt x="8" y="0"/>
                  </a:lnTo>
                  <a:lnTo>
                    <a:pt x="0" y="64"/>
                  </a:lnTo>
                  <a:lnTo>
                    <a:pt x="8" y="64"/>
                  </a:lnTo>
                  <a:lnTo>
                    <a:pt x="0" y="94"/>
                  </a:lnTo>
                  <a:lnTo>
                    <a:pt x="23" y="94"/>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5" name="Freeform 795">
              <a:extLst>
                <a:ext uri="{FF2B5EF4-FFF2-40B4-BE49-F238E27FC236}">
                  <a16:creationId xmlns:a16="http://schemas.microsoft.com/office/drawing/2014/main" id="{AC4AE224-CFB5-6C53-9A20-35D2A9E16C31}"/>
                </a:ext>
              </a:extLst>
            </p:cNvPr>
            <p:cNvSpPr>
              <a:spLocks/>
            </p:cNvSpPr>
            <p:nvPr/>
          </p:nvSpPr>
          <p:spPr bwMode="auto">
            <a:xfrm>
              <a:off x="5316955" y="2978281"/>
              <a:ext cx="240495" cy="264345"/>
            </a:xfrm>
            <a:custGeom>
              <a:avLst/>
              <a:gdLst>
                <a:gd name="T0" fmla="*/ 9 w 156"/>
                <a:gd name="T1" fmla="*/ 81 h 188"/>
                <a:gd name="T2" fmla="*/ 26 w 156"/>
                <a:gd name="T3" fmla="*/ 69 h 188"/>
                <a:gd name="T4" fmla="*/ 51 w 156"/>
                <a:gd name="T5" fmla="*/ 81 h 188"/>
                <a:gd name="T6" fmla="*/ 68 w 156"/>
                <a:gd name="T7" fmla="*/ 106 h 188"/>
                <a:gd name="T8" fmla="*/ 77 w 156"/>
                <a:gd name="T9" fmla="*/ 106 h 188"/>
                <a:gd name="T10" fmla="*/ 92 w 156"/>
                <a:gd name="T11" fmla="*/ 131 h 188"/>
                <a:gd name="T12" fmla="*/ 109 w 156"/>
                <a:gd name="T13" fmla="*/ 143 h 188"/>
                <a:gd name="T14" fmla="*/ 127 w 156"/>
                <a:gd name="T15" fmla="*/ 167 h 188"/>
                <a:gd name="T16" fmla="*/ 145 w 156"/>
                <a:gd name="T17" fmla="*/ 167 h 188"/>
                <a:gd name="T18" fmla="*/ 143 w 156"/>
                <a:gd name="T19" fmla="*/ 192 h 188"/>
                <a:gd name="T20" fmla="*/ 132 w 156"/>
                <a:gd name="T21" fmla="*/ 219 h 188"/>
                <a:gd name="T22" fmla="*/ 154 w 156"/>
                <a:gd name="T23" fmla="*/ 211 h 188"/>
                <a:gd name="T24" fmla="*/ 161 w 156"/>
                <a:gd name="T25" fmla="*/ 193 h 188"/>
                <a:gd name="T26" fmla="*/ 161 w 156"/>
                <a:gd name="T27" fmla="*/ 150 h 188"/>
                <a:gd name="T28" fmla="*/ 174 w 156"/>
                <a:gd name="T29" fmla="*/ 176 h 188"/>
                <a:gd name="T30" fmla="*/ 185 w 156"/>
                <a:gd name="T31" fmla="*/ 167 h 188"/>
                <a:gd name="T32" fmla="*/ 145 w 156"/>
                <a:gd name="T33" fmla="*/ 131 h 188"/>
                <a:gd name="T34" fmla="*/ 154 w 156"/>
                <a:gd name="T35" fmla="*/ 123 h 188"/>
                <a:gd name="T36" fmla="*/ 145 w 156"/>
                <a:gd name="T37" fmla="*/ 123 h 188"/>
                <a:gd name="T38" fmla="*/ 118 w 156"/>
                <a:gd name="T39" fmla="*/ 106 h 188"/>
                <a:gd name="T40" fmla="*/ 109 w 156"/>
                <a:gd name="T41" fmla="*/ 90 h 188"/>
                <a:gd name="T42" fmla="*/ 92 w 156"/>
                <a:gd name="T43" fmla="*/ 69 h 188"/>
                <a:gd name="T44" fmla="*/ 92 w 156"/>
                <a:gd name="T45" fmla="*/ 35 h 188"/>
                <a:gd name="T46" fmla="*/ 109 w 156"/>
                <a:gd name="T47" fmla="*/ 35 h 188"/>
                <a:gd name="T48" fmla="*/ 109 w 156"/>
                <a:gd name="T49" fmla="*/ 10 h 188"/>
                <a:gd name="T50" fmla="*/ 92 w 156"/>
                <a:gd name="T51" fmla="*/ 0 h 188"/>
                <a:gd name="T52" fmla="*/ 59 w 156"/>
                <a:gd name="T53" fmla="*/ 0 h 188"/>
                <a:gd name="T54" fmla="*/ 51 w 156"/>
                <a:gd name="T55" fmla="*/ 17 h 188"/>
                <a:gd name="T56" fmla="*/ 41 w 156"/>
                <a:gd name="T57" fmla="*/ 10 h 188"/>
                <a:gd name="T58" fmla="*/ 41 w 156"/>
                <a:gd name="T59" fmla="*/ 17 h 188"/>
                <a:gd name="T60" fmla="*/ 26 w 156"/>
                <a:gd name="T61" fmla="*/ 17 h 188"/>
                <a:gd name="T62" fmla="*/ 9 w 156"/>
                <a:gd name="T63" fmla="*/ 35 h 188"/>
                <a:gd name="T64" fmla="*/ 0 w 156"/>
                <a:gd name="T65" fmla="*/ 35 h 188"/>
                <a:gd name="T66" fmla="*/ 0 w 156"/>
                <a:gd name="T67" fmla="*/ 55 h 188"/>
                <a:gd name="T68" fmla="*/ 9 w 156"/>
                <a:gd name="T69" fmla="*/ 81 h 188"/>
                <a:gd name="T70" fmla="*/ 9 w 156"/>
                <a:gd name="T71" fmla="*/ 81 h 188"/>
                <a:gd name="T72" fmla="*/ 9 w 156"/>
                <a:gd name="T73" fmla="*/ 81 h 1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6" h="188">
                  <a:moveTo>
                    <a:pt x="7" y="69"/>
                  </a:moveTo>
                  <a:lnTo>
                    <a:pt x="22" y="59"/>
                  </a:lnTo>
                  <a:lnTo>
                    <a:pt x="43" y="69"/>
                  </a:lnTo>
                  <a:lnTo>
                    <a:pt x="57" y="91"/>
                  </a:lnTo>
                  <a:lnTo>
                    <a:pt x="65" y="91"/>
                  </a:lnTo>
                  <a:lnTo>
                    <a:pt x="77" y="112"/>
                  </a:lnTo>
                  <a:lnTo>
                    <a:pt x="92" y="122"/>
                  </a:lnTo>
                  <a:lnTo>
                    <a:pt x="107" y="144"/>
                  </a:lnTo>
                  <a:lnTo>
                    <a:pt x="122" y="144"/>
                  </a:lnTo>
                  <a:lnTo>
                    <a:pt x="120" y="165"/>
                  </a:lnTo>
                  <a:lnTo>
                    <a:pt x="111" y="188"/>
                  </a:lnTo>
                  <a:lnTo>
                    <a:pt x="129" y="181"/>
                  </a:lnTo>
                  <a:lnTo>
                    <a:pt x="136" y="166"/>
                  </a:lnTo>
                  <a:lnTo>
                    <a:pt x="136" y="129"/>
                  </a:lnTo>
                  <a:lnTo>
                    <a:pt x="147" y="151"/>
                  </a:lnTo>
                  <a:lnTo>
                    <a:pt x="156" y="144"/>
                  </a:lnTo>
                  <a:lnTo>
                    <a:pt x="122" y="112"/>
                  </a:lnTo>
                  <a:lnTo>
                    <a:pt x="129" y="106"/>
                  </a:lnTo>
                  <a:lnTo>
                    <a:pt x="122" y="106"/>
                  </a:lnTo>
                  <a:lnTo>
                    <a:pt x="99" y="91"/>
                  </a:lnTo>
                  <a:lnTo>
                    <a:pt x="92" y="77"/>
                  </a:lnTo>
                  <a:lnTo>
                    <a:pt x="77" y="59"/>
                  </a:lnTo>
                  <a:lnTo>
                    <a:pt x="77" y="30"/>
                  </a:lnTo>
                  <a:lnTo>
                    <a:pt x="92" y="30"/>
                  </a:lnTo>
                  <a:lnTo>
                    <a:pt x="92" y="8"/>
                  </a:lnTo>
                  <a:lnTo>
                    <a:pt x="77" y="0"/>
                  </a:lnTo>
                  <a:lnTo>
                    <a:pt x="50" y="0"/>
                  </a:lnTo>
                  <a:lnTo>
                    <a:pt x="43" y="15"/>
                  </a:lnTo>
                  <a:lnTo>
                    <a:pt x="35" y="8"/>
                  </a:lnTo>
                  <a:lnTo>
                    <a:pt x="35" y="15"/>
                  </a:lnTo>
                  <a:lnTo>
                    <a:pt x="22" y="15"/>
                  </a:lnTo>
                  <a:lnTo>
                    <a:pt x="7" y="30"/>
                  </a:lnTo>
                  <a:lnTo>
                    <a:pt x="0" y="30"/>
                  </a:lnTo>
                  <a:lnTo>
                    <a:pt x="0" y="47"/>
                  </a:lnTo>
                  <a:lnTo>
                    <a:pt x="7" y="69"/>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6" name="Freeform 796">
              <a:extLst>
                <a:ext uri="{FF2B5EF4-FFF2-40B4-BE49-F238E27FC236}">
                  <a16:creationId xmlns:a16="http://schemas.microsoft.com/office/drawing/2014/main" id="{EED830E4-FC85-4885-C721-4F9A936A5DE9}"/>
                </a:ext>
              </a:extLst>
            </p:cNvPr>
            <p:cNvSpPr>
              <a:spLocks/>
            </p:cNvSpPr>
            <p:nvPr/>
          </p:nvSpPr>
          <p:spPr bwMode="auto">
            <a:xfrm>
              <a:off x="5588573" y="2934004"/>
              <a:ext cx="199469" cy="152356"/>
            </a:xfrm>
            <a:custGeom>
              <a:avLst/>
              <a:gdLst>
                <a:gd name="T0" fmla="*/ 17 w 130"/>
                <a:gd name="T1" fmla="*/ 93 h 108"/>
                <a:gd name="T2" fmla="*/ 44 w 130"/>
                <a:gd name="T3" fmla="*/ 93 h 108"/>
                <a:gd name="T4" fmla="*/ 44 w 130"/>
                <a:gd name="T5" fmla="*/ 109 h 108"/>
                <a:gd name="T6" fmla="*/ 51 w 130"/>
                <a:gd name="T7" fmla="*/ 117 h 108"/>
                <a:gd name="T8" fmla="*/ 59 w 130"/>
                <a:gd name="T9" fmla="*/ 117 h 108"/>
                <a:gd name="T10" fmla="*/ 94 w 130"/>
                <a:gd name="T11" fmla="*/ 127 h 108"/>
                <a:gd name="T12" fmla="*/ 108 w 130"/>
                <a:gd name="T13" fmla="*/ 109 h 108"/>
                <a:gd name="T14" fmla="*/ 134 w 130"/>
                <a:gd name="T15" fmla="*/ 117 h 108"/>
                <a:gd name="T16" fmla="*/ 134 w 130"/>
                <a:gd name="T17" fmla="*/ 109 h 108"/>
                <a:gd name="T18" fmla="*/ 153 w 130"/>
                <a:gd name="T19" fmla="*/ 93 h 108"/>
                <a:gd name="T20" fmla="*/ 153 w 130"/>
                <a:gd name="T21" fmla="*/ 83 h 108"/>
                <a:gd name="T22" fmla="*/ 126 w 130"/>
                <a:gd name="T23" fmla="*/ 83 h 108"/>
                <a:gd name="T24" fmla="*/ 126 w 130"/>
                <a:gd name="T25" fmla="*/ 37 h 108"/>
                <a:gd name="T26" fmla="*/ 108 w 130"/>
                <a:gd name="T27" fmla="*/ 0 h 108"/>
                <a:gd name="T28" fmla="*/ 100 w 130"/>
                <a:gd name="T29" fmla="*/ 0 h 108"/>
                <a:gd name="T30" fmla="*/ 74 w 130"/>
                <a:gd name="T31" fmla="*/ 20 h 108"/>
                <a:gd name="T32" fmla="*/ 27 w 130"/>
                <a:gd name="T33" fmla="*/ 20 h 108"/>
                <a:gd name="T34" fmla="*/ 17 w 130"/>
                <a:gd name="T35" fmla="*/ 56 h 108"/>
                <a:gd name="T36" fmla="*/ 0 w 130"/>
                <a:gd name="T37" fmla="*/ 56 h 108"/>
                <a:gd name="T38" fmla="*/ 17 w 130"/>
                <a:gd name="T39" fmla="*/ 93 h 108"/>
                <a:gd name="T40" fmla="*/ 17 w 130"/>
                <a:gd name="T41" fmla="*/ 93 h 108"/>
                <a:gd name="T42" fmla="*/ 17 w 130"/>
                <a:gd name="T43" fmla="*/ 93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0" h="108">
                  <a:moveTo>
                    <a:pt x="15" y="79"/>
                  </a:moveTo>
                  <a:lnTo>
                    <a:pt x="38" y="79"/>
                  </a:lnTo>
                  <a:lnTo>
                    <a:pt x="38" y="93"/>
                  </a:lnTo>
                  <a:lnTo>
                    <a:pt x="43" y="100"/>
                  </a:lnTo>
                  <a:lnTo>
                    <a:pt x="50" y="100"/>
                  </a:lnTo>
                  <a:lnTo>
                    <a:pt x="80" y="108"/>
                  </a:lnTo>
                  <a:lnTo>
                    <a:pt x="92" y="93"/>
                  </a:lnTo>
                  <a:lnTo>
                    <a:pt x="114" y="100"/>
                  </a:lnTo>
                  <a:lnTo>
                    <a:pt x="114" y="93"/>
                  </a:lnTo>
                  <a:lnTo>
                    <a:pt x="130" y="79"/>
                  </a:lnTo>
                  <a:lnTo>
                    <a:pt x="130" y="71"/>
                  </a:lnTo>
                  <a:lnTo>
                    <a:pt x="107" y="71"/>
                  </a:lnTo>
                  <a:lnTo>
                    <a:pt x="107" y="31"/>
                  </a:lnTo>
                  <a:lnTo>
                    <a:pt x="92" y="0"/>
                  </a:lnTo>
                  <a:lnTo>
                    <a:pt x="85" y="0"/>
                  </a:lnTo>
                  <a:lnTo>
                    <a:pt x="63" y="17"/>
                  </a:lnTo>
                  <a:lnTo>
                    <a:pt x="23" y="17"/>
                  </a:lnTo>
                  <a:lnTo>
                    <a:pt x="15" y="48"/>
                  </a:lnTo>
                  <a:lnTo>
                    <a:pt x="0" y="48"/>
                  </a:lnTo>
                  <a:lnTo>
                    <a:pt x="15" y="79"/>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7" name="Freeform 797">
              <a:extLst>
                <a:ext uri="{FF2B5EF4-FFF2-40B4-BE49-F238E27FC236}">
                  <a16:creationId xmlns:a16="http://schemas.microsoft.com/office/drawing/2014/main" id="{FBE7F129-FECA-852D-5985-872B85D2B28C}"/>
                </a:ext>
              </a:extLst>
            </p:cNvPr>
            <p:cNvSpPr>
              <a:spLocks/>
            </p:cNvSpPr>
            <p:nvPr/>
          </p:nvSpPr>
          <p:spPr bwMode="auto">
            <a:xfrm>
              <a:off x="5588573" y="3135847"/>
              <a:ext cx="130149" cy="104175"/>
            </a:xfrm>
            <a:custGeom>
              <a:avLst/>
              <a:gdLst>
                <a:gd name="T0" fmla="*/ 17 w 85"/>
                <a:gd name="T1" fmla="*/ 12 h 74"/>
                <a:gd name="T2" fmla="*/ 49 w 85"/>
                <a:gd name="T3" fmla="*/ 0 h 74"/>
                <a:gd name="T4" fmla="*/ 67 w 85"/>
                <a:gd name="T5" fmla="*/ 0 h 74"/>
                <a:gd name="T6" fmla="*/ 94 w 85"/>
                <a:gd name="T7" fmla="*/ 12 h 74"/>
                <a:gd name="T8" fmla="*/ 100 w 85"/>
                <a:gd name="T9" fmla="*/ 0 h 74"/>
                <a:gd name="T10" fmla="*/ 94 w 85"/>
                <a:gd name="T11" fmla="*/ 19 h 74"/>
                <a:gd name="T12" fmla="*/ 67 w 85"/>
                <a:gd name="T13" fmla="*/ 12 h 74"/>
                <a:gd name="T14" fmla="*/ 56 w 85"/>
                <a:gd name="T15" fmla="*/ 19 h 74"/>
                <a:gd name="T16" fmla="*/ 56 w 85"/>
                <a:gd name="T17" fmla="*/ 38 h 74"/>
                <a:gd name="T18" fmla="*/ 49 w 85"/>
                <a:gd name="T19" fmla="*/ 38 h 74"/>
                <a:gd name="T20" fmla="*/ 43 w 85"/>
                <a:gd name="T21" fmla="*/ 19 h 74"/>
                <a:gd name="T22" fmla="*/ 43 w 85"/>
                <a:gd name="T23" fmla="*/ 38 h 74"/>
                <a:gd name="T24" fmla="*/ 49 w 85"/>
                <a:gd name="T25" fmla="*/ 54 h 74"/>
                <a:gd name="T26" fmla="*/ 67 w 85"/>
                <a:gd name="T27" fmla="*/ 80 h 74"/>
                <a:gd name="T28" fmla="*/ 56 w 85"/>
                <a:gd name="T29" fmla="*/ 80 h 74"/>
                <a:gd name="T30" fmla="*/ 56 w 85"/>
                <a:gd name="T31" fmla="*/ 86 h 74"/>
                <a:gd name="T32" fmla="*/ 43 w 85"/>
                <a:gd name="T33" fmla="*/ 80 h 74"/>
                <a:gd name="T34" fmla="*/ 17 w 85"/>
                <a:gd name="T35" fmla="*/ 80 h 74"/>
                <a:gd name="T36" fmla="*/ 0 w 85"/>
                <a:gd name="T37" fmla="*/ 45 h 74"/>
                <a:gd name="T38" fmla="*/ 17 w 85"/>
                <a:gd name="T39" fmla="*/ 19 h 74"/>
                <a:gd name="T40" fmla="*/ 17 w 85"/>
                <a:gd name="T41" fmla="*/ 12 h 74"/>
                <a:gd name="T42" fmla="*/ 17 w 85"/>
                <a:gd name="T43" fmla="*/ 12 h 74"/>
                <a:gd name="T44" fmla="*/ 17 w 85"/>
                <a:gd name="T45" fmla="*/ 12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5" h="74">
                  <a:moveTo>
                    <a:pt x="15" y="10"/>
                  </a:moveTo>
                  <a:lnTo>
                    <a:pt x="42" y="0"/>
                  </a:lnTo>
                  <a:lnTo>
                    <a:pt x="57" y="0"/>
                  </a:lnTo>
                  <a:lnTo>
                    <a:pt x="80" y="10"/>
                  </a:lnTo>
                  <a:lnTo>
                    <a:pt x="85" y="0"/>
                  </a:lnTo>
                  <a:lnTo>
                    <a:pt x="80" y="17"/>
                  </a:lnTo>
                  <a:lnTo>
                    <a:pt x="57" y="10"/>
                  </a:lnTo>
                  <a:lnTo>
                    <a:pt x="48" y="17"/>
                  </a:lnTo>
                  <a:lnTo>
                    <a:pt x="48" y="32"/>
                  </a:lnTo>
                  <a:lnTo>
                    <a:pt x="42" y="32"/>
                  </a:lnTo>
                  <a:lnTo>
                    <a:pt x="37" y="17"/>
                  </a:lnTo>
                  <a:lnTo>
                    <a:pt x="37" y="32"/>
                  </a:lnTo>
                  <a:lnTo>
                    <a:pt x="42" y="46"/>
                  </a:lnTo>
                  <a:lnTo>
                    <a:pt x="57" y="68"/>
                  </a:lnTo>
                  <a:lnTo>
                    <a:pt x="48" y="68"/>
                  </a:lnTo>
                  <a:lnTo>
                    <a:pt x="48" y="74"/>
                  </a:lnTo>
                  <a:lnTo>
                    <a:pt x="37" y="68"/>
                  </a:lnTo>
                  <a:lnTo>
                    <a:pt x="15" y="68"/>
                  </a:lnTo>
                  <a:lnTo>
                    <a:pt x="0" y="39"/>
                  </a:lnTo>
                  <a:lnTo>
                    <a:pt x="15" y="17"/>
                  </a:lnTo>
                  <a:lnTo>
                    <a:pt x="15" y="10"/>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8" name="Freeform 798">
              <a:extLst>
                <a:ext uri="{FF2B5EF4-FFF2-40B4-BE49-F238E27FC236}">
                  <a16:creationId xmlns:a16="http://schemas.microsoft.com/office/drawing/2014/main" id="{8A43C763-F230-F33C-D589-ABEC592111B0}"/>
                </a:ext>
              </a:extLst>
            </p:cNvPr>
            <p:cNvSpPr>
              <a:spLocks/>
            </p:cNvSpPr>
            <p:nvPr/>
          </p:nvSpPr>
          <p:spPr bwMode="auto">
            <a:xfrm>
              <a:off x="5399006" y="2693096"/>
              <a:ext cx="39611" cy="33856"/>
            </a:xfrm>
            <a:custGeom>
              <a:avLst/>
              <a:gdLst>
                <a:gd name="T0" fmla="*/ 0 w 26"/>
                <a:gd name="T1" fmla="*/ 15 h 24"/>
                <a:gd name="T2" fmla="*/ 0 w 26"/>
                <a:gd name="T3" fmla="*/ 28 h 24"/>
                <a:gd name="T4" fmla="*/ 30 w 26"/>
                <a:gd name="T5" fmla="*/ 28 h 24"/>
                <a:gd name="T6" fmla="*/ 30 w 26"/>
                <a:gd name="T7" fmla="*/ 0 h 24"/>
                <a:gd name="T8" fmla="*/ 0 w 26"/>
                <a:gd name="T9" fmla="*/ 15 h 24"/>
                <a:gd name="T10" fmla="*/ 0 w 26"/>
                <a:gd name="T11" fmla="*/ 15 h 24"/>
                <a:gd name="T12" fmla="*/ 0 w 26"/>
                <a:gd name="T13" fmla="*/ 15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4">
                  <a:moveTo>
                    <a:pt x="0" y="13"/>
                  </a:moveTo>
                  <a:lnTo>
                    <a:pt x="0" y="24"/>
                  </a:lnTo>
                  <a:lnTo>
                    <a:pt x="26" y="24"/>
                  </a:lnTo>
                  <a:lnTo>
                    <a:pt x="26" y="0"/>
                  </a:lnTo>
                  <a:lnTo>
                    <a:pt x="0" y="13"/>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09" name="Freeform 799">
              <a:extLst>
                <a:ext uri="{FF2B5EF4-FFF2-40B4-BE49-F238E27FC236}">
                  <a16:creationId xmlns:a16="http://schemas.microsoft.com/office/drawing/2014/main" id="{F54EFD3A-1896-9625-5530-E6BC20165EC0}"/>
                </a:ext>
              </a:extLst>
            </p:cNvPr>
            <p:cNvSpPr>
              <a:spLocks/>
            </p:cNvSpPr>
            <p:nvPr/>
          </p:nvSpPr>
          <p:spPr bwMode="auto">
            <a:xfrm>
              <a:off x="5399006" y="2726953"/>
              <a:ext cx="39611" cy="40368"/>
            </a:xfrm>
            <a:custGeom>
              <a:avLst/>
              <a:gdLst>
                <a:gd name="T0" fmla="*/ 0 w 26"/>
                <a:gd name="T1" fmla="*/ 0 h 28"/>
                <a:gd name="T2" fmla="*/ 0 w 26"/>
                <a:gd name="T3" fmla="*/ 34 h 28"/>
                <a:gd name="T4" fmla="*/ 30 w 26"/>
                <a:gd name="T5" fmla="*/ 0 h 28"/>
                <a:gd name="T6" fmla="*/ 0 w 26"/>
                <a:gd name="T7" fmla="*/ 0 h 28"/>
                <a:gd name="T8" fmla="*/ 0 w 26"/>
                <a:gd name="T9" fmla="*/ 0 h 28"/>
                <a:gd name="T10" fmla="*/ 0 w 26"/>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8">
                  <a:moveTo>
                    <a:pt x="0" y="0"/>
                  </a:moveTo>
                  <a:lnTo>
                    <a:pt x="0" y="28"/>
                  </a:lnTo>
                  <a:lnTo>
                    <a:pt x="26" y="0"/>
                  </a:lnTo>
                  <a:lnTo>
                    <a:pt x="0" y="0"/>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0" name="Freeform 800">
              <a:extLst>
                <a:ext uri="{FF2B5EF4-FFF2-40B4-BE49-F238E27FC236}">
                  <a16:creationId xmlns:a16="http://schemas.microsoft.com/office/drawing/2014/main" id="{D7A950A1-627D-BD54-4C78-322A9BFE3997}"/>
                </a:ext>
              </a:extLst>
            </p:cNvPr>
            <p:cNvSpPr>
              <a:spLocks/>
            </p:cNvSpPr>
            <p:nvPr/>
          </p:nvSpPr>
          <p:spPr bwMode="auto">
            <a:xfrm>
              <a:off x="5028359" y="2591531"/>
              <a:ext cx="175420" cy="300807"/>
            </a:xfrm>
            <a:custGeom>
              <a:avLst/>
              <a:gdLst>
                <a:gd name="T0" fmla="*/ 28 w 114"/>
                <a:gd name="T1" fmla="*/ 251 h 213"/>
                <a:gd name="T2" fmla="*/ 35 w 114"/>
                <a:gd name="T3" fmla="*/ 233 h 213"/>
                <a:gd name="T4" fmla="*/ 52 w 114"/>
                <a:gd name="T5" fmla="*/ 251 h 213"/>
                <a:gd name="T6" fmla="*/ 52 w 114"/>
                <a:gd name="T7" fmla="*/ 233 h 213"/>
                <a:gd name="T8" fmla="*/ 72 w 114"/>
                <a:gd name="T9" fmla="*/ 224 h 213"/>
                <a:gd name="T10" fmla="*/ 79 w 114"/>
                <a:gd name="T11" fmla="*/ 233 h 213"/>
                <a:gd name="T12" fmla="*/ 87 w 114"/>
                <a:gd name="T13" fmla="*/ 224 h 213"/>
                <a:gd name="T14" fmla="*/ 126 w 114"/>
                <a:gd name="T15" fmla="*/ 224 h 213"/>
                <a:gd name="T16" fmla="*/ 135 w 114"/>
                <a:gd name="T17" fmla="*/ 215 h 213"/>
                <a:gd name="T18" fmla="*/ 121 w 114"/>
                <a:gd name="T19" fmla="*/ 215 h 213"/>
                <a:gd name="T20" fmla="*/ 135 w 114"/>
                <a:gd name="T21" fmla="*/ 181 h 213"/>
                <a:gd name="T22" fmla="*/ 126 w 114"/>
                <a:gd name="T23" fmla="*/ 176 h 213"/>
                <a:gd name="T24" fmla="*/ 103 w 114"/>
                <a:gd name="T25" fmla="*/ 176 h 213"/>
                <a:gd name="T26" fmla="*/ 121 w 114"/>
                <a:gd name="T27" fmla="*/ 166 h 213"/>
                <a:gd name="T28" fmla="*/ 121 w 114"/>
                <a:gd name="T29" fmla="*/ 156 h 213"/>
                <a:gd name="T30" fmla="*/ 103 w 114"/>
                <a:gd name="T31" fmla="*/ 128 h 213"/>
                <a:gd name="T32" fmla="*/ 96 w 114"/>
                <a:gd name="T33" fmla="*/ 120 h 213"/>
                <a:gd name="T34" fmla="*/ 79 w 114"/>
                <a:gd name="T35" fmla="*/ 87 h 213"/>
                <a:gd name="T36" fmla="*/ 52 w 114"/>
                <a:gd name="T37" fmla="*/ 76 h 213"/>
                <a:gd name="T38" fmla="*/ 87 w 114"/>
                <a:gd name="T39" fmla="*/ 36 h 213"/>
                <a:gd name="T40" fmla="*/ 79 w 114"/>
                <a:gd name="T41" fmla="*/ 26 h 213"/>
                <a:gd name="T42" fmla="*/ 44 w 114"/>
                <a:gd name="T43" fmla="*/ 36 h 213"/>
                <a:gd name="T44" fmla="*/ 44 w 114"/>
                <a:gd name="T45" fmla="*/ 15 h 213"/>
                <a:gd name="T46" fmla="*/ 72 w 114"/>
                <a:gd name="T47" fmla="*/ 0 h 213"/>
                <a:gd name="T48" fmla="*/ 35 w 114"/>
                <a:gd name="T49" fmla="*/ 0 h 213"/>
                <a:gd name="T50" fmla="*/ 20 w 114"/>
                <a:gd name="T51" fmla="*/ 36 h 213"/>
                <a:gd name="T52" fmla="*/ 0 w 114"/>
                <a:gd name="T53" fmla="*/ 36 h 213"/>
                <a:gd name="T54" fmla="*/ 20 w 114"/>
                <a:gd name="T55" fmla="*/ 41 h 213"/>
                <a:gd name="T56" fmla="*/ 28 w 114"/>
                <a:gd name="T57" fmla="*/ 41 h 213"/>
                <a:gd name="T58" fmla="*/ 20 w 114"/>
                <a:gd name="T59" fmla="*/ 69 h 213"/>
                <a:gd name="T60" fmla="*/ 28 w 114"/>
                <a:gd name="T61" fmla="*/ 69 h 213"/>
                <a:gd name="T62" fmla="*/ 28 w 114"/>
                <a:gd name="T63" fmla="*/ 76 h 213"/>
                <a:gd name="T64" fmla="*/ 20 w 114"/>
                <a:gd name="T65" fmla="*/ 87 h 213"/>
                <a:gd name="T66" fmla="*/ 28 w 114"/>
                <a:gd name="T67" fmla="*/ 87 h 213"/>
                <a:gd name="T68" fmla="*/ 35 w 114"/>
                <a:gd name="T69" fmla="*/ 97 h 213"/>
                <a:gd name="T70" fmla="*/ 28 w 114"/>
                <a:gd name="T71" fmla="*/ 113 h 213"/>
                <a:gd name="T72" fmla="*/ 35 w 114"/>
                <a:gd name="T73" fmla="*/ 120 h 213"/>
                <a:gd name="T74" fmla="*/ 52 w 114"/>
                <a:gd name="T75" fmla="*/ 113 h 213"/>
                <a:gd name="T76" fmla="*/ 52 w 114"/>
                <a:gd name="T77" fmla="*/ 128 h 213"/>
                <a:gd name="T78" fmla="*/ 72 w 114"/>
                <a:gd name="T79" fmla="*/ 128 h 213"/>
                <a:gd name="T80" fmla="*/ 72 w 114"/>
                <a:gd name="T81" fmla="*/ 156 h 213"/>
                <a:gd name="T82" fmla="*/ 35 w 114"/>
                <a:gd name="T83" fmla="*/ 156 h 213"/>
                <a:gd name="T84" fmla="*/ 44 w 114"/>
                <a:gd name="T85" fmla="*/ 166 h 213"/>
                <a:gd name="T86" fmla="*/ 35 w 114"/>
                <a:gd name="T87" fmla="*/ 176 h 213"/>
                <a:gd name="T88" fmla="*/ 44 w 114"/>
                <a:gd name="T89" fmla="*/ 176 h 213"/>
                <a:gd name="T90" fmla="*/ 44 w 114"/>
                <a:gd name="T91" fmla="*/ 181 h 213"/>
                <a:gd name="T92" fmla="*/ 28 w 114"/>
                <a:gd name="T93" fmla="*/ 190 h 213"/>
                <a:gd name="T94" fmla="*/ 35 w 114"/>
                <a:gd name="T95" fmla="*/ 206 h 213"/>
                <a:gd name="T96" fmla="*/ 44 w 114"/>
                <a:gd name="T97" fmla="*/ 206 h 213"/>
                <a:gd name="T98" fmla="*/ 52 w 114"/>
                <a:gd name="T99" fmla="*/ 215 h 213"/>
                <a:gd name="T100" fmla="*/ 72 w 114"/>
                <a:gd name="T101" fmla="*/ 206 h 213"/>
                <a:gd name="T102" fmla="*/ 72 w 114"/>
                <a:gd name="T103" fmla="*/ 215 h 213"/>
                <a:gd name="T104" fmla="*/ 44 w 114"/>
                <a:gd name="T105" fmla="*/ 215 h 213"/>
                <a:gd name="T106" fmla="*/ 28 w 114"/>
                <a:gd name="T107" fmla="*/ 251 h 213"/>
                <a:gd name="T108" fmla="*/ 28 w 114"/>
                <a:gd name="T109" fmla="*/ 251 h 213"/>
                <a:gd name="T110" fmla="*/ 28 w 114"/>
                <a:gd name="T111" fmla="*/ 251 h 2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213">
                  <a:moveTo>
                    <a:pt x="24" y="213"/>
                  </a:moveTo>
                  <a:lnTo>
                    <a:pt x="29" y="198"/>
                  </a:lnTo>
                  <a:lnTo>
                    <a:pt x="44" y="213"/>
                  </a:lnTo>
                  <a:lnTo>
                    <a:pt x="44" y="198"/>
                  </a:lnTo>
                  <a:lnTo>
                    <a:pt x="61" y="191"/>
                  </a:lnTo>
                  <a:lnTo>
                    <a:pt x="67" y="198"/>
                  </a:lnTo>
                  <a:lnTo>
                    <a:pt x="74" y="191"/>
                  </a:lnTo>
                  <a:lnTo>
                    <a:pt x="107" y="191"/>
                  </a:lnTo>
                  <a:lnTo>
                    <a:pt x="114" y="183"/>
                  </a:lnTo>
                  <a:lnTo>
                    <a:pt x="102" y="183"/>
                  </a:lnTo>
                  <a:lnTo>
                    <a:pt x="114" y="154"/>
                  </a:lnTo>
                  <a:lnTo>
                    <a:pt x="107" y="149"/>
                  </a:lnTo>
                  <a:lnTo>
                    <a:pt x="87" y="149"/>
                  </a:lnTo>
                  <a:lnTo>
                    <a:pt x="102" y="141"/>
                  </a:lnTo>
                  <a:lnTo>
                    <a:pt x="102" y="133"/>
                  </a:lnTo>
                  <a:lnTo>
                    <a:pt x="87" y="109"/>
                  </a:lnTo>
                  <a:lnTo>
                    <a:pt x="81" y="102"/>
                  </a:lnTo>
                  <a:lnTo>
                    <a:pt x="67" y="74"/>
                  </a:lnTo>
                  <a:lnTo>
                    <a:pt x="44" y="65"/>
                  </a:lnTo>
                  <a:lnTo>
                    <a:pt x="74" y="30"/>
                  </a:lnTo>
                  <a:lnTo>
                    <a:pt x="67" y="22"/>
                  </a:lnTo>
                  <a:lnTo>
                    <a:pt x="37" y="30"/>
                  </a:lnTo>
                  <a:lnTo>
                    <a:pt x="37" y="13"/>
                  </a:lnTo>
                  <a:lnTo>
                    <a:pt x="61" y="0"/>
                  </a:lnTo>
                  <a:lnTo>
                    <a:pt x="29" y="0"/>
                  </a:lnTo>
                  <a:lnTo>
                    <a:pt x="17" y="30"/>
                  </a:lnTo>
                  <a:lnTo>
                    <a:pt x="0" y="30"/>
                  </a:lnTo>
                  <a:lnTo>
                    <a:pt x="17" y="35"/>
                  </a:lnTo>
                  <a:lnTo>
                    <a:pt x="24" y="35"/>
                  </a:lnTo>
                  <a:lnTo>
                    <a:pt x="17" y="59"/>
                  </a:lnTo>
                  <a:lnTo>
                    <a:pt x="24" y="59"/>
                  </a:lnTo>
                  <a:lnTo>
                    <a:pt x="24" y="65"/>
                  </a:lnTo>
                  <a:lnTo>
                    <a:pt x="17" y="74"/>
                  </a:lnTo>
                  <a:lnTo>
                    <a:pt x="24" y="74"/>
                  </a:lnTo>
                  <a:lnTo>
                    <a:pt x="29" y="82"/>
                  </a:lnTo>
                  <a:lnTo>
                    <a:pt x="24" y="96"/>
                  </a:lnTo>
                  <a:lnTo>
                    <a:pt x="29" y="102"/>
                  </a:lnTo>
                  <a:lnTo>
                    <a:pt x="44" y="96"/>
                  </a:lnTo>
                  <a:lnTo>
                    <a:pt x="44" y="109"/>
                  </a:lnTo>
                  <a:lnTo>
                    <a:pt x="61" y="109"/>
                  </a:lnTo>
                  <a:lnTo>
                    <a:pt x="61" y="133"/>
                  </a:lnTo>
                  <a:lnTo>
                    <a:pt x="29" y="133"/>
                  </a:lnTo>
                  <a:lnTo>
                    <a:pt x="37" y="141"/>
                  </a:lnTo>
                  <a:lnTo>
                    <a:pt x="29" y="149"/>
                  </a:lnTo>
                  <a:lnTo>
                    <a:pt x="37" y="149"/>
                  </a:lnTo>
                  <a:lnTo>
                    <a:pt x="37" y="154"/>
                  </a:lnTo>
                  <a:lnTo>
                    <a:pt x="24" y="161"/>
                  </a:lnTo>
                  <a:lnTo>
                    <a:pt x="29" y="175"/>
                  </a:lnTo>
                  <a:lnTo>
                    <a:pt x="37" y="175"/>
                  </a:lnTo>
                  <a:lnTo>
                    <a:pt x="44" y="183"/>
                  </a:lnTo>
                  <a:lnTo>
                    <a:pt x="61" y="175"/>
                  </a:lnTo>
                  <a:lnTo>
                    <a:pt x="61" y="183"/>
                  </a:lnTo>
                  <a:lnTo>
                    <a:pt x="37" y="183"/>
                  </a:lnTo>
                  <a:lnTo>
                    <a:pt x="24" y="213"/>
                  </a:lnTo>
                  <a:close/>
                </a:path>
              </a:pathLst>
            </a:custGeom>
            <a:solidFill>
              <a:schemeClr val="bg2">
                <a:lumMod val="40000"/>
                <a:lumOff val="60000"/>
              </a:schemeClr>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1" name="Freeform 801">
              <a:extLst>
                <a:ext uri="{FF2B5EF4-FFF2-40B4-BE49-F238E27FC236}">
                  <a16:creationId xmlns:a16="http://schemas.microsoft.com/office/drawing/2014/main" id="{19450868-A782-68B9-1A55-8D50DE85859D}"/>
                </a:ext>
              </a:extLst>
            </p:cNvPr>
            <p:cNvSpPr>
              <a:spLocks/>
            </p:cNvSpPr>
            <p:nvPr/>
          </p:nvSpPr>
          <p:spPr bwMode="auto">
            <a:xfrm>
              <a:off x="5350910" y="3096781"/>
              <a:ext cx="35367" cy="53391"/>
            </a:xfrm>
            <a:custGeom>
              <a:avLst/>
              <a:gdLst>
                <a:gd name="T0" fmla="*/ 0 w 23"/>
                <a:gd name="T1" fmla="*/ 9 h 38"/>
                <a:gd name="T2" fmla="*/ 0 w 23"/>
                <a:gd name="T3" fmla="*/ 35 h 38"/>
                <a:gd name="T4" fmla="*/ 27 w 23"/>
                <a:gd name="T5" fmla="*/ 44 h 38"/>
                <a:gd name="T6" fmla="*/ 27 w 23"/>
                <a:gd name="T7" fmla="*/ 0 h 38"/>
                <a:gd name="T8" fmla="*/ 0 w 23"/>
                <a:gd name="T9" fmla="*/ 9 h 38"/>
                <a:gd name="T10" fmla="*/ 0 w 23"/>
                <a:gd name="T11" fmla="*/ 9 h 38"/>
                <a:gd name="T12" fmla="*/ 0 w 23"/>
                <a:gd name="T13" fmla="*/ 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38">
                  <a:moveTo>
                    <a:pt x="0" y="7"/>
                  </a:moveTo>
                  <a:lnTo>
                    <a:pt x="0" y="30"/>
                  </a:lnTo>
                  <a:lnTo>
                    <a:pt x="23" y="38"/>
                  </a:lnTo>
                  <a:lnTo>
                    <a:pt x="23" y="0"/>
                  </a:lnTo>
                  <a:lnTo>
                    <a:pt x="0" y="7"/>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2" name="Freeform 802">
              <a:extLst>
                <a:ext uri="{FF2B5EF4-FFF2-40B4-BE49-F238E27FC236}">
                  <a16:creationId xmlns:a16="http://schemas.microsoft.com/office/drawing/2014/main" id="{1EA57501-0879-583C-883A-12D50007C0E9}"/>
                </a:ext>
              </a:extLst>
            </p:cNvPr>
            <p:cNvSpPr>
              <a:spLocks/>
            </p:cNvSpPr>
            <p:nvPr/>
          </p:nvSpPr>
          <p:spPr bwMode="auto">
            <a:xfrm>
              <a:off x="5336760" y="3150171"/>
              <a:ext cx="45271" cy="62505"/>
            </a:xfrm>
            <a:custGeom>
              <a:avLst/>
              <a:gdLst>
                <a:gd name="T0" fmla="*/ 0 w 29"/>
                <a:gd name="T1" fmla="*/ 0 h 44"/>
                <a:gd name="T2" fmla="*/ 11 w 29"/>
                <a:gd name="T3" fmla="*/ 43 h 44"/>
                <a:gd name="T4" fmla="*/ 11 w 29"/>
                <a:gd name="T5" fmla="*/ 52 h 44"/>
                <a:gd name="T6" fmla="*/ 24 w 29"/>
                <a:gd name="T7" fmla="*/ 43 h 44"/>
                <a:gd name="T8" fmla="*/ 35 w 29"/>
                <a:gd name="T9" fmla="*/ 9 h 44"/>
                <a:gd name="T10" fmla="*/ 24 w 29"/>
                <a:gd name="T11" fmla="*/ 0 h 44"/>
                <a:gd name="T12" fmla="*/ 0 w 29"/>
                <a:gd name="T13" fmla="*/ 0 h 44"/>
                <a:gd name="T14" fmla="*/ 0 w 29"/>
                <a:gd name="T15" fmla="*/ 0 h 44"/>
                <a:gd name="T16" fmla="*/ 0 w 29"/>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44">
                  <a:moveTo>
                    <a:pt x="0" y="0"/>
                  </a:moveTo>
                  <a:lnTo>
                    <a:pt x="9" y="36"/>
                  </a:lnTo>
                  <a:lnTo>
                    <a:pt x="9" y="44"/>
                  </a:lnTo>
                  <a:lnTo>
                    <a:pt x="20" y="36"/>
                  </a:lnTo>
                  <a:lnTo>
                    <a:pt x="29" y="7"/>
                  </a:lnTo>
                  <a:lnTo>
                    <a:pt x="20" y="0"/>
                  </a:lnTo>
                  <a:lnTo>
                    <a:pt x="0" y="0"/>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3" name="Freeform 803">
              <a:extLst>
                <a:ext uri="{FF2B5EF4-FFF2-40B4-BE49-F238E27FC236}">
                  <a16:creationId xmlns:a16="http://schemas.microsoft.com/office/drawing/2014/main" id="{30A1E177-D514-323B-3A8F-3184C55E4435}"/>
                </a:ext>
              </a:extLst>
            </p:cNvPr>
            <p:cNvSpPr>
              <a:spLocks/>
            </p:cNvSpPr>
            <p:nvPr/>
          </p:nvSpPr>
          <p:spPr bwMode="auto">
            <a:xfrm>
              <a:off x="5431539" y="3233505"/>
              <a:ext cx="69320" cy="40368"/>
            </a:xfrm>
            <a:custGeom>
              <a:avLst/>
              <a:gdLst>
                <a:gd name="T0" fmla="*/ 0 w 45"/>
                <a:gd name="T1" fmla="*/ 0 h 29"/>
                <a:gd name="T2" fmla="*/ 0 w 45"/>
                <a:gd name="T3" fmla="*/ 11 h 29"/>
                <a:gd name="T4" fmla="*/ 37 w 45"/>
                <a:gd name="T5" fmla="*/ 33 h 29"/>
                <a:gd name="T6" fmla="*/ 53 w 45"/>
                <a:gd name="T7" fmla="*/ 0 h 29"/>
                <a:gd name="T8" fmla="*/ 0 w 45"/>
                <a:gd name="T9" fmla="*/ 0 h 29"/>
                <a:gd name="T10" fmla="*/ 0 w 45"/>
                <a:gd name="T11" fmla="*/ 0 h 29"/>
                <a:gd name="T12" fmla="*/ 0 w 4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29">
                  <a:moveTo>
                    <a:pt x="0" y="0"/>
                  </a:moveTo>
                  <a:lnTo>
                    <a:pt x="0" y="9"/>
                  </a:lnTo>
                  <a:lnTo>
                    <a:pt x="31" y="29"/>
                  </a:lnTo>
                  <a:lnTo>
                    <a:pt x="45" y="0"/>
                  </a:lnTo>
                  <a:lnTo>
                    <a:pt x="0" y="0"/>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4" name="Freeform 804">
              <a:extLst>
                <a:ext uri="{FF2B5EF4-FFF2-40B4-BE49-F238E27FC236}">
                  <a16:creationId xmlns:a16="http://schemas.microsoft.com/office/drawing/2014/main" id="{360F7C5F-A85B-D3C3-5DE2-BE632CD64F00}"/>
                </a:ext>
              </a:extLst>
            </p:cNvPr>
            <p:cNvSpPr>
              <a:spLocks/>
            </p:cNvSpPr>
            <p:nvPr/>
          </p:nvSpPr>
          <p:spPr bwMode="auto">
            <a:xfrm>
              <a:off x="5608379" y="3233505"/>
              <a:ext cx="45271" cy="40368"/>
            </a:xfrm>
            <a:custGeom>
              <a:avLst/>
              <a:gdLst>
                <a:gd name="T0" fmla="*/ 0 w 30"/>
                <a:gd name="T1" fmla="*/ 11 h 29"/>
                <a:gd name="T2" fmla="*/ 7 w 30"/>
                <a:gd name="T3" fmla="*/ 11 h 29"/>
                <a:gd name="T4" fmla="*/ 7 w 30"/>
                <a:gd name="T5" fmla="*/ 33 h 29"/>
                <a:gd name="T6" fmla="*/ 34 w 30"/>
                <a:gd name="T7" fmla="*/ 33 h 29"/>
                <a:gd name="T8" fmla="*/ 28 w 30"/>
                <a:gd name="T9" fmla="*/ 11 h 29"/>
                <a:gd name="T10" fmla="*/ 34 w 30"/>
                <a:gd name="T11" fmla="*/ 22 h 29"/>
                <a:gd name="T12" fmla="*/ 34 w 30"/>
                <a:gd name="T13" fmla="*/ 11 h 29"/>
                <a:gd name="T14" fmla="*/ 7 w 30"/>
                <a:gd name="T15" fmla="*/ 0 h 29"/>
                <a:gd name="T16" fmla="*/ 0 w 30"/>
                <a:gd name="T17" fmla="*/ 11 h 29"/>
                <a:gd name="T18" fmla="*/ 0 w 30"/>
                <a:gd name="T19" fmla="*/ 11 h 29"/>
                <a:gd name="T20" fmla="*/ 0 w 30"/>
                <a:gd name="T21" fmla="*/ 1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29">
                  <a:moveTo>
                    <a:pt x="0" y="9"/>
                  </a:moveTo>
                  <a:lnTo>
                    <a:pt x="7" y="9"/>
                  </a:lnTo>
                  <a:lnTo>
                    <a:pt x="7" y="29"/>
                  </a:lnTo>
                  <a:lnTo>
                    <a:pt x="30" y="29"/>
                  </a:lnTo>
                  <a:lnTo>
                    <a:pt x="24" y="9"/>
                  </a:lnTo>
                  <a:lnTo>
                    <a:pt x="30" y="20"/>
                  </a:lnTo>
                  <a:lnTo>
                    <a:pt x="30" y="9"/>
                  </a:lnTo>
                  <a:lnTo>
                    <a:pt x="7" y="0"/>
                  </a:lnTo>
                  <a:lnTo>
                    <a:pt x="0" y="9"/>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5" name="Freeform 805">
              <a:extLst>
                <a:ext uri="{FF2B5EF4-FFF2-40B4-BE49-F238E27FC236}">
                  <a16:creationId xmlns:a16="http://schemas.microsoft.com/office/drawing/2014/main" id="{5A22EECA-73E0-0FED-AFAC-79DE74F1EF2D}"/>
                </a:ext>
              </a:extLst>
            </p:cNvPr>
            <p:cNvSpPr>
              <a:spLocks/>
            </p:cNvSpPr>
            <p:nvPr/>
          </p:nvSpPr>
          <p:spPr bwMode="auto">
            <a:xfrm>
              <a:off x="5217926" y="3181421"/>
              <a:ext cx="31123" cy="37763"/>
            </a:xfrm>
            <a:custGeom>
              <a:avLst/>
              <a:gdLst>
                <a:gd name="T0" fmla="*/ 0 w 21"/>
                <a:gd name="T1" fmla="*/ 16 h 27"/>
                <a:gd name="T2" fmla="*/ 8 w 21"/>
                <a:gd name="T3" fmla="*/ 31 h 27"/>
                <a:gd name="T4" fmla="*/ 23 w 21"/>
                <a:gd name="T5" fmla="*/ 16 h 27"/>
                <a:gd name="T6" fmla="*/ 8 w 21"/>
                <a:gd name="T7" fmla="*/ 0 h 27"/>
                <a:gd name="T8" fmla="*/ 0 w 21"/>
                <a:gd name="T9" fmla="*/ 16 h 27"/>
                <a:gd name="T10" fmla="*/ 0 w 21"/>
                <a:gd name="T11" fmla="*/ 16 h 27"/>
                <a:gd name="T12" fmla="*/ 0 w 21"/>
                <a:gd name="T13" fmla="*/ 16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27">
                  <a:moveTo>
                    <a:pt x="0" y="14"/>
                  </a:moveTo>
                  <a:lnTo>
                    <a:pt x="8" y="27"/>
                  </a:lnTo>
                  <a:lnTo>
                    <a:pt x="21" y="14"/>
                  </a:lnTo>
                  <a:lnTo>
                    <a:pt x="8" y="0"/>
                  </a:lnTo>
                  <a:lnTo>
                    <a:pt x="0" y="14"/>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6" name="Freeform 806">
              <a:extLst>
                <a:ext uri="{FF2B5EF4-FFF2-40B4-BE49-F238E27FC236}">
                  <a16:creationId xmlns:a16="http://schemas.microsoft.com/office/drawing/2014/main" id="{951A21D6-B38D-6DFD-C813-24E975C8FD13}"/>
                </a:ext>
              </a:extLst>
            </p:cNvPr>
            <p:cNvSpPr>
              <a:spLocks/>
            </p:cNvSpPr>
            <p:nvPr/>
          </p:nvSpPr>
          <p:spPr bwMode="auto">
            <a:xfrm>
              <a:off x="5577255" y="3111104"/>
              <a:ext cx="41025" cy="79433"/>
            </a:xfrm>
            <a:custGeom>
              <a:avLst/>
              <a:gdLst>
                <a:gd name="T0" fmla="*/ 0 w 27"/>
                <a:gd name="T1" fmla="*/ 0 h 57"/>
                <a:gd name="T2" fmla="*/ 10 w 27"/>
                <a:gd name="T3" fmla="*/ 0 h 57"/>
                <a:gd name="T4" fmla="*/ 19 w 27"/>
                <a:gd name="T5" fmla="*/ 15 h 57"/>
                <a:gd name="T6" fmla="*/ 19 w 27"/>
                <a:gd name="T7" fmla="*/ 26 h 57"/>
                <a:gd name="T8" fmla="*/ 31 w 27"/>
                <a:gd name="T9" fmla="*/ 34 h 57"/>
                <a:gd name="T10" fmla="*/ 31 w 27"/>
                <a:gd name="T11" fmla="*/ 40 h 57"/>
                <a:gd name="T12" fmla="*/ 10 w 27"/>
                <a:gd name="T13" fmla="*/ 65 h 57"/>
                <a:gd name="T14" fmla="*/ 0 w 27"/>
                <a:gd name="T15" fmla="*/ 58 h 57"/>
                <a:gd name="T16" fmla="*/ 0 w 27"/>
                <a:gd name="T17" fmla="*/ 0 h 57"/>
                <a:gd name="T18" fmla="*/ 0 w 27"/>
                <a:gd name="T19" fmla="*/ 0 h 57"/>
                <a:gd name="T20" fmla="*/ 0 w 27"/>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57">
                  <a:moveTo>
                    <a:pt x="0" y="0"/>
                  </a:moveTo>
                  <a:lnTo>
                    <a:pt x="8" y="0"/>
                  </a:lnTo>
                  <a:lnTo>
                    <a:pt x="17" y="13"/>
                  </a:lnTo>
                  <a:lnTo>
                    <a:pt x="17" y="22"/>
                  </a:lnTo>
                  <a:lnTo>
                    <a:pt x="27" y="30"/>
                  </a:lnTo>
                  <a:lnTo>
                    <a:pt x="27" y="35"/>
                  </a:lnTo>
                  <a:lnTo>
                    <a:pt x="8" y="57"/>
                  </a:lnTo>
                  <a:lnTo>
                    <a:pt x="0" y="50"/>
                  </a:lnTo>
                  <a:lnTo>
                    <a:pt x="0"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7" name="Freeform 807">
              <a:extLst>
                <a:ext uri="{FF2B5EF4-FFF2-40B4-BE49-F238E27FC236}">
                  <a16:creationId xmlns:a16="http://schemas.microsoft.com/office/drawing/2014/main" id="{CED9BBA7-1EFE-A0EF-43A7-C0292FEF2E08}"/>
                </a:ext>
              </a:extLst>
            </p:cNvPr>
            <p:cNvSpPr>
              <a:spLocks/>
            </p:cNvSpPr>
            <p:nvPr/>
          </p:nvSpPr>
          <p:spPr bwMode="auto">
            <a:xfrm>
              <a:off x="5645162" y="3062923"/>
              <a:ext cx="120247" cy="87247"/>
            </a:xfrm>
            <a:custGeom>
              <a:avLst/>
              <a:gdLst>
                <a:gd name="T0" fmla="*/ 93 w 78"/>
                <a:gd name="T1" fmla="*/ 11 h 62"/>
                <a:gd name="T2" fmla="*/ 93 w 78"/>
                <a:gd name="T3" fmla="*/ 19 h 62"/>
                <a:gd name="T4" fmla="*/ 85 w 78"/>
                <a:gd name="T5" fmla="*/ 19 h 62"/>
                <a:gd name="T6" fmla="*/ 80 w 78"/>
                <a:gd name="T7" fmla="*/ 38 h 62"/>
                <a:gd name="T8" fmla="*/ 85 w 78"/>
                <a:gd name="T9" fmla="*/ 55 h 62"/>
                <a:gd name="T10" fmla="*/ 68 w 78"/>
                <a:gd name="T11" fmla="*/ 55 h 62"/>
                <a:gd name="T12" fmla="*/ 53 w 78"/>
                <a:gd name="T13" fmla="*/ 72 h 62"/>
                <a:gd name="T14" fmla="*/ 25 w 78"/>
                <a:gd name="T15" fmla="*/ 66 h 62"/>
                <a:gd name="T16" fmla="*/ 8 w 78"/>
                <a:gd name="T17" fmla="*/ 66 h 62"/>
                <a:gd name="T18" fmla="*/ 8 w 78"/>
                <a:gd name="T19" fmla="*/ 55 h 62"/>
                <a:gd name="T20" fmla="*/ 0 w 78"/>
                <a:gd name="T21" fmla="*/ 38 h 62"/>
                <a:gd name="T22" fmla="*/ 8 w 78"/>
                <a:gd name="T23" fmla="*/ 29 h 62"/>
                <a:gd name="T24" fmla="*/ 0 w 78"/>
                <a:gd name="T25" fmla="*/ 11 h 62"/>
                <a:gd name="T26" fmla="*/ 0 w 78"/>
                <a:gd name="T27" fmla="*/ 0 h 62"/>
                <a:gd name="T28" fmla="*/ 8 w 78"/>
                <a:gd name="T29" fmla="*/ 11 h 62"/>
                <a:gd name="T30" fmla="*/ 15 w 78"/>
                <a:gd name="T31" fmla="*/ 11 h 62"/>
                <a:gd name="T32" fmla="*/ 53 w 78"/>
                <a:gd name="T33" fmla="*/ 19 h 62"/>
                <a:gd name="T34" fmla="*/ 68 w 78"/>
                <a:gd name="T35" fmla="*/ 0 h 62"/>
                <a:gd name="T36" fmla="*/ 93 w 78"/>
                <a:gd name="T37" fmla="*/ 11 h 62"/>
                <a:gd name="T38" fmla="*/ 93 w 78"/>
                <a:gd name="T39" fmla="*/ 11 h 62"/>
                <a:gd name="T40" fmla="*/ 93 w 78"/>
                <a:gd name="T41" fmla="*/ 11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 h="62">
                  <a:moveTo>
                    <a:pt x="78" y="9"/>
                  </a:moveTo>
                  <a:lnTo>
                    <a:pt x="78" y="17"/>
                  </a:lnTo>
                  <a:lnTo>
                    <a:pt x="72" y="17"/>
                  </a:lnTo>
                  <a:lnTo>
                    <a:pt x="67" y="32"/>
                  </a:lnTo>
                  <a:lnTo>
                    <a:pt x="72" y="47"/>
                  </a:lnTo>
                  <a:lnTo>
                    <a:pt x="57" y="47"/>
                  </a:lnTo>
                  <a:lnTo>
                    <a:pt x="45" y="62"/>
                  </a:lnTo>
                  <a:lnTo>
                    <a:pt x="21" y="56"/>
                  </a:lnTo>
                  <a:lnTo>
                    <a:pt x="6" y="56"/>
                  </a:lnTo>
                  <a:lnTo>
                    <a:pt x="6" y="47"/>
                  </a:lnTo>
                  <a:lnTo>
                    <a:pt x="0" y="32"/>
                  </a:lnTo>
                  <a:lnTo>
                    <a:pt x="6" y="25"/>
                  </a:lnTo>
                  <a:lnTo>
                    <a:pt x="0" y="9"/>
                  </a:lnTo>
                  <a:lnTo>
                    <a:pt x="0" y="0"/>
                  </a:lnTo>
                  <a:lnTo>
                    <a:pt x="6" y="9"/>
                  </a:lnTo>
                  <a:lnTo>
                    <a:pt x="13" y="9"/>
                  </a:lnTo>
                  <a:lnTo>
                    <a:pt x="45" y="17"/>
                  </a:lnTo>
                  <a:lnTo>
                    <a:pt x="57" y="0"/>
                  </a:lnTo>
                  <a:lnTo>
                    <a:pt x="78" y="9"/>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8" name="Freeform 808">
              <a:extLst>
                <a:ext uri="{FF2B5EF4-FFF2-40B4-BE49-F238E27FC236}">
                  <a16:creationId xmlns:a16="http://schemas.microsoft.com/office/drawing/2014/main" id="{FA367C7C-8E54-309B-64FA-B03A3B9EBACE}"/>
                </a:ext>
              </a:extLst>
            </p:cNvPr>
            <p:cNvSpPr>
              <a:spLocks/>
            </p:cNvSpPr>
            <p:nvPr/>
          </p:nvSpPr>
          <p:spPr bwMode="auto">
            <a:xfrm>
              <a:off x="5512182" y="2926189"/>
              <a:ext cx="132979" cy="96363"/>
            </a:xfrm>
            <a:custGeom>
              <a:avLst/>
              <a:gdLst>
                <a:gd name="T0" fmla="*/ 35 w 86"/>
                <a:gd name="T1" fmla="*/ 79 h 69"/>
                <a:gd name="T2" fmla="*/ 59 w 86"/>
                <a:gd name="T3" fmla="*/ 60 h 69"/>
                <a:gd name="T4" fmla="*/ 77 w 86"/>
                <a:gd name="T5" fmla="*/ 60 h 69"/>
                <a:gd name="T6" fmla="*/ 85 w 86"/>
                <a:gd name="T7" fmla="*/ 26 h 69"/>
                <a:gd name="T8" fmla="*/ 103 w 86"/>
                <a:gd name="T9" fmla="*/ 26 h 69"/>
                <a:gd name="T10" fmla="*/ 85 w 86"/>
                <a:gd name="T11" fmla="*/ 6 h 69"/>
                <a:gd name="T12" fmla="*/ 66 w 86"/>
                <a:gd name="T13" fmla="*/ 0 h 69"/>
                <a:gd name="T14" fmla="*/ 24 w 86"/>
                <a:gd name="T15" fmla="*/ 26 h 69"/>
                <a:gd name="T16" fmla="*/ 9 w 86"/>
                <a:gd name="T17" fmla="*/ 26 h 69"/>
                <a:gd name="T18" fmla="*/ 0 w 86"/>
                <a:gd name="T19" fmla="*/ 43 h 69"/>
                <a:gd name="T20" fmla="*/ 0 w 86"/>
                <a:gd name="T21" fmla="*/ 51 h 69"/>
                <a:gd name="T22" fmla="*/ 24 w 86"/>
                <a:gd name="T23" fmla="*/ 79 h 69"/>
                <a:gd name="T24" fmla="*/ 35 w 86"/>
                <a:gd name="T25" fmla="*/ 79 h 69"/>
                <a:gd name="T26" fmla="*/ 35 w 86"/>
                <a:gd name="T27" fmla="*/ 79 h 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6" h="69">
                  <a:moveTo>
                    <a:pt x="29" y="69"/>
                  </a:moveTo>
                  <a:lnTo>
                    <a:pt x="49" y="52"/>
                  </a:lnTo>
                  <a:lnTo>
                    <a:pt x="64" y="52"/>
                  </a:lnTo>
                  <a:lnTo>
                    <a:pt x="71" y="22"/>
                  </a:lnTo>
                  <a:lnTo>
                    <a:pt x="86" y="22"/>
                  </a:lnTo>
                  <a:lnTo>
                    <a:pt x="71" y="6"/>
                  </a:lnTo>
                  <a:lnTo>
                    <a:pt x="55" y="0"/>
                  </a:lnTo>
                  <a:lnTo>
                    <a:pt x="20" y="22"/>
                  </a:lnTo>
                  <a:lnTo>
                    <a:pt x="7" y="22"/>
                  </a:lnTo>
                  <a:lnTo>
                    <a:pt x="0" y="37"/>
                  </a:lnTo>
                  <a:lnTo>
                    <a:pt x="0" y="45"/>
                  </a:lnTo>
                  <a:lnTo>
                    <a:pt x="20" y="69"/>
                  </a:lnTo>
                  <a:lnTo>
                    <a:pt x="29" y="69"/>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19" name="Freeform 809">
              <a:extLst>
                <a:ext uri="{FF2B5EF4-FFF2-40B4-BE49-F238E27FC236}">
                  <a16:creationId xmlns:a16="http://schemas.microsoft.com/office/drawing/2014/main" id="{DA9CC5AC-1286-6F54-E83E-11C957A9A1D1}"/>
                </a:ext>
              </a:extLst>
            </p:cNvPr>
            <p:cNvSpPr>
              <a:spLocks/>
            </p:cNvSpPr>
            <p:nvPr/>
          </p:nvSpPr>
          <p:spPr bwMode="auto">
            <a:xfrm>
              <a:off x="5454177" y="2992603"/>
              <a:ext cx="123077" cy="118499"/>
            </a:xfrm>
            <a:custGeom>
              <a:avLst/>
              <a:gdLst>
                <a:gd name="T0" fmla="*/ 45 w 80"/>
                <a:gd name="T1" fmla="*/ 0 h 84"/>
                <a:gd name="T2" fmla="*/ 69 w 80"/>
                <a:gd name="T3" fmla="*/ 27 h 84"/>
                <a:gd name="T4" fmla="*/ 79 w 80"/>
                <a:gd name="T5" fmla="*/ 27 h 84"/>
                <a:gd name="T6" fmla="*/ 95 w 80"/>
                <a:gd name="T7" fmla="*/ 36 h 84"/>
                <a:gd name="T8" fmla="*/ 95 w 80"/>
                <a:gd name="T9" fmla="*/ 44 h 84"/>
                <a:gd name="T10" fmla="*/ 79 w 80"/>
                <a:gd name="T11" fmla="*/ 44 h 84"/>
                <a:gd name="T12" fmla="*/ 79 w 80"/>
                <a:gd name="T13" fmla="*/ 36 h 84"/>
                <a:gd name="T14" fmla="*/ 53 w 80"/>
                <a:gd name="T15" fmla="*/ 27 h 84"/>
                <a:gd name="T16" fmla="*/ 45 w 80"/>
                <a:gd name="T17" fmla="*/ 36 h 84"/>
                <a:gd name="T18" fmla="*/ 45 w 80"/>
                <a:gd name="T19" fmla="*/ 27 h 84"/>
                <a:gd name="T20" fmla="*/ 36 w 80"/>
                <a:gd name="T21" fmla="*/ 36 h 84"/>
                <a:gd name="T22" fmla="*/ 45 w 80"/>
                <a:gd name="T23" fmla="*/ 44 h 84"/>
                <a:gd name="T24" fmla="*/ 62 w 80"/>
                <a:gd name="T25" fmla="*/ 81 h 84"/>
                <a:gd name="T26" fmla="*/ 69 w 80"/>
                <a:gd name="T27" fmla="*/ 90 h 84"/>
                <a:gd name="T28" fmla="*/ 69 w 80"/>
                <a:gd name="T29" fmla="*/ 99 h 84"/>
                <a:gd name="T30" fmla="*/ 53 w 80"/>
                <a:gd name="T31" fmla="*/ 81 h 84"/>
                <a:gd name="T32" fmla="*/ 45 w 80"/>
                <a:gd name="T33" fmla="*/ 81 h 84"/>
                <a:gd name="T34" fmla="*/ 18 w 80"/>
                <a:gd name="T35" fmla="*/ 61 h 84"/>
                <a:gd name="T36" fmla="*/ 18 w 80"/>
                <a:gd name="T37" fmla="*/ 36 h 84"/>
                <a:gd name="T38" fmla="*/ 10 w 80"/>
                <a:gd name="T39" fmla="*/ 36 h 84"/>
                <a:gd name="T40" fmla="*/ 0 w 80"/>
                <a:gd name="T41" fmla="*/ 44 h 84"/>
                <a:gd name="T42" fmla="*/ 0 w 80"/>
                <a:gd name="T43" fmla="*/ 27 h 84"/>
                <a:gd name="T44" fmla="*/ 18 w 80"/>
                <a:gd name="T45" fmla="*/ 27 h 84"/>
                <a:gd name="T46" fmla="*/ 36 w 80"/>
                <a:gd name="T47" fmla="*/ 0 h 84"/>
                <a:gd name="T48" fmla="*/ 45 w 80"/>
                <a:gd name="T49" fmla="*/ 0 h 84"/>
                <a:gd name="T50" fmla="*/ 45 w 80"/>
                <a:gd name="T51" fmla="*/ 0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84">
                  <a:moveTo>
                    <a:pt x="38" y="0"/>
                  </a:moveTo>
                  <a:lnTo>
                    <a:pt x="58" y="23"/>
                  </a:lnTo>
                  <a:lnTo>
                    <a:pt x="67" y="23"/>
                  </a:lnTo>
                  <a:lnTo>
                    <a:pt x="80" y="30"/>
                  </a:lnTo>
                  <a:lnTo>
                    <a:pt x="80" y="38"/>
                  </a:lnTo>
                  <a:lnTo>
                    <a:pt x="67" y="38"/>
                  </a:lnTo>
                  <a:lnTo>
                    <a:pt x="67" y="30"/>
                  </a:lnTo>
                  <a:lnTo>
                    <a:pt x="45" y="23"/>
                  </a:lnTo>
                  <a:lnTo>
                    <a:pt x="38" y="30"/>
                  </a:lnTo>
                  <a:lnTo>
                    <a:pt x="38" y="23"/>
                  </a:lnTo>
                  <a:lnTo>
                    <a:pt x="30" y="30"/>
                  </a:lnTo>
                  <a:lnTo>
                    <a:pt x="38" y="38"/>
                  </a:lnTo>
                  <a:lnTo>
                    <a:pt x="52" y="69"/>
                  </a:lnTo>
                  <a:lnTo>
                    <a:pt x="58" y="77"/>
                  </a:lnTo>
                  <a:lnTo>
                    <a:pt x="58" y="84"/>
                  </a:lnTo>
                  <a:lnTo>
                    <a:pt x="45" y="69"/>
                  </a:lnTo>
                  <a:lnTo>
                    <a:pt x="38" y="69"/>
                  </a:lnTo>
                  <a:lnTo>
                    <a:pt x="16" y="52"/>
                  </a:lnTo>
                  <a:lnTo>
                    <a:pt x="16" y="30"/>
                  </a:lnTo>
                  <a:lnTo>
                    <a:pt x="8" y="30"/>
                  </a:lnTo>
                  <a:lnTo>
                    <a:pt x="0" y="38"/>
                  </a:lnTo>
                  <a:lnTo>
                    <a:pt x="0" y="23"/>
                  </a:lnTo>
                  <a:lnTo>
                    <a:pt x="16" y="23"/>
                  </a:lnTo>
                  <a:lnTo>
                    <a:pt x="30" y="0"/>
                  </a:lnTo>
                  <a:lnTo>
                    <a:pt x="38" y="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0" name="Freeform 810">
              <a:extLst>
                <a:ext uri="{FF2B5EF4-FFF2-40B4-BE49-F238E27FC236}">
                  <a16:creationId xmlns:a16="http://schemas.microsoft.com/office/drawing/2014/main" id="{0EC08FDC-6D26-0715-776D-CA32D2BA6DF8}"/>
                </a:ext>
              </a:extLst>
            </p:cNvPr>
            <p:cNvSpPr>
              <a:spLocks/>
            </p:cNvSpPr>
            <p:nvPr/>
          </p:nvSpPr>
          <p:spPr bwMode="auto">
            <a:xfrm>
              <a:off x="5557449" y="3001720"/>
              <a:ext cx="96197" cy="127615"/>
            </a:xfrm>
            <a:custGeom>
              <a:avLst/>
              <a:gdLst>
                <a:gd name="T0" fmla="*/ 15 w 63"/>
                <a:gd name="T1" fmla="*/ 37 h 90"/>
                <a:gd name="T2" fmla="*/ 15 w 63"/>
                <a:gd name="T3" fmla="*/ 25 h 90"/>
                <a:gd name="T4" fmla="*/ 0 w 63"/>
                <a:gd name="T5" fmla="*/ 17 h 90"/>
                <a:gd name="T6" fmla="*/ 24 w 63"/>
                <a:gd name="T7" fmla="*/ 0 h 90"/>
                <a:gd name="T8" fmla="*/ 41 w 63"/>
                <a:gd name="T9" fmla="*/ 37 h 90"/>
                <a:gd name="T10" fmla="*/ 67 w 63"/>
                <a:gd name="T11" fmla="*/ 37 h 90"/>
                <a:gd name="T12" fmla="*/ 67 w 63"/>
                <a:gd name="T13" fmla="*/ 62 h 90"/>
                <a:gd name="T14" fmla="*/ 73 w 63"/>
                <a:gd name="T15" fmla="*/ 79 h 90"/>
                <a:gd name="T16" fmla="*/ 67 w 63"/>
                <a:gd name="T17" fmla="*/ 89 h 90"/>
                <a:gd name="T18" fmla="*/ 41 w 63"/>
                <a:gd name="T19" fmla="*/ 89 h 90"/>
                <a:gd name="T20" fmla="*/ 30 w 63"/>
                <a:gd name="T21" fmla="*/ 107 h 90"/>
                <a:gd name="T22" fmla="*/ 24 w 63"/>
                <a:gd name="T23" fmla="*/ 89 h 90"/>
                <a:gd name="T24" fmla="*/ 24 w 63"/>
                <a:gd name="T25" fmla="*/ 79 h 90"/>
                <a:gd name="T26" fmla="*/ 15 w 63"/>
                <a:gd name="T27" fmla="*/ 71 h 90"/>
                <a:gd name="T28" fmla="*/ 15 w 63"/>
                <a:gd name="T29" fmla="*/ 37 h 90"/>
                <a:gd name="T30" fmla="*/ 15 w 63"/>
                <a:gd name="T31" fmla="*/ 37 h 90"/>
                <a:gd name="T32" fmla="*/ 15 w 63"/>
                <a:gd name="T33" fmla="*/ 37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90">
                  <a:moveTo>
                    <a:pt x="13" y="31"/>
                  </a:moveTo>
                  <a:lnTo>
                    <a:pt x="13" y="21"/>
                  </a:lnTo>
                  <a:lnTo>
                    <a:pt x="0" y="15"/>
                  </a:lnTo>
                  <a:lnTo>
                    <a:pt x="20" y="0"/>
                  </a:lnTo>
                  <a:lnTo>
                    <a:pt x="35" y="31"/>
                  </a:lnTo>
                  <a:lnTo>
                    <a:pt x="57" y="31"/>
                  </a:lnTo>
                  <a:lnTo>
                    <a:pt x="57" y="52"/>
                  </a:lnTo>
                  <a:lnTo>
                    <a:pt x="63" y="67"/>
                  </a:lnTo>
                  <a:lnTo>
                    <a:pt x="57" y="75"/>
                  </a:lnTo>
                  <a:lnTo>
                    <a:pt x="35" y="75"/>
                  </a:lnTo>
                  <a:lnTo>
                    <a:pt x="26" y="90"/>
                  </a:lnTo>
                  <a:lnTo>
                    <a:pt x="20" y="75"/>
                  </a:lnTo>
                  <a:lnTo>
                    <a:pt x="20" y="67"/>
                  </a:lnTo>
                  <a:lnTo>
                    <a:pt x="13" y="60"/>
                  </a:lnTo>
                  <a:lnTo>
                    <a:pt x="13" y="31"/>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1" name="Freeform 811">
              <a:extLst>
                <a:ext uri="{FF2B5EF4-FFF2-40B4-BE49-F238E27FC236}">
                  <a16:creationId xmlns:a16="http://schemas.microsoft.com/office/drawing/2014/main" id="{6A4E1C99-E91F-45A0-9B88-59579294F47A}"/>
                </a:ext>
              </a:extLst>
            </p:cNvPr>
            <p:cNvSpPr>
              <a:spLocks/>
            </p:cNvSpPr>
            <p:nvPr/>
          </p:nvSpPr>
          <p:spPr bwMode="auto">
            <a:xfrm>
              <a:off x="5440033" y="3101988"/>
              <a:ext cx="53759" cy="39065"/>
            </a:xfrm>
            <a:custGeom>
              <a:avLst/>
              <a:gdLst>
                <a:gd name="T0" fmla="*/ 11 w 35"/>
                <a:gd name="T1" fmla="*/ 32 h 28"/>
                <a:gd name="T2" fmla="*/ 0 w 35"/>
                <a:gd name="T3" fmla="*/ 23 h 28"/>
                <a:gd name="T4" fmla="*/ 0 w 35"/>
                <a:gd name="T5" fmla="*/ 15 h 28"/>
                <a:gd name="T6" fmla="*/ 11 w 35"/>
                <a:gd name="T7" fmla="*/ 0 h 28"/>
                <a:gd name="T8" fmla="*/ 36 w 35"/>
                <a:gd name="T9" fmla="*/ 0 h 28"/>
                <a:gd name="T10" fmla="*/ 41 w 35"/>
                <a:gd name="T11" fmla="*/ 15 h 28"/>
                <a:gd name="T12" fmla="*/ 41 w 35"/>
                <a:gd name="T13" fmla="*/ 23 h 28"/>
                <a:gd name="T14" fmla="*/ 11 w 35"/>
                <a:gd name="T15" fmla="*/ 32 h 28"/>
                <a:gd name="T16" fmla="*/ 11 w 35"/>
                <a:gd name="T17" fmla="*/ 32 h 28"/>
                <a:gd name="T18" fmla="*/ 11 w 35"/>
                <a:gd name="T19" fmla="*/ 32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28">
                  <a:moveTo>
                    <a:pt x="9" y="28"/>
                  </a:moveTo>
                  <a:lnTo>
                    <a:pt x="0" y="20"/>
                  </a:lnTo>
                  <a:lnTo>
                    <a:pt x="0" y="13"/>
                  </a:lnTo>
                  <a:lnTo>
                    <a:pt x="9" y="0"/>
                  </a:lnTo>
                  <a:lnTo>
                    <a:pt x="30" y="0"/>
                  </a:lnTo>
                  <a:lnTo>
                    <a:pt x="35" y="13"/>
                  </a:lnTo>
                  <a:lnTo>
                    <a:pt x="35" y="20"/>
                  </a:lnTo>
                  <a:lnTo>
                    <a:pt x="9" y="28"/>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2" name="Freeform 812">
              <a:extLst>
                <a:ext uri="{FF2B5EF4-FFF2-40B4-BE49-F238E27FC236}">
                  <a16:creationId xmlns:a16="http://schemas.microsoft.com/office/drawing/2014/main" id="{9C6DAB10-472F-4481-1C80-86DEFF2DAAFE}"/>
                </a:ext>
              </a:extLst>
            </p:cNvPr>
            <p:cNvSpPr>
              <a:spLocks/>
            </p:cNvSpPr>
            <p:nvPr/>
          </p:nvSpPr>
          <p:spPr bwMode="auto">
            <a:xfrm>
              <a:off x="5500863" y="3019951"/>
              <a:ext cx="76393" cy="74225"/>
            </a:xfrm>
            <a:custGeom>
              <a:avLst/>
              <a:gdLst>
                <a:gd name="T0" fmla="*/ 12 w 50"/>
                <a:gd name="T1" fmla="*/ 21 h 52"/>
                <a:gd name="T2" fmla="*/ 26 w 50"/>
                <a:gd name="T3" fmla="*/ 54 h 52"/>
                <a:gd name="T4" fmla="*/ 32 w 50"/>
                <a:gd name="T5" fmla="*/ 62 h 52"/>
                <a:gd name="T6" fmla="*/ 43 w 50"/>
                <a:gd name="T7" fmla="*/ 54 h 52"/>
                <a:gd name="T8" fmla="*/ 58 w 50"/>
                <a:gd name="T9" fmla="*/ 54 h 52"/>
                <a:gd name="T10" fmla="*/ 58 w 50"/>
                <a:gd name="T11" fmla="*/ 21 h 52"/>
                <a:gd name="T12" fmla="*/ 43 w 50"/>
                <a:gd name="T13" fmla="*/ 21 h 52"/>
                <a:gd name="T14" fmla="*/ 43 w 50"/>
                <a:gd name="T15" fmla="*/ 10 h 52"/>
                <a:gd name="T16" fmla="*/ 17 w 50"/>
                <a:gd name="T17" fmla="*/ 0 h 52"/>
                <a:gd name="T18" fmla="*/ 12 w 50"/>
                <a:gd name="T19" fmla="*/ 10 h 52"/>
                <a:gd name="T20" fmla="*/ 12 w 50"/>
                <a:gd name="T21" fmla="*/ 0 h 52"/>
                <a:gd name="T22" fmla="*/ 0 w 50"/>
                <a:gd name="T23" fmla="*/ 10 h 52"/>
                <a:gd name="T24" fmla="*/ 12 w 50"/>
                <a:gd name="T25" fmla="*/ 21 h 52"/>
                <a:gd name="T26" fmla="*/ 12 w 50"/>
                <a:gd name="T27" fmla="*/ 21 h 52"/>
                <a:gd name="T28" fmla="*/ 12 w 50"/>
                <a:gd name="T29" fmla="*/ 21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52">
                  <a:moveTo>
                    <a:pt x="10" y="17"/>
                  </a:moveTo>
                  <a:lnTo>
                    <a:pt x="22" y="45"/>
                  </a:lnTo>
                  <a:lnTo>
                    <a:pt x="28" y="52"/>
                  </a:lnTo>
                  <a:lnTo>
                    <a:pt x="37" y="45"/>
                  </a:lnTo>
                  <a:lnTo>
                    <a:pt x="50" y="45"/>
                  </a:lnTo>
                  <a:lnTo>
                    <a:pt x="50" y="17"/>
                  </a:lnTo>
                  <a:lnTo>
                    <a:pt x="37" y="17"/>
                  </a:lnTo>
                  <a:lnTo>
                    <a:pt x="37" y="8"/>
                  </a:lnTo>
                  <a:lnTo>
                    <a:pt x="15" y="0"/>
                  </a:lnTo>
                  <a:lnTo>
                    <a:pt x="10" y="8"/>
                  </a:lnTo>
                  <a:lnTo>
                    <a:pt x="10" y="0"/>
                  </a:lnTo>
                  <a:lnTo>
                    <a:pt x="0" y="8"/>
                  </a:lnTo>
                  <a:lnTo>
                    <a:pt x="10" y="1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3" name="Freeform 813">
              <a:extLst>
                <a:ext uri="{FF2B5EF4-FFF2-40B4-BE49-F238E27FC236}">
                  <a16:creationId xmlns:a16="http://schemas.microsoft.com/office/drawing/2014/main" id="{DDEA9ACB-A2E2-5327-4CE5-0A716D666284}"/>
                </a:ext>
              </a:extLst>
            </p:cNvPr>
            <p:cNvSpPr>
              <a:spLocks/>
            </p:cNvSpPr>
            <p:nvPr/>
          </p:nvSpPr>
          <p:spPr bwMode="auto">
            <a:xfrm>
              <a:off x="5420223" y="2853269"/>
              <a:ext cx="137224" cy="72923"/>
            </a:xfrm>
            <a:custGeom>
              <a:avLst/>
              <a:gdLst>
                <a:gd name="T0" fmla="*/ 106 w 89"/>
                <a:gd name="T1" fmla="*/ 43 h 52"/>
                <a:gd name="T2" fmla="*/ 89 w 89"/>
                <a:gd name="T3" fmla="*/ 17 h 52"/>
                <a:gd name="T4" fmla="*/ 82 w 89"/>
                <a:gd name="T5" fmla="*/ 17 h 52"/>
                <a:gd name="T6" fmla="*/ 50 w 89"/>
                <a:gd name="T7" fmla="*/ 0 h 52"/>
                <a:gd name="T8" fmla="*/ 38 w 89"/>
                <a:gd name="T9" fmla="*/ 0 h 52"/>
                <a:gd name="T10" fmla="*/ 24 w 89"/>
                <a:gd name="T11" fmla="*/ 10 h 52"/>
                <a:gd name="T12" fmla="*/ 0 w 89"/>
                <a:gd name="T13" fmla="*/ 17 h 52"/>
                <a:gd name="T14" fmla="*/ 14 w 89"/>
                <a:gd name="T15" fmla="*/ 43 h 52"/>
                <a:gd name="T16" fmla="*/ 32 w 89"/>
                <a:gd name="T17" fmla="*/ 60 h 52"/>
                <a:gd name="T18" fmla="*/ 50 w 89"/>
                <a:gd name="T19" fmla="*/ 60 h 52"/>
                <a:gd name="T20" fmla="*/ 50 w 89"/>
                <a:gd name="T21" fmla="*/ 52 h 52"/>
                <a:gd name="T22" fmla="*/ 82 w 89"/>
                <a:gd name="T23" fmla="*/ 60 h 52"/>
                <a:gd name="T24" fmla="*/ 106 w 89"/>
                <a:gd name="T25" fmla="*/ 43 h 52"/>
                <a:gd name="T26" fmla="*/ 106 w 89"/>
                <a:gd name="T27" fmla="*/ 43 h 52"/>
                <a:gd name="T28" fmla="*/ 106 w 89"/>
                <a:gd name="T29" fmla="*/ 43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52">
                  <a:moveTo>
                    <a:pt x="89" y="37"/>
                  </a:moveTo>
                  <a:lnTo>
                    <a:pt x="75" y="15"/>
                  </a:lnTo>
                  <a:lnTo>
                    <a:pt x="69" y="15"/>
                  </a:lnTo>
                  <a:lnTo>
                    <a:pt x="42" y="0"/>
                  </a:lnTo>
                  <a:lnTo>
                    <a:pt x="32" y="0"/>
                  </a:lnTo>
                  <a:lnTo>
                    <a:pt x="20" y="8"/>
                  </a:lnTo>
                  <a:lnTo>
                    <a:pt x="0" y="15"/>
                  </a:lnTo>
                  <a:lnTo>
                    <a:pt x="12" y="37"/>
                  </a:lnTo>
                  <a:lnTo>
                    <a:pt x="27" y="52"/>
                  </a:lnTo>
                  <a:lnTo>
                    <a:pt x="42" y="52"/>
                  </a:lnTo>
                  <a:lnTo>
                    <a:pt x="42" y="45"/>
                  </a:lnTo>
                  <a:lnTo>
                    <a:pt x="69" y="52"/>
                  </a:lnTo>
                  <a:lnTo>
                    <a:pt x="89" y="37"/>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4" name="Freeform 814">
              <a:extLst>
                <a:ext uri="{FF2B5EF4-FFF2-40B4-BE49-F238E27FC236}">
                  <a16:creationId xmlns:a16="http://schemas.microsoft.com/office/drawing/2014/main" id="{5F1C997D-1B42-8790-2171-5238CED70B9C}"/>
                </a:ext>
              </a:extLst>
            </p:cNvPr>
            <p:cNvSpPr>
              <a:spLocks/>
            </p:cNvSpPr>
            <p:nvPr/>
          </p:nvSpPr>
          <p:spPr bwMode="auto">
            <a:xfrm>
              <a:off x="5523499" y="2901448"/>
              <a:ext cx="121663" cy="57296"/>
            </a:xfrm>
            <a:custGeom>
              <a:avLst/>
              <a:gdLst>
                <a:gd name="T0" fmla="*/ 94 w 79"/>
                <a:gd name="T1" fmla="*/ 12 h 40"/>
                <a:gd name="T2" fmla="*/ 67 w 79"/>
                <a:gd name="T3" fmla="*/ 0 h 40"/>
                <a:gd name="T4" fmla="*/ 50 w 79"/>
                <a:gd name="T5" fmla="*/ 12 h 40"/>
                <a:gd name="T6" fmla="*/ 41 w 79"/>
                <a:gd name="T7" fmla="*/ 0 h 40"/>
                <a:gd name="T8" fmla="*/ 26 w 79"/>
                <a:gd name="T9" fmla="*/ 0 h 40"/>
                <a:gd name="T10" fmla="*/ 0 w 79"/>
                <a:gd name="T11" fmla="*/ 22 h 40"/>
                <a:gd name="T12" fmla="*/ 0 w 79"/>
                <a:gd name="T13" fmla="*/ 48 h 40"/>
                <a:gd name="T14" fmla="*/ 15 w 79"/>
                <a:gd name="T15" fmla="*/ 48 h 40"/>
                <a:gd name="T16" fmla="*/ 57 w 79"/>
                <a:gd name="T17" fmla="*/ 22 h 40"/>
                <a:gd name="T18" fmla="*/ 76 w 79"/>
                <a:gd name="T19" fmla="*/ 31 h 40"/>
                <a:gd name="T20" fmla="*/ 94 w 79"/>
                <a:gd name="T21" fmla="*/ 12 h 40"/>
                <a:gd name="T22" fmla="*/ 94 w 79"/>
                <a:gd name="T23" fmla="*/ 12 h 40"/>
                <a:gd name="T24" fmla="*/ 94 w 79"/>
                <a:gd name="T25" fmla="*/ 12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40">
                  <a:moveTo>
                    <a:pt x="79" y="10"/>
                  </a:moveTo>
                  <a:lnTo>
                    <a:pt x="57" y="0"/>
                  </a:lnTo>
                  <a:lnTo>
                    <a:pt x="42" y="10"/>
                  </a:lnTo>
                  <a:lnTo>
                    <a:pt x="35" y="0"/>
                  </a:lnTo>
                  <a:lnTo>
                    <a:pt x="22" y="0"/>
                  </a:lnTo>
                  <a:lnTo>
                    <a:pt x="0" y="18"/>
                  </a:lnTo>
                  <a:lnTo>
                    <a:pt x="0" y="40"/>
                  </a:lnTo>
                  <a:lnTo>
                    <a:pt x="13" y="40"/>
                  </a:lnTo>
                  <a:lnTo>
                    <a:pt x="48" y="18"/>
                  </a:lnTo>
                  <a:lnTo>
                    <a:pt x="64" y="25"/>
                  </a:lnTo>
                  <a:lnTo>
                    <a:pt x="79" y="1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5" name="Freeform 815">
              <a:extLst>
                <a:ext uri="{FF2B5EF4-FFF2-40B4-BE49-F238E27FC236}">
                  <a16:creationId xmlns:a16="http://schemas.microsoft.com/office/drawing/2014/main" id="{24405CDD-F1CA-83F0-49D5-6805D683CD54}"/>
                </a:ext>
              </a:extLst>
            </p:cNvPr>
            <p:cNvSpPr>
              <a:spLocks/>
            </p:cNvSpPr>
            <p:nvPr/>
          </p:nvSpPr>
          <p:spPr bwMode="auto">
            <a:xfrm>
              <a:off x="5307054" y="2970461"/>
              <a:ext cx="87711" cy="52088"/>
            </a:xfrm>
            <a:custGeom>
              <a:avLst/>
              <a:gdLst>
                <a:gd name="T0" fmla="*/ 16 w 57"/>
                <a:gd name="T1" fmla="*/ 43 h 37"/>
                <a:gd name="T2" fmla="*/ 35 w 57"/>
                <a:gd name="T3" fmla="*/ 24 h 37"/>
                <a:gd name="T4" fmla="*/ 50 w 57"/>
                <a:gd name="T5" fmla="*/ 24 h 37"/>
                <a:gd name="T6" fmla="*/ 50 w 57"/>
                <a:gd name="T7" fmla="*/ 17 h 37"/>
                <a:gd name="T8" fmla="*/ 59 w 57"/>
                <a:gd name="T9" fmla="*/ 24 h 37"/>
                <a:gd name="T10" fmla="*/ 67 w 57"/>
                <a:gd name="T11" fmla="*/ 6 h 37"/>
                <a:gd name="T12" fmla="*/ 59 w 57"/>
                <a:gd name="T13" fmla="*/ 6 h 37"/>
                <a:gd name="T14" fmla="*/ 50 w 57"/>
                <a:gd name="T15" fmla="*/ 0 h 37"/>
                <a:gd name="T16" fmla="*/ 11 w 57"/>
                <a:gd name="T17" fmla="*/ 0 h 37"/>
                <a:gd name="T18" fmla="*/ 0 w 57"/>
                <a:gd name="T19" fmla="*/ 17 h 37"/>
                <a:gd name="T20" fmla="*/ 0 w 57"/>
                <a:gd name="T21" fmla="*/ 24 h 37"/>
                <a:gd name="T22" fmla="*/ 11 w 57"/>
                <a:gd name="T23" fmla="*/ 17 h 37"/>
                <a:gd name="T24" fmla="*/ 11 w 57"/>
                <a:gd name="T25" fmla="*/ 43 h 37"/>
                <a:gd name="T26" fmla="*/ 16 w 57"/>
                <a:gd name="T27" fmla="*/ 43 h 37"/>
                <a:gd name="T28" fmla="*/ 16 w 57"/>
                <a:gd name="T29" fmla="*/ 43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 h="37">
                  <a:moveTo>
                    <a:pt x="14" y="37"/>
                  </a:moveTo>
                  <a:lnTo>
                    <a:pt x="29" y="20"/>
                  </a:lnTo>
                  <a:lnTo>
                    <a:pt x="42" y="20"/>
                  </a:lnTo>
                  <a:lnTo>
                    <a:pt x="42" y="15"/>
                  </a:lnTo>
                  <a:lnTo>
                    <a:pt x="50" y="20"/>
                  </a:lnTo>
                  <a:lnTo>
                    <a:pt x="57" y="6"/>
                  </a:lnTo>
                  <a:lnTo>
                    <a:pt x="50" y="6"/>
                  </a:lnTo>
                  <a:lnTo>
                    <a:pt x="42" y="0"/>
                  </a:lnTo>
                  <a:lnTo>
                    <a:pt x="9" y="0"/>
                  </a:lnTo>
                  <a:lnTo>
                    <a:pt x="0" y="15"/>
                  </a:lnTo>
                  <a:lnTo>
                    <a:pt x="0" y="20"/>
                  </a:lnTo>
                  <a:lnTo>
                    <a:pt x="9" y="15"/>
                  </a:lnTo>
                  <a:lnTo>
                    <a:pt x="9" y="37"/>
                  </a:lnTo>
                  <a:lnTo>
                    <a:pt x="14" y="37"/>
                  </a:lnTo>
                  <a:close/>
                </a:path>
              </a:pathLst>
            </a:custGeom>
            <a:solidFill>
              <a:srgbClr val="00FFFF"/>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6" name="Freeform 816">
              <a:extLst>
                <a:ext uri="{FF2B5EF4-FFF2-40B4-BE49-F238E27FC236}">
                  <a16:creationId xmlns:a16="http://schemas.microsoft.com/office/drawing/2014/main" id="{EA1C886A-0D3E-8E3F-9002-94E8769F4C1B}"/>
                </a:ext>
              </a:extLst>
            </p:cNvPr>
            <p:cNvSpPr>
              <a:spLocks/>
            </p:cNvSpPr>
            <p:nvPr/>
          </p:nvSpPr>
          <p:spPr bwMode="auto">
            <a:xfrm>
              <a:off x="5454179" y="2975673"/>
              <a:ext cx="58001" cy="44275"/>
            </a:xfrm>
            <a:custGeom>
              <a:avLst/>
              <a:gdLst>
                <a:gd name="T0" fmla="*/ 44 w 38"/>
                <a:gd name="T1" fmla="*/ 12 h 32"/>
                <a:gd name="T2" fmla="*/ 35 w 38"/>
                <a:gd name="T3" fmla="*/ 12 h 32"/>
                <a:gd name="T4" fmla="*/ 17 w 38"/>
                <a:gd name="T5" fmla="*/ 36 h 32"/>
                <a:gd name="T6" fmla="*/ 0 w 38"/>
                <a:gd name="T7" fmla="*/ 36 h 32"/>
                <a:gd name="T8" fmla="*/ 0 w 38"/>
                <a:gd name="T9" fmla="*/ 12 h 32"/>
                <a:gd name="T10" fmla="*/ 44 w 38"/>
                <a:gd name="T11" fmla="*/ 0 h 32"/>
                <a:gd name="T12" fmla="*/ 44 w 38"/>
                <a:gd name="T13" fmla="*/ 12 h 32"/>
                <a:gd name="T14" fmla="*/ 44 w 38"/>
                <a:gd name="T15" fmla="*/ 12 h 32"/>
                <a:gd name="T16" fmla="*/ 44 w 38"/>
                <a:gd name="T17" fmla="*/ 1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32">
                  <a:moveTo>
                    <a:pt x="38" y="10"/>
                  </a:moveTo>
                  <a:lnTo>
                    <a:pt x="30" y="10"/>
                  </a:lnTo>
                  <a:lnTo>
                    <a:pt x="15" y="32"/>
                  </a:lnTo>
                  <a:lnTo>
                    <a:pt x="0" y="32"/>
                  </a:lnTo>
                  <a:lnTo>
                    <a:pt x="0" y="10"/>
                  </a:lnTo>
                  <a:lnTo>
                    <a:pt x="38" y="0"/>
                  </a:lnTo>
                  <a:lnTo>
                    <a:pt x="38" y="10"/>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7" name="Freeform 817">
              <a:extLst>
                <a:ext uri="{FF2B5EF4-FFF2-40B4-BE49-F238E27FC236}">
                  <a16:creationId xmlns:a16="http://schemas.microsoft.com/office/drawing/2014/main" id="{2811520F-DF2D-5F17-F351-64EAB40F682E}"/>
                </a:ext>
              </a:extLst>
            </p:cNvPr>
            <p:cNvSpPr>
              <a:spLocks/>
            </p:cNvSpPr>
            <p:nvPr/>
          </p:nvSpPr>
          <p:spPr bwMode="auto">
            <a:xfrm>
              <a:off x="5541887" y="3088961"/>
              <a:ext cx="46684" cy="40368"/>
            </a:xfrm>
            <a:custGeom>
              <a:avLst/>
              <a:gdLst>
                <a:gd name="T0" fmla="*/ 0 w 30"/>
                <a:gd name="T1" fmla="*/ 16 h 28"/>
                <a:gd name="T2" fmla="*/ 25 w 30"/>
                <a:gd name="T3" fmla="*/ 34 h 28"/>
                <a:gd name="T4" fmla="*/ 25 w 30"/>
                <a:gd name="T5" fmla="*/ 16 h 28"/>
                <a:gd name="T6" fmla="*/ 36 w 30"/>
                <a:gd name="T7" fmla="*/ 16 h 28"/>
                <a:gd name="T8" fmla="*/ 36 w 30"/>
                <a:gd name="T9" fmla="*/ 8 h 28"/>
                <a:gd name="T10" fmla="*/ 25 w 30"/>
                <a:gd name="T11" fmla="*/ 0 h 28"/>
                <a:gd name="T12" fmla="*/ 10 w 30"/>
                <a:gd name="T13" fmla="*/ 0 h 28"/>
                <a:gd name="T14" fmla="*/ 0 w 30"/>
                <a:gd name="T15" fmla="*/ 8 h 28"/>
                <a:gd name="T16" fmla="*/ 0 w 30"/>
                <a:gd name="T17" fmla="*/ 16 h 28"/>
                <a:gd name="T18" fmla="*/ 0 w 30"/>
                <a:gd name="T19" fmla="*/ 16 h 28"/>
                <a:gd name="T20" fmla="*/ 0 w 30"/>
                <a:gd name="T21" fmla="*/ 1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28">
                  <a:moveTo>
                    <a:pt x="0" y="13"/>
                  </a:moveTo>
                  <a:lnTo>
                    <a:pt x="21" y="28"/>
                  </a:lnTo>
                  <a:lnTo>
                    <a:pt x="21" y="13"/>
                  </a:lnTo>
                  <a:lnTo>
                    <a:pt x="30" y="13"/>
                  </a:lnTo>
                  <a:lnTo>
                    <a:pt x="30" y="6"/>
                  </a:lnTo>
                  <a:lnTo>
                    <a:pt x="21" y="0"/>
                  </a:lnTo>
                  <a:lnTo>
                    <a:pt x="8" y="0"/>
                  </a:lnTo>
                  <a:lnTo>
                    <a:pt x="0" y="6"/>
                  </a:lnTo>
                  <a:lnTo>
                    <a:pt x="0" y="13"/>
                  </a:lnTo>
                  <a:close/>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sp>
          <p:nvSpPr>
            <p:cNvPr id="1128" name="Oval 240">
              <a:extLst>
                <a:ext uri="{FF2B5EF4-FFF2-40B4-BE49-F238E27FC236}">
                  <a16:creationId xmlns:a16="http://schemas.microsoft.com/office/drawing/2014/main" id="{70F0A776-1CC0-5A1C-DDA3-FD6F13E4702B}"/>
                </a:ext>
              </a:extLst>
            </p:cNvPr>
            <p:cNvSpPr>
              <a:spLocks noChangeAspect="1"/>
            </p:cNvSpPr>
            <p:nvPr/>
          </p:nvSpPr>
          <p:spPr>
            <a:xfrm>
              <a:off x="6749277" y="3623169"/>
              <a:ext cx="75221" cy="75221"/>
            </a:xfrm>
            <a:prstGeom prst="ellipse">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2">
                <a:defRPr/>
              </a:pPr>
              <a:endParaRPr lang="en-US">
                <a:solidFill>
                  <a:srgbClr val="626469"/>
                </a:solidFill>
                <a:latin typeface="Arial"/>
              </a:endParaRPr>
            </a:p>
          </p:txBody>
        </p:sp>
        <p:sp>
          <p:nvSpPr>
            <p:cNvPr id="1129" name="Freeform 614">
              <a:extLst>
                <a:ext uri="{FF2B5EF4-FFF2-40B4-BE49-F238E27FC236}">
                  <a16:creationId xmlns:a16="http://schemas.microsoft.com/office/drawing/2014/main" id="{2C87346A-EB2E-24CB-38B6-5860F7A703F2}"/>
                </a:ext>
              </a:extLst>
            </p:cNvPr>
            <p:cNvSpPr>
              <a:spLocks/>
            </p:cNvSpPr>
            <p:nvPr/>
          </p:nvSpPr>
          <p:spPr bwMode="auto">
            <a:xfrm>
              <a:off x="5176327" y="1499296"/>
              <a:ext cx="148540" cy="290389"/>
            </a:xfrm>
            <a:custGeom>
              <a:avLst/>
              <a:gdLst>
                <a:gd name="T0" fmla="*/ 59 w 96"/>
                <a:gd name="T1" fmla="*/ 25 h 206"/>
                <a:gd name="T2" fmla="*/ 68 w 96"/>
                <a:gd name="T3" fmla="*/ 70 h 206"/>
                <a:gd name="T4" fmla="*/ 73 w 96"/>
                <a:gd name="T5" fmla="*/ 68 h 206"/>
                <a:gd name="T6" fmla="*/ 85 w 96"/>
                <a:gd name="T7" fmla="*/ 87 h 206"/>
                <a:gd name="T8" fmla="*/ 82 w 96"/>
                <a:gd name="T9" fmla="*/ 0 h 206"/>
                <a:gd name="T10" fmla="*/ 103 w 96"/>
                <a:gd name="T11" fmla="*/ 55 h 206"/>
                <a:gd name="T12" fmla="*/ 115 w 96"/>
                <a:gd name="T13" fmla="*/ 37 h 206"/>
                <a:gd name="T14" fmla="*/ 82 w 96"/>
                <a:gd name="T15" fmla="*/ 241 h 206"/>
                <a:gd name="T16" fmla="*/ 73 w 96"/>
                <a:gd name="T17" fmla="*/ 223 h 206"/>
                <a:gd name="T18" fmla="*/ 85 w 96"/>
                <a:gd name="T19" fmla="*/ 215 h 206"/>
                <a:gd name="T20" fmla="*/ 49 w 96"/>
                <a:gd name="T21" fmla="*/ 186 h 206"/>
                <a:gd name="T22" fmla="*/ 91 w 96"/>
                <a:gd name="T23" fmla="*/ 157 h 206"/>
                <a:gd name="T24" fmla="*/ 44 w 96"/>
                <a:gd name="T25" fmla="*/ 169 h 206"/>
                <a:gd name="T26" fmla="*/ 43 w 96"/>
                <a:gd name="T27" fmla="*/ 148 h 206"/>
                <a:gd name="T28" fmla="*/ 53 w 96"/>
                <a:gd name="T29" fmla="*/ 154 h 206"/>
                <a:gd name="T30" fmla="*/ 86 w 96"/>
                <a:gd name="T31" fmla="*/ 100 h 206"/>
                <a:gd name="T32" fmla="*/ 73 w 96"/>
                <a:gd name="T33" fmla="*/ 122 h 206"/>
                <a:gd name="T34" fmla="*/ 71 w 96"/>
                <a:gd name="T35" fmla="*/ 94 h 206"/>
                <a:gd name="T36" fmla="*/ 65 w 96"/>
                <a:gd name="T37" fmla="*/ 110 h 206"/>
                <a:gd name="T38" fmla="*/ 61 w 96"/>
                <a:gd name="T39" fmla="*/ 102 h 206"/>
                <a:gd name="T40" fmla="*/ 43 w 96"/>
                <a:gd name="T41" fmla="*/ 137 h 206"/>
                <a:gd name="T42" fmla="*/ 24 w 96"/>
                <a:gd name="T43" fmla="*/ 119 h 206"/>
                <a:gd name="T44" fmla="*/ 37 w 96"/>
                <a:gd name="T45" fmla="*/ 112 h 206"/>
                <a:gd name="T46" fmla="*/ 9 w 96"/>
                <a:gd name="T47" fmla="*/ 84 h 206"/>
                <a:gd name="T48" fmla="*/ 24 w 96"/>
                <a:gd name="T49" fmla="*/ 90 h 206"/>
                <a:gd name="T50" fmla="*/ 18 w 96"/>
                <a:gd name="T51" fmla="*/ 61 h 206"/>
                <a:gd name="T52" fmla="*/ 9 w 96"/>
                <a:gd name="T53" fmla="*/ 61 h 206"/>
                <a:gd name="T54" fmla="*/ 9 w 96"/>
                <a:gd name="T55" fmla="*/ 74 h 206"/>
                <a:gd name="T56" fmla="*/ 0 w 96"/>
                <a:gd name="T57" fmla="*/ 29 h 206"/>
                <a:gd name="T58" fmla="*/ 9 w 96"/>
                <a:gd name="T59" fmla="*/ 35 h 206"/>
                <a:gd name="T60" fmla="*/ 12 w 96"/>
                <a:gd name="T61" fmla="*/ 18 h 206"/>
                <a:gd name="T62" fmla="*/ 21 w 96"/>
                <a:gd name="T63" fmla="*/ 30 h 206"/>
                <a:gd name="T64" fmla="*/ 21 w 96"/>
                <a:gd name="T65" fmla="*/ 17 h 206"/>
                <a:gd name="T66" fmla="*/ 44 w 96"/>
                <a:gd name="T67" fmla="*/ 17 h 206"/>
                <a:gd name="T68" fmla="*/ 37 w 96"/>
                <a:gd name="T69" fmla="*/ 51 h 206"/>
                <a:gd name="T70" fmla="*/ 40 w 96"/>
                <a:gd name="T71" fmla="*/ 47 h 206"/>
                <a:gd name="T72" fmla="*/ 53 w 96"/>
                <a:gd name="T73" fmla="*/ 65 h 206"/>
                <a:gd name="T74" fmla="*/ 55 w 96"/>
                <a:gd name="T75" fmla="*/ 21 h 206"/>
                <a:gd name="T76" fmla="*/ 59 w 96"/>
                <a:gd name="T77" fmla="*/ 25 h 206"/>
                <a:gd name="T78" fmla="*/ 59 w 96"/>
                <a:gd name="T79" fmla="*/ 25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 h="206">
                  <a:moveTo>
                    <a:pt x="49" y="21"/>
                  </a:moveTo>
                  <a:lnTo>
                    <a:pt x="57" y="60"/>
                  </a:lnTo>
                  <a:lnTo>
                    <a:pt x="61" y="58"/>
                  </a:lnTo>
                  <a:lnTo>
                    <a:pt x="71" y="74"/>
                  </a:lnTo>
                  <a:lnTo>
                    <a:pt x="69" y="0"/>
                  </a:lnTo>
                  <a:lnTo>
                    <a:pt x="86" y="47"/>
                  </a:lnTo>
                  <a:lnTo>
                    <a:pt x="96" y="31"/>
                  </a:lnTo>
                  <a:lnTo>
                    <a:pt x="69" y="206"/>
                  </a:lnTo>
                  <a:lnTo>
                    <a:pt x="61" y="190"/>
                  </a:lnTo>
                  <a:lnTo>
                    <a:pt x="71" y="184"/>
                  </a:lnTo>
                  <a:lnTo>
                    <a:pt x="41" y="159"/>
                  </a:lnTo>
                  <a:lnTo>
                    <a:pt x="76" y="134"/>
                  </a:lnTo>
                  <a:lnTo>
                    <a:pt x="37" y="144"/>
                  </a:lnTo>
                  <a:lnTo>
                    <a:pt x="36" y="127"/>
                  </a:lnTo>
                  <a:lnTo>
                    <a:pt x="44" y="131"/>
                  </a:lnTo>
                  <a:lnTo>
                    <a:pt x="72" y="85"/>
                  </a:lnTo>
                  <a:lnTo>
                    <a:pt x="61" y="104"/>
                  </a:lnTo>
                  <a:lnTo>
                    <a:pt x="59" y="80"/>
                  </a:lnTo>
                  <a:lnTo>
                    <a:pt x="54" y="94"/>
                  </a:lnTo>
                  <a:lnTo>
                    <a:pt x="51" y="87"/>
                  </a:lnTo>
                  <a:lnTo>
                    <a:pt x="36" y="117"/>
                  </a:lnTo>
                  <a:lnTo>
                    <a:pt x="20" y="102"/>
                  </a:lnTo>
                  <a:lnTo>
                    <a:pt x="31" y="95"/>
                  </a:lnTo>
                  <a:lnTo>
                    <a:pt x="7" y="72"/>
                  </a:lnTo>
                  <a:lnTo>
                    <a:pt x="20" y="77"/>
                  </a:lnTo>
                  <a:lnTo>
                    <a:pt x="15" y="52"/>
                  </a:lnTo>
                  <a:lnTo>
                    <a:pt x="7" y="52"/>
                  </a:lnTo>
                  <a:lnTo>
                    <a:pt x="7" y="63"/>
                  </a:lnTo>
                  <a:lnTo>
                    <a:pt x="0" y="25"/>
                  </a:lnTo>
                  <a:lnTo>
                    <a:pt x="7" y="30"/>
                  </a:lnTo>
                  <a:lnTo>
                    <a:pt x="10" y="16"/>
                  </a:lnTo>
                  <a:lnTo>
                    <a:pt x="17" y="26"/>
                  </a:lnTo>
                  <a:lnTo>
                    <a:pt x="17" y="15"/>
                  </a:lnTo>
                  <a:lnTo>
                    <a:pt x="37" y="15"/>
                  </a:lnTo>
                  <a:lnTo>
                    <a:pt x="31" y="43"/>
                  </a:lnTo>
                  <a:lnTo>
                    <a:pt x="34" y="40"/>
                  </a:lnTo>
                  <a:lnTo>
                    <a:pt x="44" y="55"/>
                  </a:lnTo>
                  <a:lnTo>
                    <a:pt x="46" y="18"/>
                  </a:lnTo>
                  <a:lnTo>
                    <a:pt x="49" y="21"/>
                  </a:lnTo>
                  <a:close/>
                </a:path>
              </a:pathLst>
            </a:custGeom>
            <a:solidFill>
              <a:schemeClr val="bg2"/>
            </a:solidFill>
            <a:ln w="9525">
              <a:noFill/>
              <a:miter lim="800000"/>
              <a:headEnd/>
              <a:tailEnd/>
            </a:ln>
          </p:spPr>
          <p:txBody>
            <a:bodyPr/>
            <a:lstStyle/>
            <a:p>
              <a:pPr defTabSz="457112">
                <a:defRPr/>
              </a:pPr>
              <a:endParaRPr lang="en-US">
                <a:solidFill>
                  <a:srgbClr val="626469"/>
                </a:solidFill>
                <a:latin typeface="Arial"/>
              </a:endParaRPr>
            </a:p>
          </p:txBody>
        </p:sp>
        <p:sp>
          <p:nvSpPr>
            <p:cNvPr id="1130" name="Freeform 615">
              <a:extLst>
                <a:ext uri="{FF2B5EF4-FFF2-40B4-BE49-F238E27FC236}">
                  <a16:creationId xmlns:a16="http://schemas.microsoft.com/office/drawing/2014/main" id="{D4B1266D-659E-3779-EF45-B30E67203101}"/>
                </a:ext>
              </a:extLst>
            </p:cNvPr>
            <p:cNvSpPr>
              <a:spLocks/>
            </p:cNvSpPr>
            <p:nvPr/>
          </p:nvSpPr>
          <p:spPr bwMode="auto">
            <a:xfrm>
              <a:off x="3248251" y="1521615"/>
              <a:ext cx="58772" cy="79433"/>
            </a:xfrm>
            <a:custGeom>
              <a:avLst/>
              <a:gdLst>
                <a:gd name="T0" fmla="*/ 31 w 50"/>
                <a:gd name="T1" fmla="*/ 0 h 56"/>
                <a:gd name="T2" fmla="*/ 61 w 50"/>
                <a:gd name="T3" fmla="*/ 32 h 56"/>
                <a:gd name="T4" fmla="*/ 24 w 50"/>
                <a:gd name="T5" fmla="*/ 66 h 56"/>
                <a:gd name="T6" fmla="*/ 31 w 50"/>
                <a:gd name="T7" fmla="*/ 41 h 56"/>
                <a:gd name="T8" fmla="*/ 0 w 50"/>
                <a:gd name="T9" fmla="*/ 56 h 56"/>
                <a:gd name="T10" fmla="*/ 31 w 50"/>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56">
                  <a:moveTo>
                    <a:pt x="25" y="0"/>
                  </a:moveTo>
                  <a:lnTo>
                    <a:pt x="50" y="27"/>
                  </a:lnTo>
                  <a:lnTo>
                    <a:pt x="20" y="56"/>
                  </a:lnTo>
                  <a:lnTo>
                    <a:pt x="25" y="35"/>
                  </a:lnTo>
                  <a:lnTo>
                    <a:pt x="0" y="47"/>
                  </a:lnTo>
                  <a:lnTo>
                    <a:pt x="25" y="0"/>
                  </a:lnTo>
                </a:path>
              </a:pathLst>
            </a:custGeom>
            <a:solidFill>
              <a:schemeClr val="bg2">
                <a:lumMod val="50000"/>
              </a:schemeClr>
            </a:solidFill>
            <a:ln w="9525">
              <a:noFill/>
              <a:miter lim="800000"/>
              <a:headEnd/>
              <a:tailEnd/>
            </a:ln>
          </p:spPr>
          <p:txBody>
            <a:bodyPr/>
            <a:lstStyle/>
            <a:p>
              <a:pPr defTabSz="457112">
                <a:defRPr/>
              </a:pPr>
              <a:endParaRPr lang="en-US">
                <a:solidFill>
                  <a:srgbClr val="626469"/>
                </a:solidFill>
                <a:latin typeface="Arial"/>
              </a:endParaRPr>
            </a:p>
          </p:txBody>
        </p:sp>
        <p:cxnSp>
          <p:nvCxnSpPr>
            <p:cNvPr id="1131" name="Connecteur droit 620">
              <a:extLst>
                <a:ext uri="{FF2B5EF4-FFF2-40B4-BE49-F238E27FC236}">
                  <a16:creationId xmlns:a16="http://schemas.microsoft.com/office/drawing/2014/main" id="{D43BF0AF-FD70-9611-5801-8253C98F469C}"/>
                </a:ext>
              </a:extLst>
            </p:cNvPr>
            <p:cNvCxnSpPr>
              <a:cxnSpLocks/>
              <a:endCxn id="1138" idx="3"/>
            </p:cNvCxnSpPr>
            <p:nvPr/>
          </p:nvCxnSpPr>
          <p:spPr bwMode="gray">
            <a:xfrm flipV="1">
              <a:off x="2627456" y="3288664"/>
              <a:ext cx="466919" cy="32627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2" name="Freeform 616">
              <a:extLst>
                <a:ext uri="{FF2B5EF4-FFF2-40B4-BE49-F238E27FC236}">
                  <a16:creationId xmlns:a16="http://schemas.microsoft.com/office/drawing/2014/main" id="{B2A0B978-4AD4-5640-31B4-445A92EC6330}"/>
                </a:ext>
              </a:extLst>
            </p:cNvPr>
            <p:cNvSpPr>
              <a:spLocks/>
            </p:cNvSpPr>
            <p:nvPr/>
          </p:nvSpPr>
          <p:spPr bwMode="auto">
            <a:xfrm>
              <a:off x="5327988" y="1451711"/>
              <a:ext cx="182493" cy="95060"/>
            </a:xfrm>
            <a:custGeom>
              <a:avLst/>
              <a:gdLst>
                <a:gd name="T0" fmla="*/ 79 w 119"/>
                <a:gd name="T1" fmla="*/ 2 h 67"/>
                <a:gd name="T2" fmla="*/ 140 w 119"/>
                <a:gd name="T3" fmla="*/ 48 h 67"/>
                <a:gd name="T4" fmla="*/ 34 w 119"/>
                <a:gd name="T5" fmla="*/ 80 h 67"/>
                <a:gd name="T6" fmla="*/ 53 w 119"/>
                <a:gd name="T7" fmla="*/ 80 h 67"/>
                <a:gd name="T8" fmla="*/ 46 w 119"/>
                <a:gd name="T9" fmla="*/ 71 h 67"/>
                <a:gd name="T10" fmla="*/ 65 w 119"/>
                <a:gd name="T11" fmla="*/ 59 h 67"/>
                <a:gd name="T12" fmla="*/ 12 w 119"/>
                <a:gd name="T13" fmla="*/ 52 h 67"/>
                <a:gd name="T14" fmla="*/ 20 w 119"/>
                <a:gd name="T15" fmla="*/ 41 h 67"/>
                <a:gd name="T16" fmla="*/ 0 w 119"/>
                <a:gd name="T17" fmla="*/ 35 h 67"/>
                <a:gd name="T18" fmla="*/ 28 w 119"/>
                <a:gd name="T19" fmla="*/ 44 h 67"/>
                <a:gd name="T20" fmla="*/ 24 w 119"/>
                <a:gd name="T21" fmla="*/ 14 h 67"/>
                <a:gd name="T22" fmla="*/ 34 w 119"/>
                <a:gd name="T23" fmla="*/ 29 h 67"/>
                <a:gd name="T24" fmla="*/ 34 w 119"/>
                <a:gd name="T25" fmla="*/ 0 h 67"/>
                <a:gd name="T26" fmla="*/ 70 w 119"/>
                <a:gd name="T27" fmla="*/ 46 h 67"/>
                <a:gd name="T28" fmla="*/ 73 w 119"/>
                <a:gd name="T29" fmla="*/ 10 h 67"/>
                <a:gd name="T30" fmla="*/ 79 w 119"/>
                <a:gd name="T31" fmla="*/ 15 h 67"/>
                <a:gd name="T32" fmla="*/ 79 w 119"/>
                <a:gd name="T33" fmla="*/ 2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67">
                  <a:moveTo>
                    <a:pt x="67" y="2"/>
                  </a:moveTo>
                  <a:lnTo>
                    <a:pt x="119" y="40"/>
                  </a:lnTo>
                  <a:lnTo>
                    <a:pt x="29" y="67"/>
                  </a:lnTo>
                  <a:lnTo>
                    <a:pt x="45" y="67"/>
                  </a:lnTo>
                  <a:lnTo>
                    <a:pt x="39" y="60"/>
                  </a:lnTo>
                  <a:lnTo>
                    <a:pt x="55" y="50"/>
                  </a:lnTo>
                  <a:lnTo>
                    <a:pt x="10" y="44"/>
                  </a:lnTo>
                  <a:lnTo>
                    <a:pt x="17" y="35"/>
                  </a:lnTo>
                  <a:lnTo>
                    <a:pt x="0" y="29"/>
                  </a:lnTo>
                  <a:lnTo>
                    <a:pt x="24" y="37"/>
                  </a:lnTo>
                  <a:lnTo>
                    <a:pt x="20" y="12"/>
                  </a:lnTo>
                  <a:lnTo>
                    <a:pt x="29" y="25"/>
                  </a:lnTo>
                  <a:lnTo>
                    <a:pt x="29" y="0"/>
                  </a:lnTo>
                  <a:lnTo>
                    <a:pt x="60" y="39"/>
                  </a:lnTo>
                  <a:lnTo>
                    <a:pt x="62" y="8"/>
                  </a:lnTo>
                  <a:lnTo>
                    <a:pt x="67" y="13"/>
                  </a:lnTo>
                  <a:lnTo>
                    <a:pt x="67" y="2"/>
                  </a:lnTo>
                </a:path>
              </a:pathLst>
            </a:custGeom>
            <a:solidFill>
              <a:schemeClr val="bg2"/>
            </a:solidFill>
            <a:ln w="9525">
              <a:solidFill>
                <a:schemeClr val="bg1"/>
              </a:solidFill>
              <a:miter lim="800000"/>
              <a:headEnd/>
              <a:tailEnd/>
            </a:ln>
          </p:spPr>
          <p:txBody>
            <a:bodyPr/>
            <a:lstStyle/>
            <a:p>
              <a:pPr defTabSz="457112">
                <a:defRPr/>
              </a:pPr>
              <a:endParaRPr lang="en-US">
                <a:solidFill>
                  <a:srgbClr val="626469"/>
                </a:solidFill>
                <a:latin typeface="Arial"/>
              </a:endParaRPr>
            </a:p>
          </p:txBody>
        </p:sp>
        <p:cxnSp>
          <p:nvCxnSpPr>
            <p:cNvPr id="1133" name="Connecteur droit 620">
              <a:extLst>
                <a:ext uri="{FF2B5EF4-FFF2-40B4-BE49-F238E27FC236}">
                  <a16:creationId xmlns:a16="http://schemas.microsoft.com/office/drawing/2014/main" id="{E2FD831B-80A6-6ACC-D1BB-3C8C6BD390CC}"/>
                </a:ext>
              </a:extLst>
            </p:cNvPr>
            <p:cNvCxnSpPr>
              <a:cxnSpLocks/>
              <a:stCxn id="1139" idx="0"/>
              <a:endCxn id="1135" idx="0"/>
            </p:cNvCxnSpPr>
            <p:nvPr/>
          </p:nvCxnSpPr>
          <p:spPr bwMode="gray">
            <a:xfrm>
              <a:off x="6786803" y="3490686"/>
              <a:ext cx="13108" cy="86809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4" name="ZoneTexte 276">
              <a:extLst>
                <a:ext uri="{FF2B5EF4-FFF2-40B4-BE49-F238E27FC236}">
                  <a16:creationId xmlns:a16="http://schemas.microsoft.com/office/drawing/2014/main" id="{7829B7FC-419C-1751-1F19-A6D903C2C252}"/>
                </a:ext>
              </a:extLst>
            </p:cNvPr>
            <p:cNvSpPr txBox="1"/>
            <p:nvPr/>
          </p:nvSpPr>
          <p:spPr>
            <a:xfrm>
              <a:off x="1710946" y="3509702"/>
              <a:ext cx="1013580" cy="292388"/>
            </a:xfrm>
            <a:prstGeom prst="rect">
              <a:avLst/>
            </a:prstGeom>
            <a:solidFill>
              <a:schemeClr val="bg2">
                <a:lumMod val="50000"/>
              </a:schemeClr>
            </a:solidFill>
            <a:effectLst/>
          </p:spPr>
          <p:txBody>
            <a:bodyPr wrap="square">
              <a:spAutoFit/>
            </a:bodyPr>
            <a:lstStyle/>
            <a:p>
              <a:pPr algn="ctr" defTabSz="457124">
                <a:defRPr/>
              </a:pPr>
              <a:r>
                <a:rPr lang="en-US" sz="825" b="1">
                  <a:solidFill>
                    <a:prstClr val="white"/>
                  </a:solidFill>
                  <a:latin typeface="Arial"/>
                </a:rPr>
                <a:t>NAM Hub</a:t>
              </a:r>
              <a:endParaRPr lang="fr-FR" sz="825" b="1">
                <a:solidFill>
                  <a:prstClr val="white"/>
                </a:solidFill>
                <a:latin typeface="Arial"/>
              </a:endParaRPr>
            </a:p>
          </p:txBody>
        </p:sp>
        <p:sp>
          <p:nvSpPr>
            <p:cNvPr id="1135" name="Rectangle 1134">
              <a:extLst>
                <a:ext uri="{FF2B5EF4-FFF2-40B4-BE49-F238E27FC236}">
                  <a16:creationId xmlns:a16="http://schemas.microsoft.com/office/drawing/2014/main" id="{74DA6E5A-C6D8-64BC-CCF7-81DF92BFEF65}"/>
                </a:ext>
              </a:extLst>
            </p:cNvPr>
            <p:cNvSpPr/>
            <p:nvPr/>
          </p:nvSpPr>
          <p:spPr>
            <a:xfrm>
              <a:off x="6294858" y="4358784"/>
              <a:ext cx="1010111" cy="974325"/>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defRPr/>
              </a:pPr>
              <a:r>
                <a:rPr lang="en-US" sz="825" b="1">
                  <a:solidFill>
                    <a:prstClr val="white"/>
                  </a:solidFill>
                  <a:latin typeface="Arial"/>
                </a:rPr>
                <a:t>India Hub </a:t>
              </a:r>
              <a:r>
                <a:rPr lang="en-US" sz="675">
                  <a:solidFill>
                    <a:prstClr val="white"/>
                  </a:solidFill>
                  <a:latin typeface="Arial"/>
                </a:rPr>
                <a:t>with 24/7 Global Remote Operations  center</a:t>
              </a:r>
              <a:endParaRPr lang="fr-FR" sz="750">
                <a:solidFill>
                  <a:prstClr val="white"/>
                </a:solidFill>
                <a:latin typeface="Arial"/>
              </a:endParaRPr>
            </a:p>
          </p:txBody>
        </p:sp>
        <p:sp>
          <p:nvSpPr>
            <p:cNvPr id="1136" name="Rectangle 1135">
              <a:extLst>
                <a:ext uri="{FF2B5EF4-FFF2-40B4-BE49-F238E27FC236}">
                  <a16:creationId xmlns:a16="http://schemas.microsoft.com/office/drawing/2014/main" id="{BCE07299-3369-3860-FAD6-03F1AD55CCEC}"/>
                </a:ext>
              </a:extLst>
            </p:cNvPr>
            <p:cNvSpPr/>
            <p:nvPr/>
          </p:nvSpPr>
          <p:spPr>
            <a:xfrm>
              <a:off x="3926331" y="1954759"/>
              <a:ext cx="1415892" cy="32162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defRPr/>
              </a:pPr>
              <a:r>
                <a:rPr lang="en-US" sz="825" b="1">
                  <a:solidFill>
                    <a:prstClr val="white"/>
                  </a:solidFill>
                  <a:latin typeface="Arial"/>
                </a:rPr>
                <a:t>Europe Hub</a:t>
              </a:r>
            </a:p>
          </p:txBody>
        </p:sp>
        <p:cxnSp>
          <p:nvCxnSpPr>
            <p:cNvPr id="1137" name="Connecteur droit 620">
              <a:extLst>
                <a:ext uri="{FF2B5EF4-FFF2-40B4-BE49-F238E27FC236}">
                  <a16:creationId xmlns:a16="http://schemas.microsoft.com/office/drawing/2014/main" id="{FBCB80E4-2CEB-495F-25B6-2ACB5945EE01}"/>
                </a:ext>
              </a:extLst>
            </p:cNvPr>
            <p:cNvCxnSpPr>
              <a:cxnSpLocks/>
              <a:stCxn id="1140" idx="1"/>
              <a:endCxn id="1136" idx="2"/>
            </p:cNvCxnSpPr>
            <p:nvPr/>
          </p:nvCxnSpPr>
          <p:spPr bwMode="gray">
            <a:xfrm flipH="1" flipV="1">
              <a:off x="4634277" y="2276386"/>
              <a:ext cx="849501" cy="73281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8" name="Ellipse 340">
              <a:extLst>
                <a:ext uri="{FF2B5EF4-FFF2-40B4-BE49-F238E27FC236}">
                  <a16:creationId xmlns:a16="http://schemas.microsoft.com/office/drawing/2014/main" id="{A39E2C8D-7CC5-32DA-E32B-F84F93E651AE}"/>
                </a:ext>
              </a:extLst>
            </p:cNvPr>
            <p:cNvSpPr/>
            <p:nvPr/>
          </p:nvSpPr>
          <p:spPr>
            <a:xfrm>
              <a:off x="3066187" y="3124388"/>
              <a:ext cx="192460" cy="19246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defRPr/>
              </a:pPr>
              <a:endParaRPr lang="fr-FR">
                <a:solidFill>
                  <a:prstClr val="white"/>
                </a:solidFill>
                <a:latin typeface="Arial"/>
              </a:endParaRPr>
            </a:p>
          </p:txBody>
        </p:sp>
        <p:sp>
          <p:nvSpPr>
            <p:cNvPr id="1139" name="Ellipse 341">
              <a:extLst>
                <a:ext uri="{FF2B5EF4-FFF2-40B4-BE49-F238E27FC236}">
                  <a16:creationId xmlns:a16="http://schemas.microsoft.com/office/drawing/2014/main" id="{3A4757A8-4631-725B-0374-3B7FF8D6227E}"/>
                </a:ext>
              </a:extLst>
            </p:cNvPr>
            <p:cNvSpPr/>
            <p:nvPr/>
          </p:nvSpPr>
          <p:spPr>
            <a:xfrm>
              <a:off x="6690575" y="3490686"/>
              <a:ext cx="192460" cy="192460"/>
            </a:xfrm>
            <a:prstGeom prst="ellipse">
              <a:avLst/>
            </a:prstGeom>
            <a:solidFill>
              <a:srgbClr val="00B0F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defRPr/>
              </a:pPr>
              <a:endParaRPr lang="fr-FR">
                <a:solidFill>
                  <a:prstClr val="white"/>
                </a:solidFill>
                <a:latin typeface="Arial"/>
              </a:endParaRPr>
            </a:p>
          </p:txBody>
        </p:sp>
        <p:sp>
          <p:nvSpPr>
            <p:cNvPr id="1140" name="Ellipse 342">
              <a:extLst>
                <a:ext uri="{FF2B5EF4-FFF2-40B4-BE49-F238E27FC236}">
                  <a16:creationId xmlns:a16="http://schemas.microsoft.com/office/drawing/2014/main" id="{2369FB25-3C90-8143-F4EB-0EAD1DE35519}"/>
                </a:ext>
              </a:extLst>
            </p:cNvPr>
            <p:cNvSpPr/>
            <p:nvPr/>
          </p:nvSpPr>
          <p:spPr>
            <a:xfrm>
              <a:off x="5455593" y="2981011"/>
              <a:ext cx="192460" cy="19246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defRPr/>
              </a:pPr>
              <a:endParaRPr lang="fr-FR">
                <a:solidFill>
                  <a:prstClr val="white"/>
                </a:solidFill>
                <a:latin typeface="Arial"/>
              </a:endParaRPr>
            </a:p>
          </p:txBody>
        </p:sp>
      </p:grpSp>
      <p:sp>
        <p:nvSpPr>
          <p:cNvPr id="1141" name="Rectangle : coins arrondis 676">
            <a:extLst>
              <a:ext uri="{FF2B5EF4-FFF2-40B4-BE49-F238E27FC236}">
                <a16:creationId xmlns:a16="http://schemas.microsoft.com/office/drawing/2014/main" id="{5D452F6A-965D-F742-FBAE-0E85414391D8}"/>
              </a:ext>
            </a:extLst>
          </p:cNvPr>
          <p:cNvSpPr/>
          <p:nvPr/>
        </p:nvSpPr>
        <p:spPr>
          <a:xfrm>
            <a:off x="1515653" y="1088046"/>
            <a:ext cx="6147923" cy="3508411"/>
          </a:xfrm>
          <a:prstGeom prst="roundRect">
            <a:avLst/>
          </a:prstGeom>
          <a:no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a:endParaRPr lang="en-US" sz="1350">
              <a:solidFill>
                <a:srgbClr val="FFFFFF"/>
              </a:solidFill>
              <a:latin typeface="Arial"/>
            </a:endParaRPr>
          </a:p>
        </p:txBody>
      </p:sp>
    </p:spTree>
    <p:extLst>
      <p:ext uri="{BB962C8B-B14F-4D97-AF65-F5344CB8AC3E}">
        <p14:creationId xmlns:p14="http://schemas.microsoft.com/office/powerpoint/2010/main" val="3232835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B82F3-6878-2CAC-BDED-57B537BE273A}"/>
              </a:ext>
            </a:extLst>
          </p:cNvPr>
          <p:cNvPicPr>
            <a:picLocks noChangeAspect="1"/>
          </p:cNvPicPr>
          <p:nvPr/>
        </p:nvPicPr>
        <p:blipFill>
          <a:blip r:embed="rId3"/>
          <a:stretch>
            <a:fillRect/>
          </a:stretch>
        </p:blipFill>
        <p:spPr>
          <a:xfrm>
            <a:off x="4613274" y="0"/>
            <a:ext cx="4527728" cy="5143500"/>
          </a:xfrm>
          <a:prstGeom prst="rect">
            <a:avLst/>
          </a:prstGeom>
        </p:spPr>
      </p:pic>
      <p:sp>
        <p:nvSpPr>
          <p:cNvPr id="3" name="Text Placeholder 6">
            <a:extLst>
              <a:ext uri="{FF2B5EF4-FFF2-40B4-BE49-F238E27FC236}">
                <a16:creationId xmlns:a16="http://schemas.microsoft.com/office/drawing/2014/main" id="{8C590E16-DBEA-B14E-5364-48E444A7886D}"/>
              </a:ext>
            </a:extLst>
          </p:cNvPr>
          <p:cNvSpPr txBox="1">
            <a:spLocks/>
          </p:cNvSpPr>
          <p:nvPr/>
        </p:nvSpPr>
        <p:spPr>
          <a:xfrm>
            <a:off x="57379" y="404960"/>
            <a:ext cx="4155002" cy="369332"/>
          </a:xfrm>
          <a:prstGeom prst="rect">
            <a:avLst/>
          </a:prstGeom>
        </p:spPr>
        <p:txBody>
          <a:bodyPr vert="horz" wrap="square" lIns="0" tIns="0" rIns="0" bIns="0" rtlCol="0" anchor="ctr" anchorCtr="0">
            <a:noAutofit/>
          </a:bodyPr>
          <a:lstStyle>
            <a:lvl1pPr marL="173032" indent="-157158" algn="l" defTabSz="457184"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Tx/>
              <a:buNone/>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73028" indent="-157154" defTabSz="457058">
              <a:spcBef>
                <a:spcPct val="0"/>
              </a:spcBef>
              <a:buClr>
                <a:srgbClr val="3DCD58"/>
              </a:buClr>
              <a:defRPr/>
            </a:pPr>
            <a:r>
              <a:rPr lang="en-US" sz="1800" dirty="0">
                <a:latin typeface="+mj-lt"/>
                <a:ea typeface="+mj-ea"/>
                <a:cs typeface="+mj-cs"/>
              </a:rPr>
              <a:t>Connected Services Hub Team in Serbia</a:t>
            </a:r>
          </a:p>
        </p:txBody>
      </p:sp>
      <p:sp>
        <p:nvSpPr>
          <p:cNvPr id="13" name="Text Placeholder 4">
            <a:extLst>
              <a:ext uri="{FF2B5EF4-FFF2-40B4-BE49-F238E27FC236}">
                <a16:creationId xmlns:a16="http://schemas.microsoft.com/office/drawing/2014/main" id="{6F837FEC-94E6-F76F-73D2-4B6C411ED1DF}"/>
              </a:ext>
            </a:extLst>
          </p:cNvPr>
          <p:cNvSpPr>
            <a:spLocks noGrp="1"/>
          </p:cNvSpPr>
          <p:nvPr>
            <p:ph type="body" sz="quarter" idx="14"/>
          </p:nvPr>
        </p:nvSpPr>
        <p:spPr>
          <a:xfrm>
            <a:off x="4240210" y="0"/>
            <a:ext cx="746127" cy="5143500"/>
          </a:xfrm>
        </p:spPr>
        <p:txBody>
          <a:bodyPr/>
          <a:lstStyle/>
          <a:p>
            <a:endParaRPr lang="en-US"/>
          </a:p>
        </p:txBody>
      </p:sp>
      <p:sp>
        <p:nvSpPr>
          <p:cNvPr id="4" name="Slide Number Placeholder 3">
            <a:extLst>
              <a:ext uri="{FF2B5EF4-FFF2-40B4-BE49-F238E27FC236}">
                <a16:creationId xmlns:a16="http://schemas.microsoft.com/office/drawing/2014/main" id="{BEDE3B88-0C4A-FF5B-7C25-D104E5323805}"/>
              </a:ext>
            </a:extLst>
          </p:cNvPr>
          <p:cNvSpPr>
            <a:spLocks noGrp="1"/>
          </p:cNvSpPr>
          <p:nvPr>
            <p:ph type="sldNum" sz="quarter" idx="4"/>
          </p:nvPr>
        </p:nvSpPr>
        <p:spPr>
          <a:xfrm>
            <a:off x="1747892" y="4857157"/>
            <a:ext cx="525690" cy="92333"/>
          </a:xfrm>
        </p:spPr>
        <p:txBody>
          <a:bodyPr vert="horz" lIns="0" tIns="0" rIns="0" bIns="0" rtlCol="0" anchor="ctr">
            <a:normAutofit/>
          </a:bodyPr>
          <a:lstStyle/>
          <a:p>
            <a:pPr>
              <a:spcAft>
                <a:spcPts val="450"/>
              </a:spcAft>
            </a:pPr>
            <a:r>
              <a:rPr lang="en-US"/>
              <a:t>Page </a:t>
            </a:r>
            <a:fld id="{5A9C12DC-491F-9444-86A2-13AC5C62A2FC}" type="slidenum">
              <a:rPr lang="en-US" smtClean="0"/>
              <a:pPr>
                <a:spcAft>
                  <a:spcPts val="450"/>
                </a:spcAft>
              </a:pPr>
              <a:t>4</a:t>
            </a:fld>
            <a:endParaRPr lang="en-US"/>
          </a:p>
        </p:txBody>
      </p:sp>
      <p:sp>
        <p:nvSpPr>
          <p:cNvPr id="5" name="Footer Placeholder 4">
            <a:extLst>
              <a:ext uri="{FF2B5EF4-FFF2-40B4-BE49-F238E27FC236}">
                <a16:creationId xmlns:a16="http://schemas.microsoft.com/office/drawing/2014/main" id="{C7088B5B-86DD-D0B6-5E48-E3483CD3F1F1}"/>
              </a:ext>
            </a:extLst>
          </p:cNvPr>
          <p:cNvSpPr>
            <a:spLocks noGrp="1"/>
          </p:cNvSpPr>
          <p:nvPr>
            <p:ph type="ftr" sz="quarter" idx="3"/>
          </p:nvPr>
        </p:nvSpPr>
        <p:spPr>
          <a:xfrm>
            <a:off x="252415" y="4857156"/>
            <a:ext cx="1509767" cy="92333"/>
          </a:xfrm>
        </p:spPr>
        <p:txBody>
          <a:bodyPr vert="horz" wrap="square" lIns="0" tIns="0" rIns="0" bIns="0" rtlCol="0" anchor="ctr">
            <a:normAutofit/>
          </a:bodyPr>
          <a:lstStyle/>
          <a:p>
            <a:pPr>
              <a:spcAft>
                <a:spcPts val="450"/>
              </a:spcAft>
            </a:pPr>
            <a:r>
              <a:rPr lang="en-US" kern="1200">
                <a:latin typeface="Arial"/>
                <a:ea typeface="+mn-ea"/>
                <a:cs typeface="Arial"/>
              </a:rPr>
              <a:t>Confidential Property of Schneider Electric |</a:t>
            </a:r>
          </a:p>
        </p:txBody>
      </p:sp>
      <p:pic>
        <p:nvPicPr>
          <p:cNvPr id="12" name="Picture 11" descr="A group of people sitting in chairs in a room with computers&#10;&#10;Description automatically generated">
            <a:extLst>
              <a:ext uri="{FF2B5EF4-FFF2-40B4-BE49-F238E27FC236}">
                <a16:creationId xmlns:a16="http://schemas.microsoft.com/office/drawing/2014/main" id="{D9A945DC-DA48-7602-3F17-A997FD338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 y="916784"/>
            <a:ext cx="4232891" cy="3174668"/>
          </a:xfrm>
          <a:prstGeom prst="rect">
            <a:avLst/>
          </a:prstGeom>
        </p:spPr>
      </p:pic>
      <p:sp>
        <p:nvSpPr>
          <p:cNvPr id="2" name="Rectangle 1">
            <a:extLst>
              <a:ext uri="{FF2B5EF4-FFF2-40B4-BE49-F238E27FC236}">
                <a16:creationId xmlns:a16="http://schemas.microsoft.com/office/drawing/2014/main" id="{F9CC497A-D8DF-22E9-CF98-2F6774C37C42}"/>
              </a:ext>
            </a:extLst>
          </p:cNvPr>
          <p:cNvSpPr/>
          <p:nvPr/>
        </p:nvSpPr>
        <p:spPr>
          <a:xfrm>
            <a:off x="182842" y="4359064"/>
            <a:ext cx="3131860" cy="441852"/>
          </a:xfrm>
          <a:prstGeom prst="rect">
            <a:avLst/>
          </a:prstGeom>
          <a:noFill/>
        </p:spPr>
        <p:txBody>
          <a:bodyPr wrap="square" lIns="68580" tIns="34290" rIns="68580" bIns="34290" anchor="t">
            <a:spAutoFit/>
          </a:bodyPr>
          <a:lstStyle/>
          <a:p>
            <a:pPr defTabSz="685766">
              <a:spcBef>
                <a:spcPts val="400"/>
              </a:spcBef>
              <a:spcAft>
                <a:spcPts val="400"/>
              </a:spcAft>
              <a:defRPr/>
            </a:pPr>
            <a:r>
              <a:rPr lang="en-US" sz="1300" dirty="0">
                <a:solidFill>
                  <a:prstClr val="black"/>
                </a:solidFill>
                <a:latin typeface="Calibri" panose="020F0502020204030204" pitchFamily="34" charset="0"/>
                <a:cs typeface="Calibri" panose="020F0502020204030204" pitchFamily="34" charset="0"/>
                <a:hlinkClick r:id="rId5"/>
              </a:rPr>
              <a:t>SEE video about the team in Novi Sad (link)</a:t>
            </a:r>
            <a:endParaRPr lang="en-US" sz="788" kern="0" dirty="0">
              <a:solidFill>
                <a:schemeClr val="tx1">
                  <a:lumMod val="75000"/>
                  <a:lumOff val="25000"/>
                </a:schemeClr>
              </a:solidFill>
              <a:latin typeface="Calibri" panose="020F0502020204030204" pitchFamily="34" charset="0"/>
              <a:cs typeface="Calibri" panose="020F0502020204030204" pitchFamily="34" charset="0"/>
            </a:endParaRPr>
          </a:p>
          <a:p>
            <a:pPr marL="128588" indent="-128588" defTabSz="342870">
              <a:spcAft>
                <a:spcPts val="300"/>
              </a:spcAft>
              <a:buFont typeface="Wingdings" panose="05000000000000000000" pitchFamily="2" charset="2"/>
              <a:buChar char="§"/>
              <a:defRPr/>
            </a:pPr>
            <a:endParaRPr lang="en-US" sz="788" kern="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54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BF0547A-DA19-F52A-2E1F-31F040101E32}"/>
              </a:ext>
            </a:extLst>
          </p:cNvPr>
          <p:cNvSpPr>
            <a:spLocks noGrp="1"/>
          </p:cNvSpPr>
          <p:nvPr>
            <p:ph type="sldNum" sz="quarter" idx="4"/>
          </p:nvPr>
        </p:nvSpPr>
        <p:spPr/>
        <p:txBody>
          <a:bodyPr/>
          <a:lstStyle/>
          <a:p>
            <a:r>
              <a:rPr lang="en-US"/>
              <a:t>Page </a:t>
            </a:r>
            <a:fld id="{5A9C12DC-491F-9444-86A2-13AC5C62A2FC}" type="slidenum">
              <a:rPr lang="en-US" smtClean="0"/>
              <a:pPr/>
              <a:t>5</a:t>
            </a:fld>
            <a:endParaRPr lang="en-US"/>
          </a:p>
        </p:txBody>
      </p:sp>
      <p:sp>
        <p:nvSpPr>
          <p:cNvPr id="3" name="Espace réservé du pied de page 2">
            <a:extLst>
              <a:ext uri="{FF2B5EF4-FFF2-40B4-BE49-F238E27FC236}">
                <a16:creationId xmlns:a16="http://schemas.microsoft.com/office/drawing/2014/main" id="{17F2A7C9-EDBB-E31F-2A04-408A06B549DD}"/>
              </a:ext>
            </a:extLst>
          </p:cNvPr>
          <p:cNvSpPr>
            <a:spLocks noGrp="1"/>
          </p:cNvSpPr>
          <p:nvPr>
            <p:ph type="ftr" sz="quarter" idx="3"/>
          </p:nvPr>
        </p:nvSpPr>
        <p:spPr/>
        <p:txBody>
          <a:bodyPr/>
          <a:lstStyle/>
          <a:p>
            <a:r>
              <a:rPr lang="en-US"/>
              <a:t>Confidential Property of Schneider Electric |</a:t>
            </a:r>
          </a:p>
        </p:txBody>
      </p:sp>
      <p:sp>
        <p:nvSpPr>
          <p:cNvPr id="4" name="Espace réservé du contenu 3">
            <a:extLst>
              <a:ext uri="{FF2B5EF4-FFF2-40B4-BE49-F238E27FC236}">
                <a16:creationId xmlns:a16="http://schemas.microsoft.com/office/drawing/2014/main" id="{9AE6547B-0BA1-773D-596E-C0BFB4451B83}"/>
              </a:ext>
            </a:extLst>
          </p:cNvPr>
          <p:cNvSpPr>
            <a:spLocks noGrp="1"/>
          </p:cNvSpPr>
          <p:nvPr>
            <p:ph sz="quarter" idx="31"/>
          </p:nvPr>
        </p:nvSpPr>
        <p:spPr>
          <a:xfrm>
            <a:off x="1212850" y="1254128"/>
            <a:ext cx="3359150" cy="3176589"/>
          </a:xfrm>
        </p:spPr>
        <p:txBody>
          <a:bodyPr/>
          <a:lstStyle/>
          <a:p>
            <a:r>
              <a:rPr lang="en-US" sz="1400" b="1" dirty="0"/>
              <a:t>Major SE Hub for Digital Grid</a:t>
            </a:r>
            <a:r>
              <a:rPr lang="en-US" sz="1400" dirty="0"/>
              <a:t>, which is part of Digital Energy, like CSH</a:t>
            </a:r>
          </a:p>
          <a:p>
            <a:endParaRPr lang="en-US" sz="1400" dirty="0"/>
          </a:p>
          <a:p>
            <a:r>
              <a:rPr lang="en-US" sz="1400" b="1" dirty="0"/>
              <a:t>Strong technical universities </a:t>
            </a:r>
            <a:r>
              <a:rPr lang="en-US" sz="1400" dirty="0"/>
              <a:t>and many strong technical profiles in the market </a:t>
            </a:r>
          </a:p>
          <a:p>
            <a:endParaRPr lang="en-US" sz="1400" dirty="0"/>
          </a:p>
          <a:p>
            <a:r>
              <a:rPr lang="en-US" sz="1400" b="1" dirty="0"/>
              <a:t>Strong support from local Management</a:t>
            </a:r>
            <a:r>
              <a:rPr lang="en-US" sz="1400" dirty="0"/>
              <a:t> : HR, Talent acquisition, Finance, business</a:t>
            </a:r>
          </a:p>
          <a:p>
            <a:endParaRPr lang="en-US" sz="1400" dirty="0"/>
          </a:p>
          <a:p>
            <a:r>
              <a:rPr lang="en-US" sz="1400" b="1" dirty="0"/>
              <a:t>Cost effective</a:t>
            </a:r>
            <a:endParaRPr lang="en-US" sz="1400" dirty="0"/>
          </a:p>
        </p:txBody>
      </p:sp>
      <p:sp>
        <p:nvSpPr>
          <p:cNvPr id="5" name="Espace réservé du texte 4">
            <a:extLst>
              <a:ext uri="{FF2B5EF4-FFF2-40B4-BE49-F238E27FC236}">
                <a16:creationId xmlns:a16="http://schemas.microsoft.com/office/drawing/2014/main" id="{61C12E7D-4B5E-C0FF-6E8C-DC68382B7311}"/>
              </a:ext>
            </a:extLst>
          </p:cNvPr>
          <p:cNvSpPr>
            <a:spLocks noGrp="1"/>
          </p:cNvSpPr>
          <p:nvPr>
            <p:ph type="body" sz="quarter" idx="32"/>
          </p:nvPr>
        </p:nvSpPr>
        <p:spPr>
          <a:xfrm>
            <a:off x="252418" y="230187"/>
            <a:ext cx="5405432" cy="829356"/>
          </a:xfrm>
        </p:spPr>
        <p:txBody>
          <a:bodyPr/>
          <a:lstStyle/>
          <a:p>
            <a:pPr marL="68580" indent="0">
              <a:spcBef>
                <a:spcPts val="450"/>
              </a:spcBef>
            </a:pPr>
            <a:r>
              <a:rPr lang="en-US" dirty="0"/>
              <a:t>Novi Sad was selected to become the European Master Hub 3 years ago </a:t>
            </a:r>
          </a:p>
        </p:txBody>
      </p:sp>
      <p:pic>
        <p:nvPicPr>
          <p:cNvPr id="2050" name="Picture 2" descr="image">
            <a:extLst>
              <a:ext uri="{FF2B5EF4-FFF2-40B4-BE49-F238E27FC236}">
                <a16:creationId xmlns:a16="http://schemas.microsoft.com/office/drawing/2014/main" id="{BFBE8F02-199C-4FA7-4F6C-88207FB330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01081" y="49128"/>
            <a:ext cx="2997738" cy="2248303"/>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E8E98287-58CB-4815-5478-DE2CB5A17B3C}"/>
              </a:ext>
            </a:extLst>
          </p:cNvPr>
          <p:cNvSpPr/>
          <p:nvPr/>
        </p:nvSpPr>
        <p:spPr>
          <a:xfrm>
            <a:off x="385234" y="1211982"/>
            <a:ext cx="503766" cy="457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1</a:t>
            </a:r>
          </a:p>
        </p:txBody>
      </p:sp>
      <p:sp>
        <p:nvSpPr>
          <p:cNvPr id="8" name="Ellipse 7">
            <a:extLst>
              <a:ext uri="{FF2B5EF4-FFF2-40B4-BE49-F238E27FC236}">
                <a16:creationId xmlns:a16="http://schemas.microsoft.com/office/drawing/2014/main" id="{7AC5F8AD-BAFA-B58A-BCDB-FABF8C80DB69}"/>
              </a:ext>
            </a:extLst>
          </p:cNvPr>
          <p:cNvSpPr/>
          <p:nvPr/>
        </p:nvSpPr>
        <p:spPr>
          <a:xfrm>
            <a:off x="385234" y="2146357"/>
            <a:ext cx="503766" cy="457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2</a:t>
            </a:r>
          </a:p>
        </p:txBody>
      </p:sp>
      <p:sp>
        <p:nvSpPr>
          <p:cNvPr id="9" name="Ellipse 8">
            <a:extLst>
              <a:ext uri="{FF2B5EF4-FFF2-40B4-BE49-F238E27FC236}">
                <a16:creationId xmlns:a16="http://schemas.microsoft.com/office/drawing/2014/main" id="{196BA249-6061-7006-8E7D-639320E8B9A8}"/>
              </a:ext>
            </a:extLst>
          </p:cNvPr>
          <p:cNvSpPr/>
          <p:nvPr/>
        </p:nvSpPr>
        <p:spPr>
          <a:xfrm>
            <a:off x="359834" y="3024770"/>
            <a:ext cx="503766" cy="457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3</a:t>
            </a:r>
          </a:p>
        </p:txBody>
      </p:sp>
      <p:sp>
        <p:nvSpPr>
          <p:cNvPr id="10" name="Ellipse 9">
            <a:extLst>
              <a:ext uri="{FF2B5EF4-FFF2-40B4-BE49-F238E27FC236}">
                <a16:creationId xmlns:a16="http://schemas.microsoft.com/office/drawing/2014/main" id="{9F528806-D695-6300-5712-D6BFD3CD3998}"/>
              </a:ext>
            </a:extLst>
          </p:cNvPr>
          <p:cNvSpPr/>
          <p:nvPr/>
        </p:nvSpPr>
        <p:spPr>
          <a:xfrm>
            <a:off x="359834" y="3959144"/>
            <a:ext cx="503766" cy="457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4</a:t>
            </a:r>
          </a:p>
        </p:txBody>
      </p:sp>
      <p:sp>
        <p:nvSpPr>
          <p:cNvPr id="6" name="Espace réservé du contenu 3">
            <a:extLst>
              <a:ext uri="{FF2B5EF4-FFF2-40B4-BE49-F238E27FC236}">
                <a16:creationId xmlns:a16="http://schemas.microsoft.com/office/drawing/2014/main" id="{490B9F0D-7FCE-4791-0B33-6955B59B7679}"/>
              </a:ext>
            </a:extLst>
          </p:cNvPr>
          <p:cNvSpPr txBox="1">
            <a:spLocks/>
          </p:cNvSpPr>
          <p:nvPr/>
        </p:nvSpPr>
        <p:spPr>
          <a:xfrm>
            <a:off x="5073926" y="2614976"/>
            <a:ext cx="3710240" cy="2242181"/>
          </a:xfrm>
        </p:spPr>
        <p:txBody>
          <a:bodyPr wrap="square">
            <a:noAutofit/>
          </a:bodyPr>
          <a:lstStyle>
            <a:lvl1pPr marL="457059" indent="-457059" algn="l" defTabSz="609411" rtl="0" eaLnBrk="1" latinLnBrk="0" hangingPunct="1">
              <a:spcBef>
                <a:spcPct val="20000"/>
              </a:spcBef>
              <a:buFont typeface="Arial"/>
              <a:buChar char="•"/>
              <a:defRPr sz="4267" kern="1200">
                <a:solidFill>
                  <a:schemeClr val="tx1"/>
                </a:solidFill>
                <a:latin typeface="+mn-lt"/>
                <a:ea typeface="+mn-ea"/>
                <a:cs typeface="+mn-cs"/>
              </a:defRPr>
            </a:lvl1pPr>
            <a:lvl2pPr marL="990294" indent="-380881" algn="l" defTabSz="609411" rtl="0" eaLnBrk="1" latinLnBrk="0" hangingPunct="1">
              <a:spcBef>
                <a:spcPct val="20000"/>
              </a:spcBef>
              <a:buFont typeface="Arial"/>
              <a:buChar char="–"/>
              <a:defRPr sz="3732" kern="1200">
                <a:solidFill>
                  <a:schemeClr val="tx1"/>
                </a:solidFill>
                <a:latin typeface="+mn-lt"/>
                <a:ea typeface="+mn-ea"/>
                <a:cs typeface="+mn-cs"/>
              </a:defRPr>
            </a:lvl2pPr>
            <a:lvl3pPr marL="1523529" indent="-304706" algn="l" defTabSz="609411" rtl="0" eaLnBrk="1" latinLnBrk="0" hangingPunct="1">
              <a:spcBef>
                <a:spcPct val="20000"/>
              </a:spcBef>
              <a:buFont typeface="Arial"/>
              <a:buChar char="•"/>
              <a:defRPr sz="3199" kern="1200">
                <a:solidFill>
                  <a:schemeClr val="tx1"/>
                </a:solidFill>
                <a:latin typeface="+mn-lt"/>
                <a:ea typeface="+mn-ea"/>
                <a:cs typeface="+mn-cs"/>
              </a:defRPr>
            </a:lvl3pPr>
            <a:lvl4pPr marL="2132939" indent="-304706" algn="l" defTabSz="609411" rtl="0" eaLnBrk="1" latinLnBrk="0" hangingPunct="1">
              <a:spcBef>
                <a:spcPct val="20000"/>
              </a:spcBef>
              <a:buFont typeface="Arial"/>
              <a:buChar char="–"/>
              <a:defRPr sz="2667" kern="1200">
                <a:solidFill>
                  <a:schemeClr val="tx1"/>
                </a:solidFill>
                <a:latin typeface="+mn-lt"/>
                <a:ea typeface="+mn-ea"/>
                <a:cs typeface="+mn-cs"/>
              </a:defRPr>
            </a:lvl4pPr>
            <a:lvl5pPr marL="2742350" indent="-304706" algn="l" defTabSz="609411" rtl="0" eaLnBrk="1" latinLnBrk="0" hangingPunct="1">
              <a:spcBef>
                <a:spcPct val="20000"/>
              </a:spcBef>
              <a:buFont typeface="Arial"/>
              <a:buChar char="»"/>
              <a:defRPr sz="2667" kern="1200">
                <a:solidFill>
                  <a:schemeClr val="tx1"/>
                </a:solidFill>
                <a:latin typeface="+mn-lt"/>
                <a:ea typeface="+mn-ea"/>
                <a:cs typeface="+mn-cs"/>
              </a:defRPr>
            </a:lvl5pPr>
            <a:lvl6pPr marL="3351759" indent="-304706" algn="l" defTabSz="609411" rtl="0" eaLnBrk="1" latinLnBrk="0" hangingPunct="1">
              <a:spcBef>
                <a:spcPct val="20000"/>
              </a:spcBef>
              <a:buFont typeface="Arial"/>
              <a:buChar char="•"/>
              <a:defRPr sz="2667" kern="1200">
                <a:solidFill>
                  <a:schemeClr val="tx1"/>
                </a:solidFill>
                <a:latin typeface="+mn-lt"/>
                <a:ea typeface="+mn-ea"/>
                <a:cs typeface="+mn-cs"/>
              </a:defRPr>
            </a:lvl6pPr>
            <a:lvl7pPr marL="3961170" indent="-304706" algn="l" defTabSz="609411" rtl="0" eaLnBrk="1" latinLnBrk="0" hangingPunct="1">
              <a:spcBef>
                <a:spcPct val="20000"/>
              </a:spcBef>
              <a:buFont typeface="Arial"/>
              <a:buChar char="•"/>
              <a:defRPr sz="2667" kern="1200">
                <a:solidFill>
                  <a:schemeClr val="tx1"/>
                </a:solidFill>
                <a:latin typeface="+mn-lt"/>
                <a:ea typeface="+mn-ea"/>
                <a:cs typeface="+mn-cs"/>
              </a:defRPr>
            </a:lvl7pPr>
            <a:lvl8pPr marL="4570582" indent="-304706" algn="l" defTabSz="609411" rtl="0" eaLnBrk="1" latinLnBrk="0" hangingPunct="1">
              <a:spcBef>
                <a:spcPct val="20000"/>
              </a:spcBef>
              <a:buFont typeface="Arial"/>
              <a:buChar char="•"/>
              <a:defRPr sz="2667" kern="1200">
                <a:solidFill>
                  <a:schemeClr val="tx1"/>
                </a:solidFill>
                <a:latin typeface="+mn-lt"/>
                <a:ea typeface="+mn-ea"/>
                <a:cs typeface="+mn-cs"/>
              </a:defRPr>
            </a:lvl8pPr>
            <a:lvl9pPr marL="5179993" indent="-304706" algn="l" defTabSz="609411"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400" dirty="0"/>
              <a:t>Academic and Professional background of the CSH team in Serbia:</a:t>
            </a:r>
          </a:p>
          <a:p>
            <a:r>
              <a:rPr lang="en-US" sz="1400" dirty="0"/>
              <a:t>9 members with 52 years studding on Universities</a:t>
            </a:r>
          </a:p>
          <a:p>
            <a:r>
              <a:rPr lang="en-US" sz="1400" dirty="0"/>
              <a:t>All members with Electrical Engineering university competences (MSc or PhD)</a:t>
            </a:r>
          </a:p>
          <a:p>
            <a:r>
              <a:rPr lang="en-US" sz="1400" dirty="0"/>
              <a:t>75 years of professional engineering experience</a:t>
            </a:r>
          </a:p>
          <a:p>
            <a:r>
              <a:rPr lang="en-US" sz="1400" dirty="0"/>
              <a:t>27 years of team leading experience</a:t>
            </a:r>
          </a:p>
          <a:p>
            <a:endParaRPr lang="en-US" sz="1400" dirty="0"/>
          </a:p>
          <a:p>
            <a:endParaRPr lang="en-US" sz="1400" dirty="0"/>
          </a:p>
          <a:p>
            <a:endParaRPr lang="en-US" sz="1400" dirty="0"/>
          </a:p>
          <a:p>
            <a:pPr marL="0" indent="0">
              <a:buNone/>
            </a:pPr>
            <a:endParaRPr lang="en-US" sz="1400" dirty="0"/>
          </a:p>
          <a:p>
            <a:endParaRPr lang="en-US" sz="1400" dirty="0"/>
          </a:p>
        </p:txBody>
      </p:sp>
    </p:spTree>
    <p:extLst>
      <p:ext uri="{BB962C8B-B14F-4D97-AF65-F5344CB8AC3E}">
        <p14:creationId xmlns:p14="http://schemas.microsoft.com/office/powerpoint/2010/main" val="106403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321EB-9CF5-8DE1-65C7-2CAA72B44E73}"/>
              </a:ext>
            </a:extLst>
          </p:cNvPr>
          <p:cNvSpPr>
            <a:spLocks noGrp="1"/>
          </p:cNvSpPr>
          <p:nvPr>
            <p:ph type="ctrTitle"/>
          </p:nvPr>
        </p:nvSpPr>
        <p:spPr>
          <a:xfrm>
            <a:off x="248445" y="2021336"/>
            <a:ext cx="8647112" cy="598320"/>
          </a:xfrm>
        </p:spPr>
        <p:txBody>
          <a:bodyPr/>
          <a:lstStyle/>
          <a:p>
            <a:r>
              <a:rPr lang="en-US" dirty="0"/>
              <a:t>The Offer</a:t>
            </a:r>
          </a:p>
        </p:txBody>
      </p:sp>
      <p:sp>
        <p:nvSpPr>
          <p:cNvPr id="4" name="Espace réservé du numéro de diapositive 3">
            <a:extLst>
              <a:ext uri="{FF2B5EF4-FFF2-40B4-BE49-F238E27FC236}">
                <a16:creationId xmlns:a16="http://schemas.microsoft.com/office/drawing/2014/main" id="{400F546D-4934-2F42-1663-800E449DD76C}"/>
              </a:ext>
            </a:extLst>
          </p:cNvPr>
          <p:cNvSpPr>
            <a:spLocks noGrp="1"/>
          </p:cNvSpPr>
          <p:nvPr>
            <p:ph type="sldNum" sz="quarter" idx="4"/>
          </p:nvPr>
        </p:nvSpPr>
        <p:spPr/>
        <p:txBody>
          <a:bodyPr/>
          <a:lstStyle/>
          <a:p>
            <a:r>
              <a:rPr lang="en-US"/>
              <a:t>Page </a:t>
            </a:r>
            <a:fld id="{5A9C12DC-491F-9444-86A2-13AC5C62A2FC}" type="slidenum">
              <a:rPr lang="en-US" smtClean="0"/>
              <a:pPr/>
              <a:t>6</a:t>
            </a:fld>
            <a:endParaRPr lang="en-US"/>
          </a:p>
        </p:txBody>
      </p:sp>
      <p:sp>
        <p:nvSpPr>
          <p:cNvPr id="5" name="Espace réservé du pied de page 4">
            <a:extLst>
              <a:ext uri="{FF2B5EF4-FFF2-40B4-BE49-F238E27FC236}">
                <a16:creationId xmlns:a16="http://schemas.microsoft.com/office/drawing/2014/main" id="{D5540900-BF36-F805-76C8-EA4B0055BBD8}"/>
              </a:ext>
            </a:extLst>
          </p:cNvPr>
          <p:cNvSpPr>
            <a:spLocks noGrp="1"/>
          </p:cNvSpPr>
          <p:nvPr>
            <p:ph type="ftr" sz="quarter" idx="3"/>
          </p:nvPr>
        </p:nvSpPr>
        <p:spPr/>
        <p:txBody>
          <a:bodyPr/>
          <a:lstStyle/>
          <a:p>
            <a:r>
              <a:rPr lang="en-US"/>
              <a:t>Confidential Property of Schneider Electric |</a:t>
            </a:r>
          </a:p>
        </p:txBody>
      </p:sp>
    </p:spTree>
    <p:extLst>
      <p:ext uri="{BB962C8B-B14F-4D97-AF65-F5344CB8AC3E}">
        <p14:creationId xmlns:p14="http://schemas.microsoft.com/office/powerpoint/2010/main" val="43398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5CCA273-7FEE-C94C-99BA-86D75B1CDB7C}"/>
              </a:ext>
            </a:extLst>
          </p:cNvPr>
          <p:cNvPicPr>
            <a:picLocks noGrp="1" noRot="1" noChangeAspect="1" noMove="1" noResize="1" noEditPoints="1" noAdjustHandles="1" noChangeArrowheads="1" noChangeShapeType="1" noCrop="1"/>
          </p:cNvPicPr>
          <p:nvPr/>
        </p:nvPicPr>
        <p:blipFill rotWithShape="1">
          <a:blip r:embed="rId3" cstate="email">
            <a:alphaModFix amt="69000"/>
            <a:extLst>
              <a:ext uri="{BEBA8EAE-BF5A-486C-A8C5-ECC9F3942E4B}">
                <a14:imgProps xmlns:a14="http://schemas.microsoft.com/office/drawing/2010/main">
                  <a14:imgLayer r:embed="rId4">
                    <a14:imgEffect>
                      <a14:sharpenSoften amount="-16000"/>
                    </a14:imgEffect>
                    <a14:imgEffect>
                      <a14:colorTemperature colorTemp="8105"/>
                    </a14:imgEffect>
                    <a14:imgEffect>
                      <a14:saturation sat="200000"/>
                    </a14:imgEffect>
                    <a14:imgEffect>
                      <a14:brightnessContrast bright="-19000"/>
                    </a14:imgEffect>
                  </a14:imgLayer>
                </a14:imgProps>
              </a:ext>
              <a:ext uri="{28A0092B-C50C-407E-A947-70E740481C1C}">
                <a14:useLocalDpi xmlns:a14="http://schemas.microsoft.com/office/drawing/2010/main"/>
              </a:ext>
            </a:extLst>
          </a:blip>
          <a:srcRect l="-80" r="80"/>
          <a:stretch/>
        </p:blipFill>
        <p:spPr>
          <a:xfrm>
            <a:off x="3" y="0"/>
            <a:ext cx="9144001" cy="5143500"/>
          </a:xfrm>
          <a:prstGeom prst="rect">
            <a:avLst/>
          </a:prstGeom>
        </p:spPr>
      </p:pic>
      <p:sp>
        <p:nvSpPr>
          <p:cNvPr id="9" name="TextBox 8">
            <a:extLst>
              <a:ext uri="{FF2B5EF4-FFF2-40B4-BE49-F238E27FC236}">
                <a16:creationId xmlns:a16="http://schemas.microsoft.com/office/drawing/2014/main" id="{E7A76A37-41B8-CD45-ACBE-C6508CCCE5DA}"/>
              </a:ext>
            </a:extLst>
          </p:cNvPr>
          <p:cNvSpPr txBox="1"/>
          <p:nvPr/>
        </p:nvSpPr>
        <p:spPr>
          <a:xfrm>
            <a:off x="0" y="-228600"/>
            <a:ext cx="9144000" cy="918968"/>
          </a:xfrm>
          <a:prstGeom prst="rect">
            <a:avLst/>
          </a:prstGeom>
          <a:noFill/>
        </p:spPr>
        <p:txBody>
          <a:bodyPr wrap="square" lIns="270000" tIns="270000" rIns="270000">
            <a:spAutoFit/>
          </a:bodyPr>
          <a:lstStyle/>
          <a:p>
            <a:pPr defTabSz="457166">
              <a:defRPr/>
            </a:pPr>
            <a:r>
              <a:rPr lang="en-US">
                <a:solidFill>
                  <a:srgbClr val="00B0F0"/>
                </a:solidFill>
                <a:latin typeface="Arial Rounded MT Bold" panose="020F0704030504030204" pitchFamily="34" charset="0"/>
                <a:cs typeface="Arial" panose="020B0604020202020204" pitchFamily="34" charset="0"/>
              </a:rPr>
              <a:t>Why are we in this business ?</a:t>
            </a:r>
          </a:p>
          <a:p>
            <a:pPr defTabSz="457166">
              <a:defRPr/>
            </a:pPr>
            <a:r>
              <a:rPr lang="en-US" sz="2100" b="1">
                <a:solidFill>
                  <a:prstClr val="white"/>
                </a:solidFill>
                <a:latin typeface="Arial Rounded MT Bold" panose="020F0704030504030204" pitchFamily="34" charset="0"/>
                <a:cs typeface="Arial"/>
              </a:rPr>
              <a:t>The pull for </a:t>
            </a:r>
            <a:r>
              <a:rPr lang="en-US" sz="2100" b="1">
                <a:solidFill>
                  <a:srgbClr val="3DCD58"/>
                </a:solidFill>
                <a:latin typeface="Arial Rounded MT Bold" panose="020F0704030504030204" pitchFamily="34" charset="0"/>
                <a:cs typeface="Arial"/>
              </a:rPr>
              <a:t>Digital Services</a:t>
            </a:r>
            <a:endParaRPr lang="en-US" sz="2100" b="1">
              <a:solidFill>
                <a:prstClr val="white"/>
              </a:solidFill>
              <a:latin typeface="Arial Rounded MT Bold" panose="020F0704030504030204" pitchFamily="34" charset="0"/>
              <a:cs typeface="Arial"/>
            </a:endParaRPr>
          </a:p>
        </p:txBody>
      </p:sp>
      <p:pic>
        <p:nvPicPr>
          <p:cNvPr id="15" name="Picture 48" descr="schneider_LIO_White_RGB.png">
            <a:extLst>
              <a:ext uri="{FF2B5EF4-FFF2-40B4-BE49-F238E27FC236}">
                <a16:creationId xmlns:a16="http://schemas.microsoft.com/office/drawing/2014/main" id="{712F7DE2-A738-4019-B4D2-610493B481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3057" y="4532092"/>
            <a:ext cx="1660377" cy="457790"/>
          </a:xfrm>
          <a:prstGeom prst="rect">
            <a:avLst/>
          </a:prstGeom>
        </p:spPr>
      </p:pic>
      <p:sp>
        <p:nvSpPr>
          <p:cNvPr id="16" name="Slide Number Placeholder 5">
            <a:extLst>
              <a:ext uri="{FF2B5EF4-FFF2-40B4-BE49-F238E27FC236}">
                <a16:creationId xmlns:a16="http://schemas.microsoft.com/office/drawing/2014/main" id="{0A4723E8-08E5-4A3C-BF85-9E0210348293}"/>
              </a:ext>
            </a:extLst>
          </p:cNvPr>
          <p:cNvSpPr txBox="1">
            <a:spLocks/>
          </p:cNvSpPr>
          <p:nvPr/>
        </p:nvSpPr>
        <p:spPr>
          <a:xfrm>
            <a:off x="1855477" y="4857159"/>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36">
              <a:defRPr/>
            </a:pPr>
            <a:r>
              <a:rPr lang="en-US">
                <a:solidFill>
                  <a:srgbClr val="3DCD58"/>
                </a:solidFill>
              </a:rPr>
              <a:t>Page </a:t>
            </a:r>
            <a:fld id="{5A9C12DC-491F-9444-86A2-13AC5C62A2FC}" type="slidenum">
              <a:rPr lang="en-US">
                <a:solidFill>
                  <a:srgbClr val="3DCD58"/>
                </a:solidFill>
              </a:rPr>
              <a:pPr defTabSz="457136">
                <a:defRPr/>
              </a:pPr>
              <a:t>7</a:t>
            </a:fld>
            <a:endParaRPr lang="en-US">
              <a:solidFill>
                <a:srgbClr val="3DCD58"/>
              </a:solidFill>
            </a:endParaRPr>
          </a:p>
        </p:txBody>
      </p:sp>
      <p:sp>
        <p:nvSpPr>
          <p:cNvPr id="28" name="Footer Placeholder 4">
            <a:extLst>
              <a:ext uri="{FF2B5EF4-FFF2-40B4-BE49-F238E27FC236}">
                <a16:creationId xmlns:a16="http://schemas.microsoft.com/office/drawing/2014/main" id="{D8CD2CAC-1C1D-4B70-AA4B-103549616ACB}"/>
              </a:ext>
            </a:extLst>
          </p:cNvPr>
          <p:cNvSpPr txBox="1">
            <a:spLocks/>
          </p:cNvSpPr>
          <p:nvPr/>
        </p:nvSpPr>
        <p:spPr>
          <a:xfrm>
            <a:off x="360003" y="4857161"/>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36">
              <a:defRPr/>
            </a:pPr>
            <a:r>
              <a:rPr lang="en-US">
                <a:solidFill>
                  <a:prstClr val="white">
                    <a:lumMod val="85000"/>
                  </a:prstClr>
                </a:solidFill>
              </a:rPr>
              <a:t>Confidential Property of Schneider Electric |</a:t>
            </a:r>
          </a:p>
        </p:txBody>
      </p:sp>
      <p:sp>
        <p:nvSpPr>
          <p:cNvPr id="12" name="TextBox 17">
            <a:extLst>
              <a:ext uri="{FF2B5EF4-FFF2-40B4-BE49-F238E27FC236}">
                <a16:creationId xmlns:a16="http://schemas.microsoft.com/office/drawing/2014/main" id="{7BB51245-BAAF-48F3-A3C2-7218BD3E6C92}"/>
              </a:ext>
            </a:extLst>
          </p:cNvPr>
          <p:cNvSpPr txBox="1"/>
          <p:nvPr/>
        </p:nvSpPr>
        <p:spPr>
          <a:xfrm>
            <a:off x="117281" y="1463081"/>
            <a:ext cx="1950642" cy="369332"/>
          </a:xfrm>
          <a:prstGeom prst="rect">
            <a:avLst/>
          </a:prstGeom>
          <a:noFill/>
        </p:spPr>
        <p:txBody>
          <a:bodyPr wrap="square" rtlCol="0">
            <a:spAutoFit/>
          </a:bodyPr>
          <a:lstStyle/>
          <a:p>
            <a:pPr defTabSz="456908">
              <a:defRPr/>
            </a:pPr>
            <a:r>
              <a:rPr lang="en-US" b="1" kern="0" dirty="0">
                <a:solidFill>
                  <a:prstClr val="white"/>
                </a:solidFill>
                <a:latin typeface="Arial"/>
              </a:rPr>
              <a:t>More Electric</a:t>
            </a:r>
          </a:p>
        </p:txBody>
      </p:sp>
      <p:sp>
        <p:nvSpPr>
          <p:cNvPr id="13" name="TextBox 22">
            <a:extLst>
              <a:ext uri="{FF2B5EF4-FFF2-40B4-BE49-F238E27FC236}">
                <a16:creationId xmlns:a16="http://schemas.microsoft.com/office/drawing/2014/main" id="{46937F51-66E5-4DCB-B053-4D80C3D3114D}"/>
              </a:ext>
            </a:extLst>
          </p:cNvPr>
          <p:cNvSpPr txBox="1"/>
          <p:nvPr/>
        </p:nvSpPr>
        <p:spPr>
          <a:xfrm>
            <a:off x="117281" y="1760350"/>
            <a:ext cx="1818843" cy="553998"/>
          </a:xfrm>
          <a:prstGeom prst="rect">
            <a:avLst/>
          </a:prstGeom>
          <a:noFill/>
        </p:spPr>
        <p:txBody>
          <a:bodyPr wrap="square" rtlCol="0">
            <a:spAutoFit/>
          </a:bodyPr>
          <a:lstStyle/>
          <a:p>
            <a:pPr defTabSz="457022">
              <a:defRPr/>
            </a:pPr>
            <a:r>
              <a:rPr lang="en-US" sz="900" b="1" dirty="0">
                <a:solidFill>
                  <a:prstClr val="white"/>
                </a:solidFill>
                <a:latin typeface="Arial"/>
              </a:rPr>
              <a:t>The number of energy assets will be </a:t>
            </a:r>
            <a:r>
              <a:rPr lang="en-US" sz="1200" b="1" dirty="0">
                <a:solidFill>
                  <a:srgbClr val="00B050"/>
                </a:solidFill>
                <a:latin typeface="Arial"/>
              </a:rPr>
              <a:t>X2</a:t>
            </a:r>
            <a:r>
              <a:rPr lang="en-US" sz="900" b="1" dirty="0">
                <a:solidFill>
                  <a:prstClr val="white"/>
                </a:solidFill>
                <a:latin typeface="Arial"/>
              </a:rPr>
              <a:t> in the next 20 years</a:t>
            </a:r>
            <a:endParaRPr lang="en-US" sz="900" b="1" dirty="0">
              <a:solidFill>
                <a:srgbClr val="3DCD58"/>
              </a:solidFill>
              <a:latin typeface="Arial"/>
            </a:endParaRPr>
          </a:p>
        </p:txBody>
      </p:sp>
      <p:sp>
        <p:nvSpPr>
          <p:cNvPr id="22" name="TextBox 17">
            <a:extLst>
              <a:ext uri="{FF2B5EF4-FFF2-40B4-BE49-F238E27FC236}">
                <a16:creationId xmlns:a16="http://schemas.microsoft.com/office/drawing/2014/main" id="{3F03185E-AED1-426F-9AD4-A5B542D6E4F3}"/>
              </a:ext>
            </a:extLst>
          </p:cNvPr>
          <p:cNvSpPr txBox="1"/>
          <p:nvPr/>
        </p:nvSpPr>
        <p:spPr>
          <a:xfrm>
            <a:off x="55957" y="2468692"/>
            <a:ext cx="1774845" cy="369332"/>
          </a:xfrm>
          <a:prstGeom prst="rect">
            <a:avLst/>
          </a:prstGeom>
          <a:noFill/>
        </p:spPr>
        <p:txBody>
          <a:bodyPr wrap="none" rtlCol="0">
            <a:spAutoFit/>
          </a:bodyPr>
          <a:lstStyle/>
          <a:p>
            <a:pPr algn="ctr" defTabSz="456908">
              <a:defRPr/>
            </a:pPr>
            <a:r>
              <a:rPr lang="en-US" b="1" kern="0" dirty="0">
                <a:solidFill>
                  <a:prstClr val="white"/>
                </a:solidFill>
                <a:latin typeface="Arial"/>
              </a:rPr>
              <a:t>More Complex</a:t>
            </a:r>
          </a:p>
        </p:txBody>
      </p:sp>
      <p:sp>
        <p:nvSpPr>
          <p:cNvPr id="23" name="TextBox 22">
            <a:extLst>
              <a:ext uri="{FF2B5EF4-FFF2-40B4-BE49-F238E27FC236}">
                <a16:creationId xmlns:a16="http://schemas.microsoft.com/office/drawing/2014/main" id="{D403B14C-73E5-4B01-A407-4AD590B14A7B}"/>
              </a:ext>
            </a:extLst>
          </p:cNvPr>
          <p:cNvSpPr txBox="1"/>
          <p:nvPr/>
        </p:nvSpPr>
        <p:spPr>
          <a:xfrm>
            <a:off x="117281" y="2765958"/>
            <a:ext cx="1818843" cy="553998"/>
          </a:xfrm>
          <a:prstGeom prst="rect">
            <a:avLst/>
          </a:prstGeom>
          <a:noFill/>
        </p:spPr>
        <p:txBody>
          <a:bodyPr wrap="square" rtlCol="0">
            <a:spAutoFit/>
          </a:bodyPr>
          <a:lstStyle/>
          <a:p>
            <a:pPr defTabSz="457022">
              <a:defRPr/>
            </a:pPr>
            <a:r>
              <a:rPr lang="en-US" sz="900" b="1" dirty="0">
                <a:solidFill>
                  <a:prstClr val="white"/>
                </a:solidFill>
                <a:latin typeface="Arial"/>
              </a:rPr>
              <a:t>Hybrid electrical systems (Microgrids) will be </a:t>
            </a:r>
            <a:r>
              <a:rPr lang="en-US" sz="1200" b="1" dirty="0">
                <a:solidFill>
                  <a:srgbClr val="00B050"/>
                </a:solidFill>
                <a:latin typeface="Arial"/>
              </a:rPr>
              <a:t>X6</a:t>
            </a:r>
            <a:r>
              <a:rPr lang="en-US" sz="900" b="1" dirty="0">
                <a:solidFill>
                  <a:prstClr val="white"/>
                </a:solidFill>
                <a:latin typeface="Arial"/>
              </a:rPr>
              <a:t> in the next 10 years</a:t>
            </a:r>
            <a:endParaRPr lang="en-US" sz="900" b="1" dirty="0">
              <a:solidFill>
                <a:srgbClr val="3DCD58"/>
              </a:solidFill>
              <a:latin typeface="Arial"/>
            </a:endParaRPr>
          </a:p>
        </p:txBody>
      </p:sp>
      <p:sp>
        <p:nvSpPr>
          <p:cNvPr id="25" name="TextBox 17">
            <a:extLst>
              <a:ext uri="{FF2B5EF4-FFF2-40B4-BE49-F238E27FC236}">
                <a16:creationId xmlns:a16="http://schemas.microsoft.com/office/drawing/2014/main" id="{B90CB78E-C1F1-47F7-B10C-4EF36D976799}"/>
              </a:ext>
            </a:extLst>
          </p:cNvPr>
          <p:cNvSpPr txBox="1"/>
          <p:nvPr/>
        </p:nvSpPr>
        <p:spPr>
          <a:xfrm>
            <a:off x="2189130" y="1463081"/>
            <a:ext cx="2108525" cy="369332"/>
          </a:xfrm>
          <a:prstGeom prst="rect">
            <a:avLst/>
          </a:prstGeom>
          <a:noFill/>
        </p:spPr>
        <p:txBody>
          <a:bodyPr wrap="square" rtlCol="0">
            <a:spAutoFit/>
          </a:bodyPr>
          <a:lstStyle/>
          <a:p>
            <a:pPr algn="ctr" defTabSz="456908">
              <a:defRPr/>
            </a:pPr>
            <a:r>
              <a:rPr lang="en-US" b="1" kern="0" dirty="0">
                <a:solidFill>
                  <a:prstClr val="white"/>
                </a:solidFill>
                <a:latin typeface="Arial"/>
              </a:rPr>
              <a:t>Material shortage</a:t>
            </a:r>
          </a:p>
        </p:txBody>
      </p:sp>
      <p:sp>
        <p:nvSpPr>
          <p:cNvPr id="26" name="TextBox 22">
            <a:extLst>
              <a:ext uri="{FF2B5EF4-FFF2-40B4-BE49-F238E27FC236}">
                <a16:creationId xmlns:a16="http://schemas.microsoft.com/office/drawing/2014/main" id="{24719FD0-166B-454F-8769-BD648033C320}"/>
              </a:ext>
            </a:extLst>
          </p:cNvPr>
          <p:cNvSpPr txBox="1"/>
          <p:nvPr/>
        </p:nvSpPr>
        <p:spPr>
          <a:xfrm>
            <a:off x="2226541" y="1757575"/>
            <a:ext cx="1669845" cy="415498"/>
          </a:xfrm>
          <a:prstGeom prst="rect">
            <a:avLst/>
          </a:prstGeom>
          <a:noFill/>
        </p:spPr>
        <p:txBody>
          <a:bodyPr wrap="square" rtlCol="0">
            <a:spAutoFit/>
          </a:bodyPr>
          <a:lstStyle/>
          <a:p>
            <a:pPr defTabSz="457022">
              <a:defRPr/>
            </a:pPr>
            <a:r>
              <a:rPr lang="en-US" sz="1200" b="1" dirty="0">
                <a:solidFill>
                  <a:srgbClr val="00B050"/>
                </a:solidFill>
                <a:latin typeface="Arial"/>
              </a:rPr>
              <a:t>32% </a:t>
            </a:r>
            <a:r>
              <a:rPr lang="en-US" sz="900" b="1" dirty="0">
                <a:solidFill>
                  <a:prstClr val="white"/>
                </a:solidFill>
                <a:latin typeface="Arial"/>
              </a:rPr>
              <a:t>of retailers reported disruption in 2021</a:t>
            </a:r>
            <a:endParaRPr lang="en-US" sz="900" b="1" dirty="0">
              <a:solidFill>
                <a:srgbClr val="3DCD58"/>
              </a:solidFill>
              <a:latin typeface="Arial"/>
            </a:endParaRPr>
          </a:p>
        </p:txBody>
      </p:sp>
      <p:sp>
        <p:nvSpPr>
          <p:cNvPr id="27" name="TextBox 17">
            <a:extLst>
              <a:ext uri="{FF2B5EF4-FFF2-40B4-BE49-F238E27FC236}">
                <a16:creationId xmlns:a16="http://schemas.microsoft.com/office/drawing/2014/main" id="{DDD72384-F3BD-4DD2-AE15-C07B5C67C52D}"/>
              </a:ext>
            </a:extLst>
          </p:cNvPr>
          <p:cNvSpPr txBox="1"/>
          <p:nvPr/>
        </p:nvSpPr>
        <p:spPr>
          <a:xfrm>
            <a:off x="2225226" y="2470293"/>
            <a:ext cx="1903085" cy="369332"/>
          </a:xfrm>
          <a:prstGeom prst="rect">
            <a:avLst/>
          </a:prstGeom>
          <a:noFill/>
        </p:spPr>
        <p:txBody>
          <a:bodyPr wrap="none" rtlCol="0">
            <a:spAutoFit/>
          </a:bodyPr>
          <a:lstStyle/>
          <a:p>
            <a:pPr defTabSz="456908">
              <a:defRPr/>
            </a:pPr>
            <a:r>
              <a:rPr lang="en-US" b="1" kern="0">
                <a:solidFill>
                  <a:prstClr val="white"/>
                </a:solidFill>
                <a:latin typeface="Arial"/>
              </a:rPr>
              <a:t>Talent shortage</a:t>
            </a:r>
          </a:p>
        </p:txBody>
      </p:sp>
      <p:sp>
        <p:nvSpPr>
          <p:cNvPr id="31" name="TextBox 22">
            <a:extLst>
              <a:ext uri="{FF2B5EF4-FFF2-40B4-BE49-F238E27FC236}">
                <a16:creationId xmlns:a16="http://schemas.microsoft.com/office/drawing/2014/main" id="{3130BD1F-E646-4F62-A78E-A80250C9F7E9}"/>
              </a:ext>
            </a:extLst>
          </p:cNvPr>
          <p:cNvSpPr txBox="1"/>
          <p:nvPr/>
        </p:nvSpPr>
        <p:spPr>
          <a:xfrm>
            <a:off x="2260666" y="2744398"/>
            <a:ext cx="1585016" cy="553998"/>
          </a:xfrm>
          <a:prstGeom prst="rect">
            <a:avLst/>
          </a:prstGeom>
          <a:noFill/>
        </p:spPr>
        <p:txBody>
          <a:bodyPr wrap="square" rtlCol="0">
            <a:spAutoFit/>
          </a:bodyPr>
          <a:lstStyle/>
          <a:p>
            <a:pPr defTabSz="457022">
              <a:defRPr/>
            </a:pPr>
            <a:r>
              <a:rPr lang="en-US" sz="1200" b="1">
                <a:solidFill>
                  <a:srgbClr val="00B050"/>
                </a:solidFill>
                <a:latin typeface="Arial"/>
              </a:rPr>
              <a:t>28% </a:t>
            </a:r>
            <a:r>
              <a:rPr lang="en-US" sz="900" b="1">
                <a:solidFill>
                  <a:prstClr val="white"/>
                </a:solidFill>
                <a:latin typeface="Arial"/>
              </a:rPr>
              <a:t>of power companies have skills shortage</a:t>
            </a:r>
          </a:p>
        </p:txBody>
      </p:sp>
      <p:sp>
        <p:nvSpPr>
          <p:cNvPr id="18" name="TextBox 20">
            <a:extLst>
              <a:ext uri="{FF2B5EF4-FFF2-40B4-BE49-F238E27FC236}">
                <a16:creationId xmlns:a16="http://schemas.microsoft.com/office/drawing/2014/main" id="{5BE1557C-EB0A-4DFB-A52B-7EFA20E7AF44}"/>
              </a:ext>
            </a:extLst>
          </p:cNvPr>
          <p:cNvSpPr txBox="1"/>
          <p:nvPr/>
        </p:nvSpPr>
        <p:spPr>
          <a:xfrm>
            <a:off x="4839223" y="1086602"/>
            <a:ext cx="4159106" cy="3554819"/>
          </a:xfrm>
          <a:prstGeom prst="rect">
            <a:avLst/>
          </a:prstGeom>
          <a:noFill/>
        </p:spPr>
        <p:txBody>
          <a:bodyPr wrap="square" rtlCol="0">
            <a:spAutoFit/>
          </a:bodyPr>
          <a:lstStyle/>
          <a:p>
            <a:pPr defTabSz="457022">
              <a:defRPr/>
            </a:pPr>
            <a:r>
              <a:rPr lang="en-US" sz="1500">
                <a:solidFill>
                  <a:prstClr val="white"/>
                </a:solidFill>
                <a:latin typeface="Arial"/>
              </a:rPr>
              <a:t>Leveraging leverage </a:t>
            </a:r>
            <a:r>
              <a:rPr lang="en-US" sz="1500">
                <a:solidFill>
                  <a:srgbClr val="00B050"/>
                </a:solidFill>
                <a:latin typeface="Arial"/>
              </a:rPr>
              <a:t>IOT</a:t>
            </a:r>
            <a:r>
              <a:rPr lang="en-US" sz="1500">
                <a:solidFill>
                  <a:prstClr val="white"/>
                </a:solidFill>
                <a:latin typeface="Arial"/>
              </a:rPr>
              <a:t> and </a:t>
            </a:r>
            <a:r>
              <a:rPr lang="en-US" sz="1500">
                <a:solidFill>
                  <a:srgbClr val="00B050"/>
                </a:solidFill>
                <a:latin typeface="Arial"/>
              </a:rPr>
              <a:t>AI</a:t>
            </a:r>
            <a:r>
              <a:rPr lang="en-US" sz="1500">
                <a:solidFill>
                  <a:prstClr val="white"/>
                </a:solidFill>
                <a:latin typeface="Arial"/>
              </a:rPr>
              <a:t> </a:t>
            </a:r>
            <a:r>
              <a:rPr lang="en-US" sz="1500">
                <a:solidFill>
                  <a:srgbClr val="00B050"/>
                </a:solidFill>
                <a:latin typeface="Arial"/>
              </a:rPr>
              <a:t>digital technologies</a:t>
            </a:r>
            <a:endParaRPr lang="en-US" sz="1500">
              <a:solidFill>
                <a:prstClr val="white"/>
              </a:solidFill>
              <a:latin typeface="Arial"/>
            </a:endParaRPr>
          </a:p>
          <a:p>
            <a:pPr defTabSz="457022">
              <a:defRPr/>
            </a:pPr>
            <a:endParaRPr lang="en-US" sz="1500">
              <a:solidFill>
                <a:prstClr val="white"/>
              </a:solidFill>
              <a:latin typeface="Arial"/>
            </a:endParaRPr>
          </a:p>
          <a:p>
            <a:pPr defTabSz="457022">
              <a:defRPr/>
            </a:pPr>
            <a:r>
              <a:rPr lang="en-US" sz="1500">
                <a:solidFill>
                  <a:prstClr val="white"/>
                </a:solidFill>
                <a:latin typeface="Arial"/>
              </a:rPr>
              <a:t>We can help businesses </a:t>
            </a:r>
            <a:r>
              <a:rPr lang="en-US" sz="1500">
                <a:solidFill>
                  <a:srgbClr val="36C746"/>
                </a:solidFill>
                <a:latin typeface="Arial"/>
              </a:rPr>
              <a:t>to focus </a:t>
            </a:r>
            <a:r>
              <a:rPr lang="en-US" sz="1500">
                <a:solidFill>
                  <a:prstClr val="white"/>
                </a:solidFill>
                <a:latin typeface="Arial"/>
              </a:rPr>
              <a:t>on their core </a:t>
            </a:r>
            <a:r>
              <a:rPr lang="en-US" sz="1500">
                <a:solidFill>
                  <a:srgbClr val="36C746"/>
                </a:solidFill>
                <a:latin typeface="Arial"/>
              </a:rPr>
              <a:t>customers </a:t>
            </a:r>
            <a:r>
              <a:rPr lang="en-US" sz="1500">
                <a:solidFill>
                  <a:prstClr val="white"/>
                </a:solidFill>
                <a:latin typeface="Arial"/>
              </a:rPr>
              <a:t>and</a:t>
            </a:r>
            <a:r>
              <a:rPr lang="en-US" sz="1500">
                <a:solidFill>
                  <a:srgbClr val="36C746"/>
                </a:solidFill>
                <a:latin typeface="Arial"/>
              </a:rPr>
              <a:t> operations</a:t>
            </a:r>
          </a:p>
          <a:p>
            <a:pPr defTabSz="457022">
              <a:defRPr/>
            </a:pPr>
            <a:endParaRPr lang="en-US" sz="1500">
              <a:solidFill>
                <a:prstClr val="white"/>
              </a:solidFill>
              <a:latin typeface="Arial"/>
            </a:endParaRPr>
          </a:p>
          <a:p>
            <a:pPr defTabSz="457022">
              <a:defRPr/>
            </a:pPr>
            <a:r>
              <a:rPr lang="en-US" sz="1500">
                <a:solidFill>
                  <a:prstClr val="white"/>
                </a:solidFill>
                <a:latin typeface="Arial"/>
              </a:rPr>
              <a:t>Managing </a:t>
            </a:r>
            <a:r>
              <a:rPr lang="en-US" sz="1500">
                <a:solidFill>
                  <a:srgbClr val="36C746"/>
                </a:solidFill>
                <a:latin typeface="Arial"/>
              </a:rPr>
              <a:t>on their behalf </a:t>
            </a:r>
            <a:r>
              <a:rPr lang="en-US" sz="1500">
                <a:solidFill>
                  <a:prstClr val="white"/>
                </a:solidFill>
                <a:latin typeface="Arial"/>
              </a:rPr>
              <a:t>the complexity of their energy systems and assets</a:t>
            </a:r>
          </a:p>
          <a:p>
            <a:pPr defTabSz="457022">
              <a:defRPr/>
            </a:pPr>
            <a:endParaRPr lang="en-US" sz="1500">
              <a:solidFill>
                <a:prstClr val="white"/>
              </a:solidFill>
              <a:latin typeface="Arial"/>
            </a:endParaRPr>
          </a:p>
          <a:p>
            <a:pPr defTabSz="457022">
              <a:defRPr/>
            </a:pPr>
            <a:r>
              <a:rPr lang="en-US" sz="1500">
                <a:solidFill>
                  <a:prstClr val="white"/>
                </a:solidFill>
                <a:latin typeface="Arial"/>
              </a:rPr>
              <a:t>Adapting the delivery model to their preferences, from  </a:t>
            </a:r>
            <a:r>
              <a:rPr lang="en-US" sz="1500">
                <a:solidFill>
                  <a:srgbClr val="00B050"/>
                </a:solidFill>
                <a:latin typeface="Arial"/>
              </a:rPr>
              <a:t>self-service mode </a:t>
            </a:r>
            <a:r>
              <a:rPr lang="en-US" sz="1500">
                <a:solidFill>
                  <a:prstClr val="white"/>
                </a:solidFill>
                <a:latin typeface="Arial"/>
              </a:rPr>
              <a:t>(technology adoption) or to </a:t>
            </a:r>
            <a:r>
              <a:rPr lang="en-US" sz="1500">
                <a:solidFill>
                  <a:srgbClr val="00B050"/>
                </a:solidFill>
                <a:latin typeface="Arial"/>
              </a:rPr>
              <a:t>complete outsourcing</a:t>
            </a:r>
            <a:r>
              <a:rPr lang="en-US" sz="1500">
                <a:solidFill>
                  <a:prstClr val="white"/>
                </a:solidFill>
                <a:latin typeface="Arial"/>
              </a:rPr>
              <a:t>.</a:t>
            </a:r>
          </a:p>
          <a:p>
            <a:pPr defTabSz="457022">
              <a:defRPr/>
            </a:pPr>
            <a:endParaRPr lang="en-US" sz="1500">
              <a:solidFill>
                <a:prstClr val="white"/>
              </a:solidFill>
              <a:latin typeface="Arial"/>
            </a:endParaRPr>
          </a:p>
          <a:p>
            <a:pPr defTabSz="457022">
              <a:defRPr/>
            </a:pPr>
            <a:endParaRPr lang="en-US" sz="1500">
              <a:solidFill>
                <a:prstClr val="white"/>
              </a:solidFill>
              <a:latin typeface="Arial"/>
            </a:endParaRPr>
          </a:p>
        </p:txBody>
      </p:sp>
      <p:sp>
        <p:nvSpPr>
          <p:cNvPr id="19" name="Isosceles Triangle 1">
            <a:extLst>
              <a:ext uri="{FF2B5EF4-FFF2-40B4-BE49-F238E27FC236}">
                <a16:creationId xmlns:a16="http://schemas.microsoft.com/office/drawing/2014/main" id="{5FF6B5B2-4FBE-416E-A3A0-D3852C0F4E3A}"/>
              </a:ext>
            </a:extLst>
          </p:cNvPr>
          <p:cNvSpPr/>
          <p:nvPr/>
        </p:nvSpPr>
        <p:spPr>
          <a:xfrm rot="5400000">
            <a:off x="4405094" y="2324484"/>
            <a:ext cx="304799" cy="258256"/>
          </a:xfrm>
          <a:prstGeom prst="triangle">
            <a:avLst/>
          </a:prstGeom>
          <a:solidFill>
            <a:srgbClr val="3CCD58"/>
          </a:solidFill>
          <a:ln w="12700" cap="flat" cmpd="sng" algn="ctr">
            <a:noFill/>
            <a:prstDash val="solid"/>
            <a:miter lim="800000"/>
          </a:ln>
          <a:effectLst/>
        </p:spPr>
        <p:txBody>
          <a:bodyPr rtlCol="0" anchor="ctr"/>
          <a:lstStyle/>
          <a:p>
            <a:pPr algn="ctr" defTabSz="457148">
              <a:defRPr/>
            </a:pPr>
            <a:endParaRPr lang="en-US" kern="0">
              <a:solidFill>
                <a:prstClr val="white"/>
              </a:solidFill>
              <a:latin typeface="Calibri" panose="020F0502020204030204"/>
            </a:endParaRPr>
          </a:p>
        </p:txBody>
      </p:sp>
      <p:sp>
        <p:nvSpPr>
          <p:cNvPr id="2" name="TextBox 17">
            <a:extLst>
              <a:ext uri="{FF2B5EF4-FFF2-40B4-BE49-F238E27FC236}">
                <a16:creationId xmlns:a16="http://schemas.microsoft.com/office/drawing/2014/main" id="{5A991921-6BB3-0782-0430-E29A96F950B9}"/>
              </a:ext>
            </a:extLst>
          </p:cNvPr>
          <p:cNvSpPr txBox="1"/>
          <p:nvPr/>
        </p:nvSpPr>
        <p:spPr>
          <a:xfrm>
            <a:off x="492555" y="3551870"/>
            <a:ext cx="3245789" cy="369332"/>
          </a:xfrm>
          <a:prstGeom prst="rect">
            <a:avLst/>
          </a:prstGeom>
          <a:noFill/>
        </p:spPr>
        <p:txBody>
          <a:bodyPr wrap="square" rtlCol="0">
            <a:spAutoFit/>
          </a:bodyPr>
          <a:lstStyle/>
          <a:p>
            <a:pPr algn="ctr" defTabSz="456908">
              <a:defRPr/>
            </a:pPr>
            <a:r>
              <a:rPr lang="en-US" b="1" kern="0" dirty="0">
                <a:solidFill>
                  <a:prstClr val="white"/>
                </a:solidFill>
                <a:latin typeface="Arial"/>
              </a:rPr>
              <a:t>Process Continuity Need</a:t>
            </a:r>
          </a:p>
        </p:txBody>
      </p:sp>
      <p:sp>
        <p:nvSpPr>
          <p:cNvPr id="3" name="TextBox 22">
            <a:extLst>
              <a:ext uri="{FF2B5EF4-FFF2-40B4-BE49-F238E27FC236}">
                <a16:creationId xmlns:a16="http://schemas.microsoft.com/office/drawing/2014/main" id="{5329D671-2253-5D2F-914D-DC3198B4B025}"/>
              </a:ext>
            </a:extLst>
          </p:cNvPr>
          <p:cNvSpPr txBox="1"/>
          <p:nvPr/>
        </p:nvSpPr>
        <p:spPr>
          <a:xfrm>
            <a:off x="919935" y="3846365"/>
            <a:ext cx="2233402" cy="600164"/>
          </a:xfrm>
          <a:prstGeom prst="rect">
            <a:avLst/>
          </a:prstGeom>
          <a:noFill/>
        </p:spPr>
        <p:txBody>
          <a:bodyPr wrap="square" rtlCol="0">
            <a:spAutoFit/>
          </a:bodyPr>
          <a:lstStyle/>
          <a:p>
            <a:pPr defTabSz="457022">
              <a:defRPr/>
            </a:pPr>
            <a:r>
              <a:rPr lang="en-US" sz="1200" b="1" dirty="0">
                <a:solidFill>
                  <a:srgbClr val="00B050"/>
                </a:solidFill>
              </a:rPr>
              <a:t>38% </a:t>
            </a:r>
            <a:r>
              <a:rPr lang="en-US" sz="900" b="1" dirty="0">
                <a:solidFill>
                  <a:prstClr val="white"/>
                </a:solidFill>
                <a:latin typeface="Arial"/>
              </a:rPr>
              <a:t>of </a:t>
            </a:r>
            <a:r>
              <a:rPr lang="en-US" sz="900" b="1" dirty="0">
                <a:solidFill>
                  <a:prstClr val="white"/>
                </a:solidFill>
              </a:rPr>
              <a:t>factories have experienced production losses </a:t>
            </a:r>
            <a:r>
              <a:rPr lang="en-US" sz="1200" b="1" dirty="0">
                <a:solidFill>
                  <a:srgbClr val="00B050"/>
                </a:solidFill>
              </a:rPr>
              <a:t>$3,000/h </a:t>
            </a:r>
            <a:r>
              <a:rPr lang="en-US" sz="900" b="1" dirty="0">
                <a:solidFill>
                  <a:prstClr val="white"/>
                </a:solidFill>
              </a:rPr>
              <a:t>for each equipment failure incident</a:t>
            </a:r>
            <a:endParaRPr lang="en-US" sz="900" b="1" dirty="0">
              <a:solidFill>
                <a:srgbClr val="3DCD58"/>
              </a:solidFill>
              <a:latin typeface="Arial"/>
            </a:endParaRPr>
          </a:p>
        </p:txBody>
      </p:sp>
    </p:spTree>
    <p:extLst>
      <p:ext uri="{BB962C8B-B14F-4D97-AF65-F5344CB8AC3E}">
        <p14:creationId xmlns:p14="http://schemas.microsoft.com/office/powerpoint/2010/main" val="266021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5" grpId="0"/>
      <p:bldP spid="26" grpId="0"/>
      <p:bldP spid="27" grpId="0"/>
      <p:bldP spid="31" grpId="0"/>
      <p:bldP spid="18" grpId="0"/>
      <p:bldP spid="19"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E1556D-9FD3-4316-A698-B45C6BF74D39}"/>
              </a:ext>
            </a:extLst>
          </p:cNvPr>
          <p:cNvPicPr>
            <a:picLocks noChangeAspect="1"/>
          </p:cNvPicPr>
          <p:nvPr/>
        </p:nvPicPr>
        <p:blipFill>
          <a:blip r:embed="rId3"/>
          <a:stretch>
            <a:fillRect/>
          </a:stretch>
        </p:blipFill>
        <p:spPr>
          <a:xfrm>
            <a:off x="0" y="5129"/>
            <a:ext cx="9144000" cy="5133243"/>
          </a:xfrm>
          <a:prstGeom prst="rect">
            <a:avLst/>
          </a:prstGeom>
        </p:spPr>
      </p:pic>
      <p:sp>
        <p:nvSpPr>
          <p:cNvPr id="2" name="Espace réservé du numéro de diapositive 1">
            <a:extLst>
              <a:ext uri="{FF2B5EF4-FFF2-40B4-BE49-F238E27FC236}">
                <a16:creationId xmlns:a16="http://schemas.microsoft.com/office/drawing/2014/main" id="{666A761F-885F-4427-8E05-EB29B03D2CD3}"/>
              </a:ext>
            </a:extLst>
          </p:cNvPr>
          <p:cNvSpPr>
            <a:spLocks noGrp="1"/>
          </p:cNvSpPr>
          <p:nvPr>
            <p:ph type="sldNum" sz="quarter" idx="4"/>
          </p:nvPr>
        </p:nvSpPr>
        <p:spPr/>
        <p:txBody>
          <a:bodyPr/>
          <a:lstStyle/>
          <a:p>
            <a:pPr defTabSz="685783"/>
            <a:r>
              <a:rPr lang="en-US">
                <a:solidFill>
                  <a:srgbClr val="3DCD58"/>
                </a:solidFill>
              </a:rPr>
              <a:t>Page </a:t>
            </a:r>
            <a:fld id="{5A9C12DC-491F-9444-86A2-13AC5C62A2FC}" type="slidenum">
              <a:rPr lang="en-US">
                <a:solidFill>
                  <a:srgbClr val="3DCD58"/>
                </a:solidFill>
              </a:rPr>
              <a:pPr defTabSz="685783"/>
              <a:t>8</a:t>
            </a:fld>
            <a:endParaRPr lang="en-US">
              <a:solidFill>
                <a:srgbClr val="3DCD58"/>
              </a:solidFill>
            </a:endParaRPr>
          </a:p>
        </p:txBody>
      </p:sp>
      <p:sp>
        <p:nvSpPr>
          <p:cNvPr id="3" name="Espace réservé du pied de page 2">
            <a:extLst>
              <a:ext uri="{FF2B5EF4-FFF2-40B4-BE49-F238E27FC236}">
                <a16:creationId xmlns:a16="http://schemas.microsoft.com/office/drawing/2014/main" id="{7C0B29F3-B360-46D8-BA11-B757799B2E02}"/>
              </a:ext>
            </a:extLst>
          </p:cNvPr>
          <p:cNvSpPr>
            <a:spLocks noGrp="1"/>
          </p:cNvSpPr>
          <p:nvPr>
            <p:ph type="ftr" sz="quarter" idx="3"/>
          </p:nvPr>
        </p:nvSpPr>
        <p:spPr/>
        <p:txBody>
          <a:bodyPr/>
          <a:lstStyle/>
          <a:p>
            <a:pPr defTabSz="685783"/>
            <a:r>
              <a:rPr lang="en-US">
                <a:solidFill>
                  <a:srgbClr val="626469"/>
                </a:solidFill>
              </a:rPr>
              <a:t>Confidential Property of Schneider Electric |</a:t>
            </a:r>
          </a:p>
        </p:txBody>
      </p:sp>
      <p:sp>
        <p:nvSpPr>
          <p:cNvPr id="17" name="ZoneTexte 16">
            <a:extLst>
              <a:ext uri="{FF2B5EF4-FFF2-40B4-BE49-F238E27FC236}">
                <a16:creationId xmlns:a16="http://schemas.microsoft.com/office/drawing/2014/main" id="{37E7BE2C-B905-4CEF-B14D-4D0FC703EAB4}"/>
              </a:ext>
            </a:extLst>
          </p:cNvPr>
          <p:cNvSpPr txBox="1"/>
          <p:nvPr/>
        </p:nvSpPr>
        <p:spPr>
          <a:xfrm>
            <a:off x="382472" y="292629"/>
            <a:ext cx="4610100" cy="323165"/>
          </a:xfrm>
          <a:prstGeom prst="rect">
            <a:avLst/>
          </a:prstGeom>
          <a:noFill/>
        </p:spPr>
        <p:txBody>
          <a:bodyPr wrap="square">
            <a:spAutoFit/>
          </a:bodyPr>
          <a:lstStyle/>
          <a:p>
            <a:pPr defTabSz="685783"/>
            <a:r>
              <a:rPr lang="en-US" sz="1500">
                <a:solidFill>
                  <a:prstClr val="white"/>
                </a:solidFill>
                <a:latin typeface="Arial"/>
              </a:rPr>
              <a:t>.</a:t>
            </a:r>
            <a:endParaRPr lang="fr-FR" sz="1350">
              <a:solidFill>
                <a:prstClr val="white"/>
              </a:solidFill>
              <a:latin typeface="Arial"/>
            </a:endParaRPr>
          </a:p>
        </p:txBody>
      </p:sp>
      <p:sp>
        <p:nvSpPr>
          <p:cNvPr id="18" name="Rectangle 17">
            <a:extLst>
              <a:ext uri="{FF2B5EF4-FFF2-40B4-BE49-F238E27FC236}">
                <a16:creationId xmlns:a16="http://schemas.microsoft.com/office/drawing/2014/main" id="{A0114DC4-36C0-46D1-89CC-E272D2AEBB81}"/>
              </a:ext>
            </a:extLst>
          </p:cNvPr>
          <p:cNvSpPr/>
          <p:nvPr/>
        </p:nvSpPr>
        <p:spPr>
          <a:xfrm>
            <a:off x="0" y="5129"/>
            <a:ext cx="9144000" cy="5143500"/>
          </a:xfrm>
          <a:prstGeom prst="rect">
            <a:avLst/>
          </a:prstGeom>
          <a:solidFill>
            <a:schemeClr val="tx1">
              <a:lumMod val="95000"/>
              <a:lumOff val="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GB" sz="1350">
              <a:solidFill>
                <a:prstClr val="white"/>
              </a:solidFill>
              <a:latin typeface="Arial"/>
            </a:endParaRPr>
          </a:p>
        </p:txBody>
      </p:sp>
      <p:grpSp>
        <p:nvGrpSpPr>
          <p:cNvPr id="30" name="Group 23">
            <a:extLst>
              <a:ext uri="{FF2B5EF4-FFF2-40B4-BE49-F238E27FC236}">
                <a16:creationId xmlns:a16="http://schemas.microsoft.com/office/drawing/2014/main" id="{92D12504-C9C0-4786-B7BE-423A1E7CC3AF}"/>
              </a:ext>
            </a:extLst>
          </p:cNvPr>
          <p:cNvGrpSpPr/>
          <p:nvPr/>
        </p:nvGrpSpPr>
        <p:grpSpPr>
          <a:xfrm>
            <a:off x="3676540" y="694663"/>
            <a:ext cx="2585984" cy="1754326"/>
            <a:chOff x="7054859" y="2259627"/>
            <a:chExt cx="11498768" cy="2339098"/>
          </a:xfrm>
        </p:grpSpPr>
        <p:sp>
          <p:nvSpPr>
            <p:cNvPr id="31" name="TextBox 25">
              <a:extLst>
                <a:ext uri="{FF2B5EF4-FFF2-40B4-BE49-F238E27FC236}">
                  <a16:creationId xmlns:a16="http://schemas.microsoft.com/office/drawing/2014/main" id="{2929DF37-9858-4A5A-82C9-99618BDECB92}"/>
                </a:ext>
              </a:extLst>
            </p:cNvPr>
            <p:cNvSpPr txBox="1"/>
            <p:nvPr/>
          </p:nvSpPr>
          <p:spPr>
            <a:xfrm>
              <a:off x="7054859" y="3123692"/>
              <a:ext cx="6383439" cy="307776"/>
            </a:xfrm>
            <a:prstGeom prst="rect">
              <a:avLst/>
            </a:prstGeom>
            <a:noFill/>
          </p:spPr>
          <p:txBody>
            <a:bodyPr wrap="square">
              <a:spAutoFit/>
            </a:bodyPr>
            <a:lstStyle/>
            <a:p>
              <a:pPr defTabSz="457160"/>
              <a:r>
                <a:rPr lang="en-US" sz="900">
                  <a:solidFill>
                    <a:prstClr val="white"/>
                  </a:solidFill>
                  <a:latin typeface="Arial"/>
                </a:rPr>
                <a:t>up to</a:t>
              </a:r>
            </a:p>
          </p:txBody>
        </p:sp>
        <p:sp>
          <p:nvSpPr>
            <p:cNvPr id="32" name="TextBox 24">
              <a:extLst>
                <a:ext uri="{FF2B5EF4-FFF2-40B4-BE49-F238E27FC236}">
                  <a16:creationId xmlns:a16="http://schemas.microsoft.com/office/drawing/2014/main" id="{5B80C706-928F-4D39-9012-4680C3C7ACDE}"/>
                </a:ext>
              </a:extLst>
            </p:cNvPr>
            <p:cNvSpPr txBox="1"/>
            <p:nvPr/>
          </p:nvSpPr>
          <p:spPr>
            <a:xfrm>
              <a:off x="10398909" y="2259627"/>
              <a:ext cx="8154718" cy="2339098"/>
            </a:xfrm>
            <a:prstGeom prst="rect">
              <a:avLst/>
            </a:prstGeom>
            <a:noFill/>
          </p:spPr>
          <p:txBody>
            <a:bodyPr wrap="square" rtlCol="0">
              <a:spAutoFit/>
            </a:bodyPr>
            <a:lstStyle/>
            <a:p>
              <a:pPr defTabSz="457160"/>
              <a:r>
                <a:rPr lang="en-US" sz="3600" b="1" dirty="0">
                  <a:solidFill>
                    <a:prstClr val="white"/>
                  </a:solidFill>
                  <a:latin typeface="Arial"/>
                </a:rPr>
                <a:t>Life</a:t>
              </a:r>
              <a:br>
                <a:rPr lang="en-US" sz="3600" b="1" dirty="0">
                  <a:solidFill>
                    <a:prstClr val="white"/>
                  </a:solidFill>
                  <a:latin typeface="Arial"/>
                </a:rPr>
              </a:br>
              <a:r>
                <a:rPr lang="en-US" sz="3600" b="1" dirty="0">
                  <a:solidFill>
                    <a:prstClr val="white"/>
                  </a:solidFill>
                  <a:latin typeface="Arial"/>
                </a:rPr>
                <a:t>💚</a:t>
              </a:r>
            </a:p>
            <a:p>
              <a:pPr defTabSz="457160"/>
              <a:r>
                <a:rPr lang="en-US" sz="3600" b="1" dirty="0">
                  <a:solidFill>
                    <a:prstClr val="white"/>
                  </a:solidFill>
                  <a:latin typeface="Arial"/>
                </a:rPr>
                <a:t>+25% *</a:t>
              </a:r>
            </a:p>
          </p:txBody>
        </p:sp>
      </p:grpSp>
      <p:sp>
        <p:nvSpPr>
          <p:cNvPr id="33" name="ZoneTexte 5">
            <a:extLst>
              <a:ext uri="{FF2B5EF4-FFF2-40B4-BE49-F238E27FC236}">
                <a16:creationId xmlns:a16="http://schemas.microsoft.com/office/drawing/2014/main" id="{CB8A14AE-04D9-44D3-8EA8-30879DF65AED}"/>
              </a:ext>
            </a:extLst>
          </p:cNvPr>
          <p:cNvSpPr txBox="1"/>
          <p:nvPr/>
        </p:nvSpPr>
        <p:spPr>
          <a:xfrm>
            <a:off x="6242352" y="337207"/>
            <a:ext cx="2909629" cy="4293483"/>
          </a:xfrm>
          <a:prstGeom prst="rect">
            <a:avLst/>
          </a:prstGeom>
          <a:noFill/>
        </p:spPr>
        <p:txBody>
          <a:bodyPr wrap="square" rtlCol="0">
            <a:spAutoFit/>
          </a:bodyPr>
          <a:lstStyle/>
          <a:p>
            <a:pPr marL="273042" indent="-257168" defTabSz="685783">
              <a:buClr>
                <a:srgbClr val="3DCD58"/>
              </a:buClr>
              <a:buFont typeface="Arial" panose="020B0604020202020204" pitchFamily="34" charset="0"/>
              <a:buChar char="•"/>
            </a:pPr>
            <a:r>
              <a:rPr lang="en-US" sz="1500" dirty="0">
                <a:solidFill>
                  <a:prstClr val="white"/>
                </a:solidFill>
                <a:latin typeface="Arial"/>
              </a:rPr>
              <a:t>Increase </a:t>
            </a:r>
            <a:r>
              <a:rPr lang="en-US" sz="1500" b="1" dirty="0">
                <a:solidFill>
                  <a:prstClr val="white"/>
                </a:solidFill>
                <a:latin typeface="Arial"/>
              </a:rPr>
              <a:t>uptime</a:t>
            </a:r>
            <a:r>
              <a:rPr lang="en-US" sz="1500" dirty="0">
                <a:solidFill>
                  <a:prstClr val="white"/>
                </a:solidFill>
                <a:latin typeface="Arial"/>
              </a:rPr>
              <a:t>, maximize </a:t>
            </a:r>
            <a:r>
              <a:rPr lang="en-US" sz="1500" b="1" dirty="0">
                <a:solidFill>
                  <a:prstClr val="white"/>
                </a:solidFill>
                <a:latin typeface="Arial"/>
              </a:rPr>
              <a:t>operational efficiency </a:t>
            </a:r>
            <a:r>
              <a:rPr lang="en-US" sz="1500" dirty="0">
                <a:solidFill>
                  <a:prstClr val="white"/>
                </a:solidFill>
                <a:latin typeface="Arial"/>
              </a:rPr>
              <a:t>and contribute to your company’s </a:t>
            </a:r>
            <a:r>
              <a:rPr lang="en-US" sz="1500" b="1" dirty="0">
                <a:solidFill>
                  <a:prstClr val="white"/>
                </a:solidFill>
                <a:latin typeface="Arial"/>
              </a:rPr>
              <a:t>sustainability</a:t>
            </a:r>
            <a:r>
              <a:rPr lang="en-US" sz="1500" dirty="0">
                <a:solidFill>
                  <a:prstClr val="white"/>
                </a:solidFill>
                <a:latin typeface="Arial"/>
              </a:rPr>
              <a:t> goals</a:t>
            </a:r>
          </a:p>
          <a:p>
            <a:pPr marL="273042" indent="-257168" defTabSz="685783">
              <a:buClr>
                <a:srgbClr val="3DCD58"/>
              </a:buClr>
              <a:buFont typeface="Arial" panose="020B0604020202020204" pitchFamily="34" charset="0"/>
              <a:buChar char="•"/>
            </a:pPr>
            <a:endParaRPr lang="en-US" sz="1500" dirty="0">
              <a:solidFill>
                <a:prstClr val="white"/>
              </a:solidFill>
              <a:latin typeface="Arial"/>
            </a:endParaRPr>
          </a:p>
          <a:p>
            <a:pPr marL="273042" indent="-257168" defTabSz="685783">
              <a:buClr>
                <a:srgbClr val="3DCD58"/>
              </a:buClr>
              <a:buFont typeface="Arial" panose="020B0604020202020204" pitchFamily="34" charset="0"/>
              <a:buChar char="•"/>
            </a:pPr>
            <a:r>
              <a:rPr lang="en-US" sz="1500" dirty="0">
                <a:solidFill>
                  <a:prstClr val="white"/>
                </a:solidFill>
                <a:latin typeface="Arial"/>
              </a:rPr>
              <a:t>Up to 40% Less on-site activities and planned downtime *</a:t>
            </a:r>
          </a:p>
          <a:p>
            <a:pPr marL="273042" indent="-257168" defTabSz="685783">
              <a:buClr>
                <a:srgbClr val="3DCD58"/>
              </a:buClr>
              <a:buFont typeface="Arial" panose="020B0604020202020204" pitchFamily="34" charset="0"/>
              <a:buChar char="•"/>
            </a:pPr>
            <a:endParaRPr lang="en-US" sz="1500" dirty="0">
              <a:solidFill>
                <a:prstClr val="white"/>
              </a:solidFill>
              <a:latin typeface="Arial"/>
            </a:endParaRPr>
          </a:p>
          <a:p>
            <a:pPr marL="273042" indent="-257168" defTabSz="685783">
              <a:buClr>
                <a:srgbClr val="3DCD58"/>
              </a:buClr>
              <a:buFont typeface="Arial" panose="020B0604020202020204" pitchFamily="34" charset="0"/>
              <a:buChar char="•"/>
            </a:pPr>
            <a:r>
              <a:rPr lang="en-US" sz="1500" b="1" dirty="0">
                <a:solidFill>
                  <a:prstClr val="white"/>
                </a:solidFill>
                <a:latin typeface="Arial"/>
              </a:rPr>
              <a:t>Condition-Based maintenance </a:t>
            </a:r>
            <a:r>
              <a:rPr lang="en-US" sz="1500" dirty="0">
                <a:solidFill>
                  <a:prstClr val="white"/>
                </a:solidFill>
                <a:latin typeface="Arial"/>
              </a:rPr>
              <a:t>allows to </a:t>
            </a:r>
            <a:r>
              <a:rPr lang="en-HK" sz="1500" dirty="0">
                <a:solidFill>
                  <a:prstClr val="white"/>
                </a:solidFill>
                <a:latin typeface="Arial" panose="020B0604020202020204" pitchFamily="34" charset="0"/>
                <a:ea typeface="Calibri" panose="020F0502020204030204" pitchFamily="34" charset="0"/>
              </a:rPr>
              <a:t>get the right maintenance at the right time</a:t>
            </a:r>
            <a:r>
              <a:rPr lang="en-HK" sz="1500" dirty="0">
                <a:solidFill>
                  <a:prstClr val="black"/>
                </a:solidFill>
                <a:latin typeface="Arial" panose="020B0604020202020204" pitchFamily="34" charset="0"/>
                <a:ea typeface="Calibri" panose="020F0502020204030204" pitchFamily="34" charset="0"/>
              </a:rPr>
              <a:t>. </a:t>
            </a:r>
            <a:endParaRPr lang="en-GB" sz="1500" dirty="0">
              <a:solidFill>
                <a:prstClr val="black"/>
              </a:solidFill>
              <a:latin typeface="Calibri" panose="020F0502020204030204" pitchFamily="34" charset="0"/>
              <a:ea typeface="Calibri" panose="020F0502020204030204" pitchFamily="34" charset="0"/>
            </a:endParaRPr>
          </a:p>
          <a:p>
            <a:pPr marL="15874" defTabSz="685783">
              <a:buClr>
                <a:srgbClr val="3DCD58"/>
              </a:buClr>
            </a:pPr>
            <a:endParaRPr lang="en-US" sz="1500" dirty="0">
              <a:solidFill>
                <a:prstClr val="white"/>
              </a:solidFill>
              <a:latin typeface="Arial"/>
            </a:endParaRPr>
          </a:p>
          <a:p>
            <a:pPr marL="273042" indent="-257168" defTabSz="685783">
              <a:buClr>
                <a:srgbClr val="3DCD58"/>
              </a:buClr>
              <a:buFont typeface="Arial" panose="020B0604020202020204" pitchFamily="34" charset="0"/>
              <a:buChar char="•"/>
            </a:pPr>
            <a:r>
              <a:rPr lang="en-US" sz="1500" b="1" dirty="0">
                <a:solidFill>
                  <a:prstClr val="white"/>
                </a:solidFill>
                <a:latin typeface="Arial"/>
              </a:rPr>
              <a:t>24/7</a:t>
            </a:r>
            <a:r>
              <a:rPr lang="en-US" sz="1500" dirty="0">
                <a:solidFill>
                  <a:prstClr val="white"/>
                </a:solidFill>
                <a:latin typeface="Arial"/>
              </a:rPr>
              <a:t> expert monitoring &amp; technical support remotely and on-site. </a:t>
            </a:r>
          </a:p>
          <a:p>
            <a:pPr defTabSz="685783"/>
            <a:endParaRPr lang="fr-FR" dirty="0">
              <a:solidFill>
                <a:prstClr val="white"/>
              </a:solidFill>
              <a:latin typeface="Arial"/>
            </a:endParaRPr>
          </a:p>
        </p:txBody>
      </p:sp>
      <p:grpSp>
        <p:nvGrpSpPr>
          <p:cNvPr id="21" name="Group 43">
            <a:extLst>
              <a:ext uri="{FF2B5EF4-FFF2-40B4-BE49-F238E27FC236}">
                <a16:creationId xmlns:a16="http://schemas.microsoft.com/office/drawing/2014/main" id="{8173C820-D122-4D1E-BA28-AA6FC92747A3}"/>
              </a:ext>
            </a:extLst>
          </p:cNvPr>
          <p:cNvGrpSpPr/>
          <p:nvPr/>
        </p:nvGrpSpPr>
        <p:grpSpPr>
          <a:xfrm>
            <a:off x="6403413" y="4433735"/>
            <a:ext cx="2191384" cy="725106"/>
            <a:chOff x="6309407" y="4425246"/>
            <a:chExt cx="2191384" cy="725106"/>
          </a:xfrm>
        </p:grpSpPr>
        <p:pic>
          <p:nvPicPr>
            <p:cNvPr id="22" name="Picture 44" descr="A close up of a sign&#10;&#10;Description generated with high confidence">
              <a:extLst>
                <a:ext uri="{FF2B5EF4-FFF2-40B4-BE49-F238E27FC236}">
                  <a16:creationId xmlns:a16="http://schemas.microsoft.com/office/drawing/2014/main" id="{3D0C913B-3466-4F39-9406-7321FB831C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1790" y="4425246"/>
              <a:ext cx="2189001" cy="725106"/>
            </a:xfrm>
            <a:prstGeom prst="rect">
              <a:avLst/>
            </a:prstGeom>
          </p:spPr>
        </p:pic>
        <p:pic>
          <p:nvPicPr>
            <p:cNvPr id="23" name="Picture 45" descr="A close up of a sign&#10;&#10;Description generated with high confidence">
              <a:extLst>
                <a:ext uri="{FF2B5EF4-FFF2-40B4-BE49-F238E27FC236}">
                  <a16:creationId xmlns:a16="http://schemas.microsoft.com/office/drawing/2014/main" id="{7BD754F3-C6E1-4423-B5BC-D4DDE80136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9407" y="4425246"/>
              <a:ext cx="2189001" cy="725106"/>
            </a:xfrm>
            <a:prstGeom prst="rect">
              <a:avLst/>
            </a:prstGeom>
          </p:spPr>
        </p:pic>
      </p:grpSp>
      <p:sp>
        <p:nvSpPr>
          <p:cNvPr id="26" name="TextBox 19">
            <a:extLst>
              <a:ext uri="{FF2B5EF4-FFF2-40B4-BE49-F238E27FC236}">
                <a16:creationId xmlns:a16="http://schemas.microsoft.com/office/drawing/2014/main" id="{19421F39-1F0A-4B3D-B582-CC3DF3BB6299}"/>
              </a:ext>
            </a:extLst>
          </p:cNvPr>
          <p:cNvSpPr txBox="1"/>
          <p:nvPr/>
        </p:nvSpPr>
        <p:spPr>
          <a:xfrm>
            <a:off x="147035" y="844812"/>
            <a:ext cx="3495136" cy="1200329"/>
          </a:xfrm>
          <a:prstGeom prst="rect">
            <a:avLst/>
          </a:prstGeom>
          <a:noFill/>
        </p:spPr>
        <p:txBody>
          <a:bodyPr wrap="square">
            <a:spAutoFit/>
          </a:bodyPr>
          <a:lstStyle/>
          <a:p>
            <a:pPr algn="r" defTabSz="457148">
              <a:defRPr/>
            </a:pPr>
            <a:r>
              <a:rPr lang="en-HK" sz="2400" b="1" dirty="0">
                <a:solidFill>
                  <a:prstClr val="white"/>
                </a:solidFill>
                <a:latin typeface="Arial"/>
              </a:rPr>
              <a:t>Schneider Electric </a:t>
            </a:r>
            <a:r>
              <a:rPr lang="en-HK" sz="2400" b="1" dirty="0">
                <a:solidFill>
                  <a:srgbClr val="3DCD58"/>
                </a:solidFill>
                <a:latin typeface="Arial"/>
              </a:rPr>
              <a:t>EcoStruxure Service Plan</a:t>
            </a:r>
          </a:p>
        </p:txBody>
      </p:sp>
      <p:pic>
        <p:nvPicPr>
          <p:cNvPr id="3074" name="Picture 2" descr="Altivar Process ATV6000">
            <a:extLst>
              <a:ext uri="{FF2B5EF4-FFF2-40B4-BE49-F238E27FC236}">
                <a16:creationId xmlns:a16="http://schemas.microsoft.com/office/drawing/2014/main" id="{B2E7850F-FF99-4CDD-B431-5707D1FF97B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90387" y="2032614"/>
            <a:ext cx="2729020" cy="27290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18">
            <a:extLst>
              <a:ext uri="{FF2B5EF4-FFF2-40B4-BE49-F238E27FC236}">
                <a16:creationId xmlns:a16="http://schemas.microsoft.com/office/drawing/2014/main" id="{5B3C8B51-6973-4893-85B3-BF07F00328C7}"/>
              </a:ext>
            </a:extLst>
          </p:cNvPr>
          <p:cNvGrpSpPr/>
          <p:nvPr/>
        </p:nvGrpSpPr>
        <p:grpSpPr>
          <a:xfrm>
            <a:off x="812357" y="2345742"/>
            <a:ext cx="4716574" cy="2749780"/>
            <a:chOff x="-2035278" y="2200411"/>
            <a:chExt cx="10523757" cy="5656014"/>
          </a:xfrm>
        </p:grpSpPr>
        <p:pic>
          <p:nvPicPr>
            <p:cNvPr id="28" name="Picture 21">
              <a:extLst>
                <a:ext uri="{FF2B5EF4-FFF2-40B4-BE49-F238E27FC236}">
                  <a16:creationId xmlns:a16="http://schemas.microsoft.com/office/drawing/2014/main" id="{CA2608D7-F67A-4117-B3E3-D25F623DFE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255738">
              <a:off x="806856" y="2200411"/>
              <a:ext cx="7681623" cy="5656014"/>
            </a:xfrm>
            <a:prstGeom prst="rect">
              <a:avLst/>
            </a:prstGeom>
          </p:spPr>
        </p:pic>
        <p:pic>
          <p:nvPicPr>
            <p:cNvPr id="29" name="Picture 22">
              <a:extLst>
                <a:ext uri="{FF2B5EF4-FFF2-40B4-BE49-F238E27FC236}">
                  <a16:creationId xmlns:a16="http://schemas.microsoft.com/office/drawing/2014/main" id="{25C38C9C-AEF8-4208-84AD-E19CD91621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5278" y="2614247"/>
              <a:ext cx="9992493" cy="3612246"/>
            </a:xfrm>
            <a:prstGeom prst="rect">
              <a:avLst/>
            </a:prstGeom>
          </p:spPr>
        </p:pic>
      </p:grpSp>
      <p:sp>
        <p:nvSpPr>
          <p:cNvPr id="4" name="TextBox 3">
            <a:extLst>
              <a:ext uri="{FF2B5EF4-FFF2-40B4-BE49-F238E27FC236}">
                <a16:creationId xmlns:a16="http://schemas.microsoft.com/office/drawing/2014/main" id="{2338CC5D-28F9-BC41-6718-2DABC4DE424B}"/>
              </a:ext>
            </a:extLst>
          </p:cNvPr>
          <p:cNvSpPr txBox="1"/>
          <p:nvPr/>
        </p:nvSpPr>
        <p:spPr>
          <a:xfrm>
            <a:off x="382472" y="4878912"/>
            <a:ext cx="6134100" cy="276999"/>
          </a:xfrm>
          <a:prstGeom prst="rect">
            <a:avLst/>
          </a:prstGeom>
          <a:noFill/>
        </p:spPr>
        <p:txBody>
          <a:bodyPr wrap="square" rtlCol="0">
            <a:spAutoFit/>
          </a:bodyPr>
          <a:lstStyle/>
          <a:p>
            <a:pPr defTabSz="457160">
              <a:defRPr/>
            </a:pPr>
            <a:r>
              <a:rPr lang="en-US" sz="600" dirty="0">
                <a:solidFill>
                  <a:prstClr val="black">
                    <a:lumMod val="65000"/>
                    <a:lumOff val="35000"/>
                  </a:prstClr>
                </a:solidFill>
                <a:latin typeface="Arial"/>
              </a:rPr>
              <a:t> </a:t>
            </a:r>
            <a:r>
              <a:rPr lang="en-US" sz="600" dirty="0">
                <a:solidFill>
                  <a:prstClr val="white"/>
                </a:solidFill>
                <a:latin typeface="Arial"/>
              </a:rPr>
              <a:t>* These percentages are non-contractual and are based on Schneider Electric experience and expertise with respect to the main root cause of downtime observed and for which Schneider Electric has developed solutions. </a:t>
            </a:r>
          </a:p>
        </p:txBody>
      </p:sp>
    </p:spTree>
    <p:extLst>
      <p:ext uri="{BB962C8B-B14F-4D97-AF65-F5344CB8AC3E}">
        <p14:creationId xmlns:p14="http://schemas.microsoft.com/office/powerpoint/2010/main" val="21735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5">
            <a:extLst>
              <a:ext uri="{FF2B5EF4-FFF2-40B4-BE49-F238E27FC236}">
                <a16:creationId xmlns:a16="http://schemas.microsoft.com/office/drawing/2014/main" id="{B4150D11-3FCF-4B2E-8891-0C9F49AF2A59}"/>
              </a:ext>
            </a:extLst>
          </p:cNvPr>
          <p:cNvPicPr>
            <a:picLocks noChangeArrowheads="1"/>
          </p:cNvPicPr>
          <p:nvPr/>
        </p:nvPicPr>
        <p:blipFill rotWithShape="1">
          <a:blip r:embed="rId3" cstate="email">
            <a:extLst>
              <a:ext uri="{28A0092B-C50C-407E-A947-70E740481C1C}">
                <a14:useLocalDpi xmlns:a14="http://schemas.microsoft.com/office/drawing/2010/main" val="0"/>
              </a:ext>
            </a:extLst>
          </a:blip>
          <a:srcRect l="1181" t="14892" r="2500" b="4015"/>
          <a:stretch/>
        </p:blipFill>
        <p:spPr bwMode="auto">
          <a:xfrm>
            <a:off x="712174" y="546211"/>
            <a:ext cx="898622" cy="623789"/>
          </a:xfrm>
          <a:prstGeom prst="rect">
            <a:avLst/>
          </a:prstGeom>
        </p:spPr>
      </p:pic>
      <p:pic>
        <p:nvPicPr>
          <p:cNvPr id="33" name="Picture 5">
            <a:extLst>
              <a:ext uri="{FF2B5EF4-FFF2-40B4-BE49-F238E27FC236}">
                <a16:creationId xmlns:a16="http://schemas.microsoft.com/office/drawing/2014/main" id="{8C60FF3E-FD3B-4D81-B8A7-555ADAF58A7B}"/>
              </a:ext>
            </a:extLst>
          </p:cNvPr>
          <p:cNvPicPr>
            <a:picLocks noChangeAspect="1" noChangeArrowheads="1"/>
          </p:cNvPicPr>
          <p:nvPr/>
        </p:nvPicPr>
        <p:blipFill rotWithShape="1">
          <a:blip r:embed="rId4" cstate="print"/>
          <a:srcRect t="10145" r="600"/>
          <a:stretch/>
        </p:blipFill>
        <p:spPr bwMode="auto">
          <a:xfrm>
            <a:off x="706750" y="1297918"/>
            <a:ext cx="898622" cy="609254"/>
          </a:xfrm>
          <a:prstGeom prst="rect">
            <a:avLst/>
          </a:prstGeom>
          <a:noFill/>
          <a:ln w="9525">
            <a:noFill/>
            <a:miter lim="800000"/>
            <a:headEnd/>
            <a:tailEnd/>
          </a:ln>
        </p:spPr>
      </p:pic>
      <p:pic>
        <p:nvPicPr>
          <p:cNvPr id="34" name="Picture 6">
            <a:extLst>
              <a:ext uri="{FF2B5EF4-FFF2-40B4-BE49-F238E27FC236}">
                <a16:creationId xmlns:a16="http://schemas.microsoft.com/office/drawing/2014/main" id="{0C33DE33-8372-4ED6-BC4A-2962DF370EFA}"/>
              </a:ext>
            </a:extLst>
          </p:cNvPr>
          <p:cNvPicPr>
            <a:picLocks noChangeAspect="1" noChangeArrowheads="1"/>
          </p:cNvPicPr>
          <p:nvPr/>
        </p:nvPicPr>
        <p:blipFill rotWithShape="1">
          <a:blip r:embed="rId5" cstate="print"/>
          <a:srcRect l="599" t="6339" r="1"/>
          <a:stretch/>
        </p:blipFill>
        <p:spPr bwMode="auto">
          <a:xfrm>
            <a:off x="712175" y="2813710"/>
            <a:ext cx="898624" cy="626234"/>
          </a:xfrm>
          <a:prstGeom prst="rect">
            <a:avLst/>
          </a:prstGeom>
          <a:noFill/>
          <a:ln w="12700">
            <a:noFill/>
            <a:miter lim="800000"/>
            <a:headEnd type="none" w="sm" len="sm"/>
            <a:tailEnd type="none" w="sm" len="sm"/>
          </a:ln>
        </p:spPr>
      </p:pic>
      <p:sp>
        <p:nvSpPr>
          <p:cNvPr id="35" name="Content Placeholder 2">
            <a:extLst>
              <a:ext uri="{FF2B5EF4-FFF2-40B4-BE49-F238E27FC236}">
                <a16:creationId xmlns:a16="http://schemas.microsoft.com/office/drawing/2014/main" id="{69A09F42-EBD1-4372-888A-DF337843DD3B}"/>
              </a:ext>
            </a:extLst>
          </p:cNvPr>
          <p:cNvSpPr txBox="1">
            <a:spLocks/>
          </p:cNvSpPr>
          <p:nvPr/>
        </p:nvSpPr>
        <p:spPr>
          <a:xfrm>
            <a:off x="1828868" y="540296"/>
            <a:ext cx="5212015" cy="2689198"/>
          </a:xfrm>
          <a:prstGeom prst="rect">
            <a:avLst/>
          </a:prstGeom>
        </p:spPr>
        <p:txBody>
          <a:bodyPr vert="horz"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defTabSz="457166">
              <a:spcBef>
                <a:spcPts val="0"/>
              </a:spcBef>
              <a:spcAft>
                <a:spcPts val="0"/>
              </a:spcAft>
              <a:buClr>
                <a:srgbClr val="3DCD58"/>
              </a:buClr>
              <a:buNone/>
              <a:defRPr/>
            </a:pPr>
            <a:r>
              <a:rPr lang="en-US" sz="1050" b="1">
                <a:solidFill>
                  <a:prstClr val="white">
                    <a:lumMod val="50000"/>
                  </a:prstClr>
                </a:solidFill>
              </a:rPr>
              <a:t>Electrical connection </a:t>
            </a:r>
            <a:r>
              <a:rPr lang="en-US" sz="1050">
                <a:solidFill>
                  <a:prstClr val="white">
                    <a:lumMod val="50000"/>
                  </a:prstClr>
                </a:solidFill>
              </a:rPr>
              <a:t>made on field</a:t>
            </a:r>
          </a:p>
          <a:p>
            <a:pPr marL="15875" indent="0" defTabSz="457166">
              <a:spcBef>
                <a:spcPts val="0"/>
              </a:spcBef>
              <a:spcAft>
                <a:spcPts val="0"/>
              </a:spcAft>
              <a:buClr>
                <a:srgbClr val="3DCD58"/>
              </a:buClr>
              <a:defRPr/>
            </a:pPr>
            <a:r>
              <a:rPr lang="en-US" sz="1050">
                <a:solidFill>
                  <a:prstClr val="white">
                    <a:lumMod val="50000"/>
                  </a:prstClr>
                </a:solidFill>
              </a:rPr>
              <a:t> Cable connection</a:t>
            </a:r>
          </a:p>
          <a:p>
            <a:pPr marL="15875" indent="0" defTabSz="457166">
              <a:spcBef>
                <a:spcPts val="0"/>
              </a:spcBef>
              <a:spcAft>
                <a:spcPts val="0"/>
              </a:spcAft>
              <a:buClr>
                <a:srgbClr val="3DCD58"/>
              </a:buClr>
              <a:defRPr/>
            </a:pPr>
            <a:r>
              <a:rPr lang="en-US" sz="1050">
                <a:solidFill>
                  <a:prstClr val="white">
                    <a:lumMod val="50000"/>
                  </a:prstClr>
                </a:solidFill>
              </a:rPr>
              <a:t> Bus bar connection</a:t>
            </a:r>
          </a:p>
          <a:p>
            <a:pPr marL="15875" indent="0" defTabSz="457166">
              <a:spcBef>
                <a:spcPts val="0"/>
              </a:spcBef>
              <a:spcAft>
                <a:spcPts val="0"/>
              </a:spcAft>
              <a:buClr>
                <a:srgbClr val="3DCD58"/>
              </a:buClr>
              <a:defRPr/>
            </a:pPr>
            <a:r>
              <a:rPr lang="en-US" sz="1050">
                <a:solidFill>
                  <a:prstClr val="white">
                    <a:lumMod val="50000"/>
                  </a:prstClr>
                </a:solidFill>
              </a:rPr>
              <a:t> Circuit Breaker connection	</a:t>
            </a:r>
          </a:p>
          <a:p>
            <a:pPr marL="15875" indent="0" defTabSz="457166">
              <a:spcBef>
                <a:spcPts val="0"/>
              </a:spcBef>
              <a:spcAft>
                <a:spcPts val="0"/>
              </a:spcAft>
              <a:buClr>
                <a:srgbClr val="3DCD58"/>
              </a:buClr>
              <a:buNone/>
              <a:defRPr/>
            </a:pPr>
            <a:endParaRPr lang="en-US" sz="675">
              <a:solidFill>
                <a:prstClr val="white">
                  <a:lumMod val="50000"/>
                </a:prstClr>
              </a:solidFill>
            </a:endParaRPr>
          </a:p>
          <a:p>
            <a:pPr marL="15875" indent="0" defTabSz="457166">
              <a:spcBef>
                <a:spcPts val="0"/>
              </a:spcBef>
              <a:spcAft>
                <a:spcPts val="0"/>
              </a:spcAft>
              <a:buClr>
                <a:srgbClr val="3DCD58"/>
              </a:buClr>
              <a:buNone/>
              <a:defRPr/>
            </a:pPr>
            <a:r>
              <a:rPr lang="en-US" sz="1050" b="1">
                <a:solidFill>
                  <a:prstClr val="white">
                    <a:lumMod val="50000"/>
                  </a:prstClr>
                </a:solidFill>
              </a:rPr>
              <a:t>Service condition</a:t>
            </a:r>
          </a:p>
          <a:p>
            <a:pPr marL="15875" indent="0" defTabSz="457166">
              <a:spcBef>
                <a:spcPts val="0"/>
              </a:spcBef>
              <a:spcAft>
                <a:spcPts val="0"/>
              </a:spcAft>
              <a:buClr>
                <a:srgbClr val="3DCD58"/>
              </a:buClr>
              <a:defRPr/>
            </a:pPr>
            <a:r>
              <a:rPr lang="en-US" sz="1050">
                <a:solidFill>
                  <a:prstClr val="white">
                    <a:lumMod val="50000"/>
                  </a:prstClr>
                </a:solidFill>
              </a:rPr>
              <a:t> Ambient humidity</a:t>
            </a:r>
          </a:p>
          <a:p>
            <a:pPr marL="15875" indent="0" defTabSz="457166">
              <a:spcBef>
                <a:spcPts val="0"/>
              </a:spcBef>
              <a:spcAft>
                <a:spcPts val="0"/>
              </a:spcAft>
              <a:buClr>
                <a:srgbClr val="3DCD58"/>
              </a:buClr>
              <a:defRPr/>
            </a:pPr>
            <a:r>
              <a:rPr lang="en-US" sz="1050">
                <a:solidFill>
                  <a:prstClr val="white">
                    <a:lumMod val="50000"/>
                  </a:prstClr>
                </a:solidFill>
              </a:rPr>
              <a:t> Ambient temperature</a:t>
            </a:r>
          </a:p>
          <a:p>
            <a:pPr marL="15875" indent="0" defTabSz="457166">
              <a:spcBef>
                <a:spcPts val="0"/>
              </a:spcBef>
              <a:spcAft>
                <a:spcPts val="0"/>
              </a:spcAft>
              <a:buClr>
                <a:srgbClr val="3DCD58"/>
              </a:buClr>
              <a:defRPr/>
            </a:pPr>
            <a:r>
              <a:rPr lang="en-US" sz="1050">
                <a:solidFill>
                  <a:prstClr val="white">
                    <a:lumMod val="50000"/>
                  </a:prstClr>
                </a:solidFill>
              </a:rPr>
              <a:t> Pollution level</a:t>
            </a:r>
          </a:p>
          <a:p>
            <a:pPr marL="15875" indent="0" defTabSz="457166">
              <a:spcBef>
                <a:spcPts val="0"/>
              </a:spcBef>
              <a:spcAft>
                <a:spcPts val="0"/>
              </a:spcAft>
              <a:buClr>
                <a:srgbClr val="3DCD58"/>
              </a:buClr>
              <a:buNone/>
              <a:defRPr/>
            </a:pPr>
            <a:endParaRPr lang="en-US" sz="1050" b="1">
              <a:solidFill>
                <a:prstClr val="white">
                  <a:lumMod val="50000"/>
                </a:prstClr>
              </a:solidFill>
            </a:endParaRPr>
          </a:p>
          <a:p>
            <a:pPr marL="15875" indent="0" defTabSz="457166">
              <a:spcBef>
                <a:spcPts val="0"/>
              </a:spcBef>
              <a:spcAft>
                <a:spcPts val="0"/>
              </a:spcAft>
              <a:buClr>
                <a:srgbClr val="3DCD58"/>
              </a:buClr>
              <a:buNone/>
              <a:defRPr/>
            </a:pPr>
            <a:endParaRPr lang="en-US" sz="1050" b="1">
              <a:solidFill>
                <a:prstClr val="white">
                  <a:lumMod val="50000"/>
                </a:prstClr>
              </a:solidFill>
            </a:endParaRPr>
          </a:p>
          <a:p>
            <a:pPr marL="15875" indent="0" defTabSz="457166">
              <a:spcBef>
                <a:spcPts val="0"/>
              </a:spcBef>
              <a:spcAft>
                <a:spcPts val="0"/>
              </a:spcAft>
              <a:buClr>
                <a:srgbClr val="3DCD58"/>
              </a:buClr>
              <a:buNone/>
              <a:defRPr/>
            </a:pPr>
            <a:r>
              <a:rPr lang="en-US" sz="1050" b="1">
                <a:solidFill>
                  <a:prstClr val="white">
                    <a:lumMod val="50000"/>
                  </a:prstClr>
                </a:solidFill>
              </a:rPr>
              <a:t>Partial discharge</a:t>
            </a:r>
          </a:p>
          <a:p>
            <a:pPr marL="15875" indent="0" defTabSz="457166">
              <a:spcBef>
                <a:spcPts val="0"/>
              </a:spcBef>
              <a:spcAft>
                <a:spcPts val="0"/>
              </a:spcAft>
              <a:buClr>
                <a:srgbClr val="3DCD58"/>
              </a:buClr>
              <a:buNone/>
              <a:defRPr/>
            </a:pPr>
            <a:endParaRPr lang="en-US" sz="1050" b="1">
              <a:solidFill>
                <a:prstClr val="white">
                  <a:lumMod val="50000"/>
                </a:prstClr>
              </a:solidFill>
            </a:endParaRPr>
          </a:p>
          <a:p>
            <a:pPr marL="15875" indent="0" defTabSz="457166">
              <a:spcBef>
                <a:spcPts val="0"/>
              </a:spcBef>
              <a:spcAft>
                <a:spcPts val="0"/>
              </a:spcAft>
              <a:buClr>
                <a:srgbClr val="3DCD58"/>
              </a:buClr>
              <a:buNone/>
              <a:defRPr/>
            </a:pPr>
            <a:endParaRPr lang="en-US" sz="1050" b="1">
              <a:solidFill>
                <a:prstClr val="white">
                  <a:lumMod val="50000"/>
                </a:prstClr>
              </a:solidFill>
            </a:endParaRPr>
          </a:p>
          <a:p>
            <a:pPr marL="15875" indent="0" defTabSz="457166">
              <a:spcBef>
                <a:spcPts val="0"/>
              </a:spcBef>
              <a:spcAft>
                <a:spcPts val="0"/>
              </a:spcAft>
              <a:buClr>
                <a:srgbClr val="3DCD58"/>
              </a:buClr>
              <a:buNone/>
              <a:defRPr/>
            </a:pPr>
            <a:endParaRPr lang="en-US" sz="1050" b="1">
              <a:solidFill>
                <a:prstClr val="white">
                  <a:lumMod val="50000"/>
                </a:prstClr>
              </a:solidFill>
            </a:endParaRPr>
          </a:p>
          <a:p>
            <a:pPr marL="15875" indent="0" defTabSz="457166">
              <a:spcBef>
                <a:spcPts val="0"/>
              </a:spcBef>
              <a:spcAft>
                <a:spcPts val="0"/>
              </a:spcAft>
              <a:buClr>
                <a:srgbClr val="3DCD58"/>
              </a:buClr>
              <a:buNone/>
              <a:defRPr/>
            </a:pPr>
            <a:endParaRPr lang="en-US" sz="1050" b="1">
              <a:solidFill>
                <a:prstClr val="white">
                  <a:lumMod val="50000"/>
                </a:prstClr>
              </a:solidFill>
            </a:endParaRPr>
          </a:p>
          <a:p>
            <a:pPr marL="15875" indent="0" defTabSz="457166">
              <a:spcBef>
                <a:spcPts val="0"/>
              </a:spcBef>
              <a:spcAft>
                <a:spcPts val="0"/>
              </a:spcAft>
              <a:buClr>
                <a:srgbClr val="3DCD58"/>
              </a:buClr>
              <a:buNone/>
              <a:defRPr/>
            </a:pPr>
            <a:r>
              <a:rPr lang="en-US" sz="1050" b="1">
                <a:solidFill>
                  <a:prstClr val="white">
                    <a:lumMod val="50000"/>
                  </a:prstClr>
                </a:solidFill>
              </a:rPr>
              <a:t>Fire Risk</a:t>
            </a:r>
            <a:endParaRPr lang="en-US" sz="1050">
              <a:solidFill>
                <a:prstClr val="white">
                  <a:lumMod val="50000"/>
                </a:prstClr>
              </a:solidFill>
            </a:endParaRPr>
          </a:p>
        </p:txBody>
      </p:sp>
      <p:sp>
        <p:nvSpPr>
          <p:cNvPr id="36" name="ZoneTexte 22">
            <a:extLst>
              <a:ext uri="{FF2B5EF4-FFF2-40B4-BE49-F238E27FC236}">
                <a16:creationId xmlns:a16="http://schemas.microsoft.com/office/drawing/2014/main" id="{FD5E3E15-E52D-4012-B2D2-75D8BF9D43FD}"/>
              </a:ext>
            </a:extLst>
          </p:cNvPr>
          <p:cNvSpPr txBox="1"/>
          <p:nvPr/>
        </p:nvSpPr>
        <p:spPr>
          <a:xfrm>
            <a:off x="4814963" y="654506"/>
            <a:ext cx="1846980" cy="338554"/>
          </a:xfrm>
          <a:prstGeom prst="rect">
            <a:avLst/>
          </a:prstGeom>
          <a:noFill/>
        </p:spPr>
        <p:txBody>
          <a:bodyPr wrap="none" rtlCol="0">
            <a:spAutoFit/>
          </a:bodyPr>
          <a:lstStyle/>
          <a:p>
            <a:pPr defTabSz="457166">
              <a:defRPr/>
            </a:pPr>
            <a:r>
              <a:rPr lang="en-US" sz="1600" kern="0">
                <a:solidFill>
                  <a:prstClr val="white">
                    <a:lumMod val="50000"/>
                  </a:prstClr>
                </a:solidFill>
                <a:latin typeface="SEOptimist" panose="02000606040000020004" pitchFamily="50" charset="0"/>
              </a:rPr>
              <a:t>Thermal monitoring</a:t>
            </a:r>
          </a:p>
        </p:txBody>
      </p:sp>
      <p:sp>
        <p:nvSpPr>
          <p:cNvPr id="37" name="ZoneTexte 23">
            <a:extLst>
              <a:ext uri="{FF2B5EF4-FFF2-40B4-BE49-F238E27FC236}">
                <a16:creationId xmlns:a16="http://schemas.microsoft.com/office/drawing/2014/main" id="{2981CF08-2A0B-46A0-94A2-B1448B5BC50A}"/>
              </a:ext>
            </a:extLst>
          </p:cNvPr>
          <p:cNvSpPr txBox="1"/>
          <p:nvPr/>
        </p:nvSpPr>
        <p:spPr>
          <a:xfrm>
            <a:off x="4778630" y="1412894"/>
            <a:ext cx="2380780" cy="338554"/>
          </a:xfrm>
          <a:prstGeom prst="rect">
            <a:avLst/>
          </a:prstGeom>
          <a:noFill/>
        </p:spPr>
        <p:txBody>
          <a:bodyPr wrap="none" rtlCol="0">
            <a:spAutoFit/>
          </a:bodyPr>
          <a:lstStyle/>
          <a:p>
            <a:pPr defTabSz="457166">
              <a:defRPr/>
            </a:pPr>
            <a:r>
              <a:rPr lang="en-US" sz="1600" kern="0">
                <a:solidFill>
                  <a:prstClr val="white">
                    <a:lumMod val="50000"/>
                  </a:prstClr>
                </a:solidFill>
                <a:latin typeface="SEOptimist" panose="02000606040000020004" pitchFamily="50" charset="0"/>
              </a:rPr>
              <a:t>Environmental monitoring</a:t>
            </a:r>
          </a:p>
        </p:txBody>
      </p:sp>
      <p:sp>
        <p:nvSpPr>
          <p:cNvPr id="39" name="ZoneTexte 25">
            <a:extLst>
              <a:ext uri="{FF2B5EF4-FFF2-40B4-BE49-F238E27FC236}">
                <a16:creationId xmlns:a16="http://schemas.microsoft.com/office/drawing/2014/main" id="{9E7C0AFF-C428-4164-B382-176B8C7F64F3}"/>
              </a:ext>
            </a:extLst>
          </p:cNvPr>
          <p:cNvSpPr txBox="1"/>
          <p:nvPr/>
        </p:nvSpPr>
        <p:spPr>
          <a:xfrm>
            <a:off x="4837205" y="2901771"/>
            <a:ext cx="1840568" cy="338554"/>
          </a:xfrm>
          <a:prstGeom prst="rect">
            <a:avLst/>
          </a:prstGeom>
          <a:noFill/>
        </p:spPr>
        <p:txBody>
          <a:bodyPr wrap="none" rtlCol="0">
            <a:spAutoFit/>
          </a:bodyPr>
          <a:lstStyle/>
          <a:p>
            <a:pPr defTabSz="457166">
              <a:defRPr/>
            </a:pPr>
            <a:r>
              <a:rPr lang="en-US" sz="1600" kern="0">
                <a:solidFill>
                  <a:prstClr val="white">
                    <a:lumMod val="50000"/>
                  </a:prstClr>
                </a:solidFill>
                <a:latin typeface="SEOptimist" panose="02000606040000020004" pitchFamily="50" charset="0"/>
              </a:rPr>
              <a:t>Fire Risk Prevention</a:t>
            </a:r>
          </a:p>
        </p:txBody>
      </p:sp>
      <p:sp>
        <p:nvSpPr>
          <p:cNvPr id="7" name="Arrow: Right 6">
            <a:extLst>
              <a:ext uri="{FF2B5EF4-FFF2-40B4-BE49-F238E27FC236}">
                <a16:creationId xmlns:a16="http://schemas.microsoft.com/office/drawing/2014/main" id="{D93AA730-B3EE-4194-89A6-AC1FD98A8840}"/>
              </a:ext>
            </a:extLst>
          </p:cNvPr>
          <p:cNvSpPr/>
          <p:nvPr/>
        </p:nvSpPr>
        <p:spPr>
          <a:xfrm>
            <a:off x="4164649" y="727722"/>
            <a:ext cx="504998" cy="250139"/>
          </a:xfrm>
          <a:prstGeom prst="rightArrow">
            <a:avLst/>
          </a:prstGeom>
          <a:solidFill>
            <a:srgbClr val="3DCD5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6">
              <a:defRPr/>
            </a:pPr>
            <a:endParaRPr lang="en-US">
              <a:solidFill>
                <a:prstClr val="white"/>
              </a:solidFill>
              <a:latin typeface="Arial"/>
            </a:endParaRPr>
          </a:p>
        </p:txBody>
      </p:sp>
      <p:sp>
        <p:nvSpPr>
          <p:cNvPr id="40" name="Arrow: Right 39">
            <a:extLst>
              <a:ext uri="{FF2B5EF4-FFF2-40B4-BE49-F238E27FC236}">
                <a16:creationId xmlns:a16="http://schemas.microsoft.com/office/drawing/2014/main" id="{32AB5FF7-83C1-4170-948C-FC475622FA81}"/>
              </a:ext>
            </a:extLst>
          </p:cNvPr>
          <p:cNvSpPr/>
          <p:nvPr/>
        </p:nvSpPr>
        <p:spPr>
          <a:xfrm>
            <a:off x="4164649" y="1457104"/>
            <a:ext cx="504998" cy="250139"/>
          </a:xfrm>
          <a:prstGeom prst="rightArrow">
            <a:avLst/>
          </a:prstGeom>
          <a:solidFill>
            <a:srgbClr val="3DCD5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6">
              <a:defRPr/>
            </a:pPr>
            <a:endParaRPr lang="en-US">
              <a:solidFill>
                <a:prstClr val="white"/>
              </a:solidFill>
              <a:latin typeface="Arial"/>
            </a:endParaRPr>
          </a:p>
        </p:txBody>
      </p:sp>
      <p:sp>
        <p:nvSpPr>
          <p:cNvPr id="41" name="Arrow: Right 40">
            <a:extLst>
              <a:ext uri="{FF2B5EF4-FFF2-40B4-BE49-F238E27FC236}">
                <a16:creationId xmlns:a16="http://schemas.microsoft.com/office/drawing/2014/main" id="{31763F4C-06DF-4CEF-A016-041429BF8DAA}"/>
              </a:ext>
            </a:extLst>
          </p:cNvPr>
          <p:cNvSpPr/>
          <p:nvPr/>
        </p:nvSpPr>
        <p:spPr>
          <a:xfrm>
            <a:off x="4164649" y="2967725"/>
            <a:ext cx="504998" cy="250139"/>
          </a:xfrm>
          <a:prstGeom prst="rightArrow">
            <a:avLst/>
          </a:prstGeom>
          <a:solidFill>
            <a:srgbClr val="3DCD5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6">
              <a:defRPr/>
            </a:pPr>
            <a:endParaRPr lang="en-US">
              <a:solidFill>
                <a:prstClr val="white"/>
              </a:solidFill>
              <a:latin typeface="Arial"/>
            </a:endParaRPr>
          </a:p>
        </p:txBody>
      </p:sp>
      <p:pic>
        <p:nvPicPr>
          <p:cNvPr id="42" name="Image 6">
            <a:extLst>
              <a:ext uri="{FF2B5EF4-FFF2-40B4-BE49-F238E27FC236}">
                <a16:creationId xmlns:a16="http://schemas.microsoft.com/office/drawing/2014/main" id="{4E62FAAB-B9AD-4232-AC43-578DA5FC906C}"/>
              </a:ext>
            </a:extLst>
          </p:cNvPr>
          <p:cNvPicPr>
            <a:picLocks noChangeAspect="1"/>
          </p:cNvPicPr>
          <p:nvPr/>
        </p:nvPicPr>
        <p:blipFill rotWithShape="1">
          <a:blip r:embed="rId6"/>
          <a:srcRect r="27847"/>
          <a:stretch/>
        </p:blipFill>
        <p:spPr>
          <a:xfrm>
            <a:off x="6794392" y="550356"/>
            <a:ext cx="511278" cy="462686"/>
          </a:xfrm>
          <a:prstGeom prst="rect">
            <a:avLst/>
          </a:prstGeom>
        </p:spPr>
      </p:pic>
      <p:pic>
        <p:nvPicPr>
          <p:cNvPr id="43" name="Image 6">
            <a:extLst>
              <a:ext uri="{FF2B5EF4-FFF2-40B4-BE49-F238E27FC236}">
                <a16:creationId xmlns:a16="http://schemas.microsoft.com/office/drawing/2014/main" id="{55976911-B250-4DF6-896A-4958D78EE3D7}"/>
              </a:ext>
            </a:extLst>
          </p:cNvPr>
          <p:cNvPicPr>
            <a:picLocks noChangeAspect="1"/>
          </p:cNvPicPr>
          <p:nvPr/>
        </p:nvPicPr>
        <p:blipFill rotWithShape="1">
          <a:blip r:embed="rId6"/>
          <a:srcRect r="27847"/>
          <a:stretch/>
        </p:blipFill>
        <p:spPr>
          <a:xfrm>
            <a:off x="7096241" y="1322530"/>
            <a:ext cx="511278" cy="462686"/>
          </a:xfrm>
          <a:prstGeom prst="rect">
            <a:avLst/>
          </a:prstGeom>
        </p:spPr>
      </p:pic>
      <p:pic>
        <p:nvPicPr>
          <p:cNvPr id="26" name="Image 45">
            <a:extLst>
              <a:ext uri="{FF2B5EF4-FFF2-40B4-BE49-F238E27FC236}">
                <a16:creationId xmlns:a16="http://schemas.microsoft.com/office/drawing/2014/main" id="{94D71550-EA15-4F84-B81E-68DF0DFA0AE6}"/>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372" b="96261" l="10000" r="90000">
                        <a14:foregroundMark x1="65974" y1="7358" x2="67733" y2="7105"/>
                        <a14:foregroundMark x1="67733" y1="7105" x2="72167" y2="9669"/>
                        <a14:foregroundMark x1="72167" y1="9669" x2="55757" y2="9381"/>
                        <a14:foregroundMark x1="55015" y1="9515" x2="63067" y2="10684"/>
                        <a14:foregroundMark x1="63067" y1="10684" x2="58733" y2="9989"/>
                        <a14:foregroundMark x1="58733" y1="9989" x2="63700" y2="10684"/>
                        <a14:foregroundMark x1="63700" y1="10684" x2="68067" y2="10524"/>
                        <a14:foregroundMark x1="68067" y1="10524" x2="63733" y2="8066"/>
                        <a14:foregroundMark x1="62744" y1="8170" x2="58667" y2="8600"/>
                        <a14:foregroundMark x1="59753" y1="8662" x2="68100" y2="9135"/>
                        <a14:foregroundMark x1="68100" y1="9135" x2="69133" y2="7799"/>
                        <a14:foregroundMark x1="24500" y1="33761" x2="22533" y2="40385"/>
                        <a14:foregroundMark x1="22533" y1="40385" x2="22967" y2="62714"/>
                        <a14:foregroundMark x1="22967" y1="62714" x2="25333" y2="55929"/>
                        <a14:foregroundMark x1="25333" y1="55929" x2="24133" y2="48237"/>
                        <a14:foregroundMark x1="24133" y1="48237" x2="24267" y2="55662"/>
                        <a14:foregroundMark x1="24267" y1="55662" x2="24167" y2="48397"/>
                        <a14:foregroundMark x1="24167" y1="48397" x2="22433" y2="57051"/>
                        <a14:foregroundMark x1="22433" y1="57051" x2="22200" y2="49893"/>
                        <a14:foregroundMark x1="22200" y1="49893" x2="23467" y2="72329"/>
                        <a14:foregroundMark x1="23467" y1="72329" x2="22467" y2="79487"/>
                        <a14:foregroundMark x1="22467" y1="79487" x2="23100" y2="86538"/>
                        <a14:foregroundMark x1="23100" y1="86538" x2="25900" y2="91880"/>
                        <a14:foregroundMark x1="69267" y1="94231" x2="69267" y2="94231"/>
                        <a14:foregroundMark x1="48000" y1="94017" x2="48000" y2="94017"/>
                        <a14:foregroundMark x1="26467" y1="92201" x2="30400" y2="95299"/>
                        <a14:foregroundMark x1="30400" y1="95299" x2="32306" y2="95590"/>
                        <a14:foregroundMark x1="38267" y1="94338" x2="39171" y2="94240"/>
                        <a14:foregroundMark x1="42467" y1="93216" x2="46190" y2="92617"/>
                        <a14:foregroundMark x1="46467" y1="92575" x2="50533" y2="91560"/>
                        <a14:foregroundMark x1="62867" y1="7906" x2="66200" y2="7372"/>
                        <a14:backgroundMark x1="48333" y1="9989" x2="63080" y2="7334"/>
                        <a14:backgroundMark x1="32415" y1="96377" x2="44594" y2="93606"/>
                        <a14:backgroundMark x1="39067" y1="95994" x2="46033" y2="95994"/>
                        <a14:backgroundMark x1="46033" y1="95994" x2="40633" y2="96474"/>
                        <a14:backgroundMark x1="40633" y1="96474" x2="46000" y2="95353"/>
                        <a14:backgroundMark x1="46000" y1="95353" x2="50400" y2="95994"/>
                        <a14:backgroundMark x1="50400" y1="95994" x2="44333" y2="96955"/>
                        <a14:backgroundMark x1="44333" y1="96955" x2="49900" y2="97382"/>
                        <a14:backgroundMark x1="49900" y1="97382" x2="44433" y2="97222"/>
                        <a14:backgroundMark x1="44433" y1="97222" x2="49433" y2="98077"/>
                        <a14:backgroundMark x1="49433" y1="98077" x2="44833" y2="98504"/>
                        <a14:backgroundMark x1="44833" y1="98504" x2="49933" y2="99199"/>
                        <a14:backgroundMark x1="49933" y1="99199" x2="47167" y2="93643"/>
                        <a14:backgroundMark x1="47167" y1="93643" x2="38233" y2="95566"/>
                        <a14:backgroundMark x1="38233" y1="95566" x2="42033" y2="99252"/>
                        <a14:backgroundMark x1="42033" y1="99252" x2="40133" y2="97756"/>
                        <a14:backgroundMark x1="54433" y1="95566" x2="54433" y2="95566"/>
                        <a14:backgroundMark x1="34055" y1="95765" x2="36733" y2="95833"/>
                        <a14:backgroundMark x1="25600" y1="91720" x2="26533" y2="92682"/>
                        <a14:backgroundMark x1="32167" y1="95940" x2="34267" y2="95940"/>
                        <a14:backgroundMark x1="39033" y1="94605" x2="40767" y2="94391"/>
                      </a14:backgroundRemoval>
                    </a14:imgEffect>
                  </a14:imgLayer>
                </a14:imgProps>
              </a:ext>
              <a:ext uri="{28A0092B-C50C-407E-A947-70E740481C1C}">
                <a14:useLocalDpi xmlns:a14="http://schemas.microsoft.com/office/drawing/2010/main" val="0"/>
              </a:ext>
            </a:extLst>
          </a:blip>
          <a:stretch>
            <a:fillRect/>
          </a:stretch>
        </p:blipFill>
        <p:spPr>
          <a:xfrm>
            <a:off x="6561908" y="2732200"/>
            <a:ext cx="987501" cy="616201"/>
          </a:xfrm>
          <a:prstGeom prst="rect">
            <a:avLst/>
          </a:prstGeom>
        </p:spPr>
      </p:pic>
      <p:pic>
        <p:nvPicPr>
          <p:cNvPr id="27" name="Image 26">
            <a:extLst>
              <a:ext uri="{FF2B5EF4-FFF2-40B4-BE49-F238E27FC236}">
                <a16:creationId xmlns:a16="http://schemas.microsoft.com/office/drawing/2014/main" id="{E9918344-753C-4A98-8A35-8DFD4FDB174F}"/>
              </a:ext>
            </a:extLst>
          </p:cNvPr>
          <p:cNvPicPr>
            <a:picLocks noChangeAspect="1"/>
          </p:cNvPicPr>
          <p:nvPr/>
        </p:nvPicPr>
        <p:blipFill>
          <a:blip r:embed="rId9"/>
          <a:stretch>
            <a:fillRect/>
          </a:stretch>
        </p:blipFill>
        <p:spPr>
          <a:xfrm>
            <a:off x="7647061" y="524879"/>
            <a:ext cx="1117507" cy="720501"/>
          </a:xfrm>
          <a:prstGeom prst="rect">
            <a:avLst/>
          </a:prstGeom>
        </p:spPr>
      </p:pic>
      <p:pic>
        <p:nvPicPr>
          <p:cNvPr id="28" name="Image 21">
            <a:extLst>
              <a:ext uri="{FF2B5EF4-FFF2-40B4-BE49-F238E27FC236}">
                <a16:creationId xmlns:a16="http://schemas.microsoft.com/office/drawing/2014/main" id="{0DC90056-D52B-430A-9ABF-E95D938FEE1B}"/>
              </a:ext>
            </a:extLst>
          </p:cNvPr>
          <p:cNvPicPr>
            <a:picLocks noChangeAspect="1"/>
          </p:cNvPicPr>
          <p:nvPr/>
        </p:nvPicPr>
        <p:blipFill>
          <a:blip r:embed="rId10"/>
          <a:stretch>
            <a:fillRect/>
          </a:stretch>
        </p:blipFill>
        <p:spPr>
          <a:xfrm>
            <a:off x="7647061" y="1402693"/>
            <a:ext cx="1139279" cy="1805366"/>
          </a:xfrm>
          <a:prstGeom prst="rect">
            <a:avLst/>
          </a:prstGeom>
        </p:spPr>
      </p:pic>
      <p:sp>
        <p:nvSpPr>
          <p:cNvPr id="29" name="Text Placeholder 3">
            <a:extLst>
              <a:ext uri="{FF2B5EF4-FFF2-40B4-BE49-F238E27FC236}">
                <a16:creationId xmlns:a16="http://schemas.microsoft.com/office/drawing/2014/main" id="{37886F0A-466B-4BF6-8E3C-49F096C6710A}"/>
              </a:ext>
            </a:extLst>
          </p:cNvPr>
          <p:cNvSpPr txBox="1">
            <a:spLocks/>
          </p:cNvSpPr>
          <p:nvPr/>
        </p:nvSpPr>
        <p:spPr>
          <a:xfrm>
            <a:off x="252415" y="44628"/>
            <a:ext cx="8659574" cy="295252"/>
          </a:xfrm>
          <a:prstGeom prst="rect">
            <a:avLst/>
          </a:prstGeom>
          <a:effectLst/>
        </p:spPr>
        <p:txBody>
          <a:bodyPr vert="horz" lIns="0" tIns="0" rIns="0" bIns="0" rtlCol="0">
            <a:no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65" indent="0" defTabSz="456941">
              <a:buClr>
                <a:srgbClr val="3DCD58"/>
              </a:buClr>
              <a:buNone/>
              <a:defRPr/>
            </a:pPr>
            <a:r>
              <a:rPr lang="en-US" sz="2400" dirty="0">
                <a:solidFill>
                  <a:srgbClr val="3DCD58"/>
                </a:solidFill>
              </a:rPr>
              <a:t>EcoStruxure Service Plan powered by sensors</a:t>
            </a:r>
          </a:p>
        </p:txBody>
      </p:sp>
      <p:sp>
        <p:nvSpPr>
          <p:cNvPr id="22" name="ZoneTexte 25">
            <a:extLst>
              <a:ext uri="{FF2B5EF4-FFF2-40B4-BE49-F238E27FC236}">
                <a16:creationId xmlns:a16="http://schemas.microsoft.com/office/drawing/2014/main" id="{7B01107A-F803-436C-8030-F0F23156F827}"/>
              </a:ext>
            </a:extLst>
          </p:cNvPr>
          <p:cNvSpPr txBox="1"/>
          <p:nvPr/>
        </p:nvSpPr>
        <p:spPr>
          <a:xfrm>
            <a:off x="4829950" y="3729541"/>
            <a:ext cx="1696298" cy="338554"/>
          </a:xfrm>
          <a:prstGeom prst="rect">
            <a:avLst/>
          </a:prstGeom>
          <a:noFill/>
        </p:spPr>
        <p:txBody>
          <a:bodyPr wrap="none" rtlCol="0">
            <a:spAutoFit/>
          </a:bodyPr>
          <a:lstStyle/>
          <a:p>
            <a:pPr defTabSz="457166">
              <a:defRPr/>
            </a:pPr>
            <a:r>
              <a:rPr lang="en-US" sz="1600" kern="0">
                <a:solidFill>
                  <a:prstClr val="white">
                    <a:lumMod val="50000"/>
                  </a:prstClr>
                </a:solidFill>
                <a:latin typeface="SEOptimist" panose="02000606040000020004" pitchFamily="50" charset="0"/>
              </a:rPr>
              <a:t>ETE Health Sensor</a:t>
            </a:r>
          </a:p>
        </p:txBody>
      </p:sp>
      <p:sp>
        <p:nvSpPr>
          <p:cNvPr id="23" name="Arrow: Right 22">
            <a:extLst>
              <a:ext uri="{FF2B5EF4-FFF2-40B4-BE49-F238E27FC236}">
                <a16:creationId xmlns:a16="http://schemas.microsoft.com/office/drawing/2014/main" id="{1DAC9755-7FC8-4FDF-B39E-48DBFDF33D2E}"/>
              </a:ext>
            </a:extLst>
          </p:cNvPr>
          <p:cNvSpPr/>
          <p:nvPr/>
        </p:nvSpPr>
        <p:spPr>
          <a:xfrm>
            <a:off x="4164649" y="3795495"/>
            <a:ext cx="504998" cy="250139"/>
          </a:xfrm>
          <a:prstGeom prst="rightArrow">
            <a:avLst/>
          </a:prstGeom>
          <a:solidFill>
            <a:srgbClr val="3DCD5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6">
              <a:defRPr/>
            </a:pPr>
            <a:endParaRPr lang="en-US">
              <a:solidFill>
                <a:prstClr val="white"/>
              </a:solidFill>
              <a:latin typeface="Arial"/>
            </a:endParaRPr>
          </a:p>
        </p:txBody>
      </p:sp>
      <p:pic>
        <p:nvPicPr>
          <p:cNvPr id="25" name="Picture 24">
            <a:extLst>
              <a:ext uri="{FF2B5EF4-FFF2-40B4-BE49-F238E27FC236}">
                <a16:creationId xmlns:a16="http://schemas.microsoft.com/office/drawing/2014/main" id="{735EC27D-1533-4D8A-B40A-652C0EC7EB0A}"/>
              </a:ext>
            </a:extLst>
          </p:cNvPr>
          <p:cNvPicPr>
            <a:picLocks noChangeAspect="1"/>
          </p:cNvPicPr>
          <p:nvPr/>
        </p:nvPicPr>
        <p:blipFill>
          <a:blip r:embed="rId11"/>
          <a:srcRect t="5281" b="5281"/>
          <a:stretch/>
        </p:blipFill>
        <p:spPr>
          <a:xfrm rot="19789444" flipV="1">
            <a:off x="6519559" y="3764216"/>
            <a:ext cx="1171226" cy="169650"/>
          </a:xfrm>
          <a:prstGeom prst="rect">
            <a:avLst/>
          </a:prstGeom>
          <a:effectLst>
            <a:glow rad="292100">
              <a:schemeClr val="bg1"/>
            </a:glow>
            <a:outerShdw blurRad="50800" dist="38100" dir="2700000" sx="1000" sy="1000" algn="tl" rotWithShape="0">
              <a:schemeClr val="bg1">
                <a:alpha val="71000"/>
              </a:schemeClr>
            </a:outerShdw>
          </a:effectLst>
        </p:spPr>
      </p:pic>
      <p:sp>
        <p:nvSpPr>
          <p:cNvPr id="30" name="ZoneTexte 25">
            <a:extLst>
              <a:ext uri="{FF2B5EF4-FFF2-40B4-BE49-F238E27FC236}">
                <a16:creationId xmlns:a16="http://schemas.microsoft.com/office/drawing/2014/main" id="{0D22F320-0E28-43AE-97B5-18E153FB3F6D}"/>
              </a:ext>
            </a:extLst>
          </p:cNvPr>
          <p:cNvSpPr txBox="1"/>
          <p:nvPr/>
        </p:nvSpPr>
        <p:spPr>
          <a:xfrm>
            <a:off x="1716646" y="3468292"/>
            <a:ext cx="2372765" cy="900246"/>
          </a:xfrm>
          <a:prstGeom prst="rect">
            <a:avLst/>
          </a:prstGeom>
          <a:noFill/>
        </p:spPr>
        <p:txBody>
          <a:bodyPr wrap="none" rtlCol="0">
            <a:spAutoFit/>
          </a:bodyPr>
          <a:lstStyle/>
          <a:p>
            <a:pPr marL="15875" defTabSz="457166">
              <a:buClr>
                <a:srgbClr val="3DCD58"/>
              </a:buClr>
              <a:defRPr/>
            </a:pPr>
            <a:r>
              <a:rPr lang="en-US" sz="1050" b="1">
                <a:solidFill>
                  <a:prstClr val="white">
                    <a:lumMod val="50000"/>
                  </a:prstClr>
                </a:solidFill>
                <a:latin typeface="Arial"/>
                <a:cs typeface="Arial"/>
              </a:rPr>
              <a:t>Oil Transformer health Monitoring</a:t>
            </a:r>
          </a:p>
          <a:p>
            <a:pPr marL="15875" defTabSz="457166">
              <a:buClr>
                <a:srgbClr val="3DCD58"/>
              </a:buClr>
              <a:buFont typeface="Arial" panose="020B0604020202020204" pitchFamily="34" charset="0"/>
              <a:buChar char="•"/>
              <a:defRPr/>
            </a:pPr>
            <a:r>
              <a:rPr lang="en-US" sz="1050">
                <a:solidFill>
                  <a:prstClr val="white">
                    <a:lumMod val="50000"/>
                  </a:prstClr>
                </a:solidFill>
                <a:latin typeface="Arial"/>
                <a:cs typeface="Arial"/>
              </a:rPr>
              <a:t> Water content</a:t>
            </a:r>
          </a:p>
          <a:p>
            <a:pPr marL="15875" defTabSz="457166">
              <a:buClr>
                <a:srgbClr val="3DCD58"/>
              </a:buClr>
              <a:buFont typeface="Arial" panose="020B0604020202020204" pitchFamily="34" charset="0"/>
              <a:buChar char="•"/>
              <a:defRPr/>
            </a:pPr>
            <a:r>
              <a:rPr lang="en-US" sz="1050">
                <a:solidFill>
                  <a:prstClr val="white">
                    <a:lumMod val="50000"/>
                  </a:prstClr>
                </a:solidFill>
                <a:latin typeface="Arial"/>
                <a:cs typeface="Arial"/>
              </a:rPr>
              <a:t>Temperatures</a:t>
            </a:r>
          </a:p>
          <a:p>
            <a:pPr marL="15875" defTabSz="457166">
              <a:buClr>
                <a:srgbClr val="3DCD58"/>
              </a:buClr>
              <a:buFont typeface="Arial" panose="020B0604020202020204" pitchFamily="34" charset="0"/>
              <a:buChar char="•"/>
              <a:defRPr/>
            </a:pPr>
            <a:r>
              <a:rPr lang="en-US" sz="1050">
                <a:solidFill>
                  <a:prstClr val="white">
                    <a:lumMod val="50000"/>
                  </a:prstClr>
                </a:solidFill>
                <a:latin typeface="Arial"/>
                <a:cs typeface="Arial"/>
              </a:rPr>
              <a:t>Continuous Partial Discharge (PD)</a:t>
            </a:r>
          </a:p>
          <a:p>
            <a:pPr marL="15875" defTabSz="457166">
              <a:buClr>
                <a:srgbClr val="3DCD58"/>
              </a:buClr>
              <a:buFont typeface="Arial" panose="020B0604020202020204" pitchFamily="34" charset="0"/>
              <a:buChar char="•"/>
              <a:defRPr/>
            </a:pPr>
            <a:r>
              <a:rPr lang="en-US" sz="1050">
                <a:solidFill>
                  <a:prstClr val="white">
                    <a:lumMod val="50000"/>
                  </a:prstClr>
                </a:solidFill>
                <a:latin typeface="Arial"/>
                <a:cs typeface="Arial"/>
              </a:rPr>
              <a:t>Vibration</a:t>
            </a:r>
          </a:p>
        </p:txBody>
      </p:sp>
      <p:pic>
        <p:nvPicPr>
          <p:cNvPr id="31" name="Picture 2">
            <a:extLst>
              <a:ext uri="{FF2B5EF4-FFF2-40B4-BE49-F238E27FC236}">
                <a16:creationId xmlns:a16="http://schemas.microsoft.com/office/drawing/2014/main" id="{E2DA99A4-4DA6-4BD6-A64D-6E224CB67B8A}"/>
              </a:ext>
            </a:extLst>
          </p:cNvPr>
          <p:cNvPicPr>
            <a:picLocks noChangeAspect="1" noChangeArrowheads="1"/>
          </p:cNvPicPr>
          <p:nvPr/>
        </p:nvPicPr>
        <p:blipFill>
          <a:blip r:embed="rId12" cstate="email">
            <a:clrChange>
              <a:clrFrom>
                <a:srgbClr val="2E4639"/>
              </a:clrFrom>
              <a:clrTo>
                <a:srgbClr val="2E4639">
                  <a:alpha val="0"/>
                </a:srgbClr>
              </a:clrTo>
            </a:clrChange>
            <a:alphaModFix/>
            <a:extLst>
              <a:ext uri="{BEBA8EAE-BF5A-486C-A8C5-ECC9F3942E4B}">
                <a14:imgProps xmlns:a14="http://schemas.microsoft.com/office/drawing/2010/main">
                  <a14:imgLayer r:embed="rId13">
                    <a14:imgEffect>
                      <a14:backgroundRemoval t="684" b="95508" l="4700" r="96519">
                        <a14:foregroundMark x1="5744" y1="14063" x2="6527" y2="23926"/>
                        <a14:foregroundMark x1="6527" y1="23926" x2="14883" y2="27344"/>
                        <a14:foregroundMark x1="14883" y1="27344" x2="13925" y2="38867"/>
                        <a14:foregroundMark x1="13925" y1="38867" x2="6005" y2="44434"/>
                        <a14:foregroundMark x1="6005" y1="44434" x2="4700" y2="56250"/>
                        <a14:foregroundMark x1="4700" y1="56250" x2="14447" y2="64355"/>
                        <a14:foregroundMark x1="14447" y1="64355" x2="19060" y2="65332"/>
                        <a14:foregroundMark x1="6440" y1="12793" x2="26632" y2="10449"/>
                        <a14:foregroundMark x1="26632" y1="10449" x2="35248" y2="6055"/>
                        <a14:foregroundMark x1="35248" y1="6055" x2="43342" y2="8203"/>
                        <a14:foregroundMark x1="43342" y1="8203" x2="35422" y2="16113"/>
                        <a14:foregroundMark x1="35422" y1="16113" x2="14273" y2="23926"/>
                        <a14:foregroundMark x1="14273" y1="23926" x2="14273" y2="23926"/>
                        <a14:foregroundMark x1="5222" y1="13086" x2="35642" y2="2253"/>
                        <a14:foregroundMark x1="40987" y1="2800" x2="44822" y2="9180"/>
                        <a14:foregroundMark x1="44822" y1="9180" x2="42385" y2="15137"/>
                        <a14:foregroundMark x1="18190" y1="78418" x2="24282" y2="85059"/>
                        <a14:foregroundMark x1="24282" y1="85059" x2="32202" y2="89746"/>
                        <a14:foregroundMark x1="32202" y1="89746" x2="48651" y2="95605"/>
                        <a14:foregroundMark x1="68292" y1="93313" x2="74587" y2="92578"/>
                        <a14:foregroundMark x1="48651" y1="95605" x2="63790" y2="93838"/>
                        <a14:foregroundMark x1="78647" y1="89446" x2="81549" y2="87207"/>
                        <a14:foregroundMark x1="77399" y1="90408" x2="78164" y2="89818"/>
                        <a14:foregroundMark x1="74587" y1="92578" x2="77240" y2="90531"/>
                        <a14:foregroundMark x1="81549" y1="87207" x2="79286" y2="77734"/>
                        <a14:foregroundMark x1="79286" y1="77734" x2="80592" y2="68262"/>
                        <a14:foregroundMark x1="80592" y1="68262" x2="88599" y2="70898"/>
                        <a14:foregroundMark x1="88599" y1="70898" x2="97302" y2="70117"/>
                        <a14:foregroundMark x1="97302" y1="70117" x2="98291" y2="62468"/>
                        <a14:foregroundMark x1="97964" y1="46156" x2="96519" y2="41992"/>
                        <a14:foregroundMark x1="96519" y1="41992" x2="54917" y2="35938"/>
                        <a14:foregroundMark x1="56616" y1="29492" x2="56745" y2="28320"/>
                        <a14:foregroundMark x1="56290" y1="32445" x2="56465" y2="30859"/>
                        <a14:foregroundMark x1="55701" y1="37793" x2="56278" y2="32554"/>
                        <a14:foregroundMark x1="61452" y1="28848" x2="63021" y2="29025"/>
                        <a14:foregroundMark x1="58530" y1="28520" x2="60758" y2="28770"/>
                        <a14:foregroundMark x1="56745" y1="28320" x2="58344" y2="28499"/>
                        <a14:foregroundMark x1="71492" y1="34313" x2="75257" y2="37436"/>
                        <a14:foregroundMark x1="68026" y1="31437" x2="68836" y2="32109"/>
                        <a14:foregroundMark x1="73803" y1="36230" x2="75109" y2="40820"/>
                        <a14:foregroundMark x1="56192" y1="29492" x2="56310" y2="28418"/>
                        <a14:foregroundMark x1="55527" y1="35547" x2="56042" y2="30859"/>
                        <a14:foregroundMark x1="68772" y1="31744" x2="68581" y2="34473"/>
                        <a14:foregroundMark x1="72296" y1="34138" x2="72672" y2="36035"/>
                        <a14:foregroundMark x1="63011" y1="89648" x2="54917" y2="94629"/>
                        <a14:foregroundMark x1="54917" y1="94629" x2="46475" y2="95898"/>
                        <a14:foregroundMark x1="46475" y1="95898" x2="38555" y2="92090"/>
                        <a14:foregroundMark x1="38555" y1="92090" x2="48042" y2="87109"/>
                        <a14:foregroundMark x1="48042" y1="87109" x2="62837" y2="90039"/>
                        <a14:foregroundMark x1="39426" y1="92383" x2="49086" y2="94824"/>
                        <a14:foregroundMark x1="49086" y1="94824" x2="55091" y2="92383"/>
                        <a14:foregroundMark x1="52567" y1="94727" x2="55614" y2="95508"/>
                        <a14:foregroundMark x1="24015" y1="26947" x2="23064" y2="26880"/>
                        <a14:backgroundMark x1="36815" y1="977" x2="34117" y2="781"/>
                        <a14:backgroundMark x1="39774" y1="1465" x2="38990" y2="1563"/>
                        <a14:backgroundMark x1="38555" y1="977" x2="38555" y2="977"/>
                        <a14:backgroundMark x1="38990" y1="977" x2="38468" y2="781"/>
                        <a14:backgroundMark x1="37772" y1="1074" x2="39513" y2="1758"/>
                        <a14:backgroundMark x1="38381" y1="1465" x2="41514" y2="1953"/>
                        <a14:backgroundMark x1="22367" y1="27930" x2="22802" y2="27539"/>
                        <a14:backgroundMark x1="22628" y1="26660" x2="23238" y2="26563"/>
                        <a14:backgroundMark x1="21410" y1="26953" x2="23151" y2="26563"/>
                        <a14:backgroundMark x1="25762" y1="26074" x2="25500" y2="27148"/>
                        <a14:backgroundMark x1="56919" y1="30859" x2="60226" y2="27148"/>
                        <a14:backgroundMark x1="61793" y1="29785" x2="60487" y2="28027"/>
                        <a14:backgroundMark x1="66406" y1="29980" x2="66754" y2="33789"/>
                        <a14:backgroundMark x1="69887" y1="29492" x2="70757" y2="34473"/>
                        <a14:backgroundMark x1="73977" y1="36035" x2="73542" y2="36035"/>
                        <a14:backgroundMark x1="97737" y1="46191" x2="99913" y2="63477"/>
                        <a14:backgroundMark x1="76588" y1="91211" x2="75109" y2="90137"/>
                        <a14:backgroundMark x1="68842" y1="94336" x2="63795" y2="93848"/>
                        <a14:backgroundMark x1="57441" y1="33203" x2="58399" y2="28320"/>
                        <a14:backgroundMark x1="64056" y1="29785" x2="63882" y2="28906"/>
                        <a14:backgroundMark x1="66057" y1="30078" x2="62750" y2="28418"/>
                        <a14:backgroundMark x1="56397" y1="29492" x2="56397" y2="30859"/>
                        <a14:backgroundMark x1="77720" y1="92383" x2="77633" y2="91211"/>
                        <a14:backgroundMark x1="77720" y1="90723" x2="78068" y2="90625"/>
                      </a14:backgroundRemoval>
                    </a14:imgEffect>
                  </a14:imgLayer>
                </a14:imgProps>
              </a:ext>
              <a:ext uri="{28A0092B-C50C-407E-A947-70E740481C1C}">
                <a14:useLocalDpi xmlns:a14="http://schemas.microsoft.com/office/drawing/2010/main" val="0"/>
              </a:ext>
            </a:extLst>
          </a:blip>
          <a:stretch>
            <a:fillRect/>
          </a:stretch>
        </p:blipFill>
        <p:spPr bwMode="auto">
          <a:xfrm>
            <a:off x="712175" y="3518130"/>
            <a:ext cx="828739" cy="740626"/>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25">
            <a:extLst>
              <a:ext uri="{FF2B5EF4-FFF2-40B4-BE49-F238E27FC236}">
                <a16:creationId xmlns:a16="http://schemas.microsoft.com/office/drawing/2014/main" id="{1C393618-4B62-44AC-853B-328019F62567}"/>
              </a:ext>
            </a:extLst>
          </p:cNvPr>
          <p:cNvSpPr txBox="1"/>
          <p:nvPr/>
        </p:nvSpPr>
        <p:spPr>
          <a:xfrm>
            <a:off x="4800765" y="4506049"/>
            <a:ext cx="1475084" cy="338554"/>
          </a:xfrm>
          <a:prstGeom prst="rect">
            <a:avLst/>
          </a:prstGeom>
          <a:noFill/>
        </p:spPr>
        <p:txBody>
          <a:bodyPr wrap="none" rtlCol="0">
            <a:spAutoFit/>
          </a:bodyPr>
          <a:lstStyle/>
          <a:p>
            <a:pPr defTabSz="457166">
              <a:defRPr/>
            </a:pPr>
            <a:r>
              <a:rPr lang="en-US" sz="1600" kern="0">
                <a:solidFill>
                  <a:prstClr val="white">
                    <a:lumMod val="50000"/>
                  </a:prstClr>
                </a:solidFill>
                <a:latin typeface="SEOptimist" panose="02000606040000020004" pitchFamily="50" charset="0"/>
              </a:rPr>
              <a:t>Electrical Signal</a:t>
            </a:r>
          </a:p>
        </p:txBody>
      </p:sp>
      <p:sp>
        <p:nvSpPr>
          <p:cNvPr id="45" name="Arrow: Right 44">
            <a:extLst>
              <a:ext uri="{FF2B5EF4-FFF2-40B4-BE49-F238E27FC236}">
                <a16:creationId xmlns:a16="http://schemas.microsoft.com/office/drawing/2014/main" id="{301EB2B3-8295-4C83-BB65-860625D80795}"/>
              </a:ext>
            </a:extLst>
          </p:cNvPr>
          <p:cNvSpPr/>
          <p:nvPr/>
        </p:nvSpPr>
        <p:spPr>
          <a:xfrm>
            <a:off x="4170397" y="4538127"/>
            <a:ext cx="504998" cy="250139"/>
          </a:xfrm>
          <a:prstGeom prst="rightArrow">
            <a:avLst/>
          </a:prstGeom>
          <a:solidFill>
            <a:srgbClr val="3DCD5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6">
              <a:defRPr/>
            </a:pPr>
            <a:endParaRPr lang="en-US">
              <a:solidFill>
                <a:prstClr val="white"/>
              </a:solidFill>
              <a:latin typeface="Arial"/>
            </a:endParaRPr>
          </a:p>
        </p:txBody>
      </p:sp>
      <p:sp>
        <p:nvSpPr>
          <p:cNvPr id="47" name="ZoneTexte 25">
            <a:extLst>
              <a:ext uri="{FF2B5EF4-FFF2-40B4-BE49-F238E27FC236}">
                <a16:creationId xmlns:a16="http://schemas.microsoft.com/office/drawing/2014/main" id="{F6039CFE-B453-4B85-B422-05C2F39EFF6B}"/>
              </a:ext>
            </a:extLst>
          </p:cNvPr>
          <p:cNvSpPr txBox="1"/>
          <p:nvPr/>
        </p:nvSpPr>
        <p:spPr>
          <a:xfrm>
            <a:off x="1687622" y="4372710"/>
            <a:ext cx="1752403" cy="577081"/>
          </a:xfrm>
          <a:prstGeom prst="rect">
            <a:avLst/>
          </a:prstGeom>
          <a:noFill/>
        </p:spPr>
        <p:txBody>
          <a:bodyPr wrap="none" rtlCol="0">
            <a:spAutoFit/>
          </a:bodyPr>
          <a:lstStyle/>
          <a:p>
            <a:pPr marL="15875" defTabSz="457166">
              <a:buClr>
                <a:srgbClr val="3DCD58"/>
              </a:buClr>
              <a:defRPr/>
            </a:pPr>
            <a:r>
              <a:rPr lang="en-US" sz="1050" b="1">
                <a:solidFill>
                  <a:prstClr val="white">
                    <a:lumMod val="50000"/>
                  </a:prstClr>
                </a:solidFill>
                <a:latin typeface="Arial"/>
                <a:cs typeface="Arial"/>
              </a:rPr>
              <a:t>Motor Health Monitoring</a:t>
            </a:r>
          </a:p>
          <a:p>
            <a:pPr marL="15875" defTabSz="457166">
              <a:buClr>
                <a:srgbClr val="3DCD58"/>
              </a:buClr>
              <a:buFont typeface="Arial" panose="020B0604020202020204" pitchFamily="34" charset="0"/>
              <a:buChar char="•"/>
              <a:defRPr/>
            </a:pPr>
            <a:r>
              <a:rPr lang="en-US" sz="1050">
                <a:solidFill>
                  <a:prstClr val="white">
                    <a:lumMod val="50000"/>
                  </a:prstClr>
                </a:solidFill>
                <a:latin typeface="Arial"/>
                <a:cs typeface="Arial"/>
              </a:rPr>
              <a:t> Voltage</a:t>
            </a:r>
          </a:p>
          <a:p>
            <a:pPr marL="15875" defTabSz="457166">
              <a:buClr>
                <a:srgbClr val="3DCD58"/>
              </a:buClr>
              <a:buFont typeface="Arial" panose="020B0604020202020204" pitchFamily="34" charset="0"/>
              <a:buChar char="•"/>
              <a:defRPr/>
            </a:pPr>
            <a:r>
              <a:rPr lang="en-US" sz="1050">
                <a:solidFill>
                  <a:prstClr val="white">
                    <a:lumMod val="50000"/>
                  </a:prstClr>
                </a:solidFill>
                <a:latin typeface="Arial"/>
                <a:cs typeface="Arial"/>
              </a:rPr>
              <a:t> Current</a:t>
            </a:r>
          </a:p>
        </p:txBody>
      </p:sp>
      <p:grpSp>
        <p:nvGrpSpPr>
          <p:cNvPr id="49" name="Group 48">
            <a:extLst>
              <a:ext uri="{FF2B5EF4-FFF2-40B4-BE49-F238E27FC236}">
                <a16:creationId xmlns:a16="http://schemas.microsoft.com/office/drawing/2014/main" id="{5A63F3D5-6E46-4AA2-AB81-B41516BD12D8}"/>
              </a:ext>
            </a:extLst>
          </p:cNvPr>
          <p:cNvGrpSpPr/>
          <p:nvPr/>
        </p:nvGrpSpPr>
        <p:grpSpPr>
          <a:xfrm>
            <a:off x="6797533" y="4352982"/>
            <a:ext cx="504998" cy="766150"/>
            <a:chOff x="-1737577" y="1959007"/>
            <a:chExt cx="1000007" cy="1454615"/>
          </a:xfrm>
        </p:grpSpPr>
        <p:pic>
          <p:nvPicPr>
            <p:cNvPr id="50" name="Picture 49" descr="A close up of a box&#10;&#10;Description automatically generated">
              <a:extLst>
                <a:ext uri="{FF2B5EF4-FFF2-40B4-BE49-F238E27FC236}">
                  <a16:creationId xmlns:a16="http://schemas.microsoft.com/office/drawing/2014/main" id="{4D8F7BC2-E60C-49B7-BEFA-298E4CAC1F6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57900" y="2651419"/>
              <a:ext cx="320330" cy="762203"/>
            </a:xfrm>
            <a:prstGeom prst="rect">
              <a:avLst/>
            </a:prstGeom>
          </p:spPr>
        </p:pic>
        <p:pic>
          <p:nvPicPr>
            <p:cNvPr id="51" name="Picture 50" descr="A close up of a computer&#10;&#10;Description automatically generated">
              <a:extLst>
                <a:ext uri="{FF2B5EF4-FFF2-40B4-BE49-F238E27FC236}">
                  <a16:creationId xmlns:a16="http://schemas.microsoft.com/office/drawing/2014/main" id="{C9D381A4-9410-402B-A625-C049FEE88566}"/>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685981" y="1959007"/>
              <a:ext cx="523126" cy="840591"/>
            </a:xfrm>
            <a:prstGeom prst="rect">
              <a:avLst/>
            </a:prstGeom>
          </p:spPr>
        </p:pic>
        <p:pic>
          <p:nvPicPr>
            <p:cNvPr id="52" name="Picture 51" descr="A picture containing camera&#10;&#10;Description automatically generated">
              <a:extLst>
                <a:ext uri="{FF2B5EF4-FFF2-40B4-BE49-F238E27FC236}">
                  <a16:creationId xmlns:a16="http://schemas.microsoft.com/office/drawing/2014/main" id="{65A5E34A-A849-4527-B0B6-BAA968580A3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737577" y="2657095"/>
              <a:ext cx="614952" cy="756526"/>
            </a:xfrm>
            <a:prstGeom prst="rect">
              <a:avLst/>
            </a:prstGeom>
          </p:spPr>
        </p:pic>
        <p:pic>
          <p:nvPicPr>
            <p:cNvPr id="53" name="Picture 52" descr="A close up of electronics&#10;&#10;Description automatically generated">
              <a:extLst>
                <a:ext uri="{FF2B5EF4-FFF2-40B4-BE49-F238E27FC236}">
                  <a16:creationId xmlns:a16="http://schemas.microsoft.com/office/drawing/2014/main" id="{092AF124-5E8D-4C36-B409-1F8B727833E3}"/>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152189" y="1982014"/>
              <a:ext cx="414619" cy="818681"/>
            </a:xfrm>
            <a:prstGeom prst="rect">
              <a:avLst/>
            </a:prstGeom>
          </p:spPr>
        </p:pic>
      </p:grpSp>
      <p:pic>
        <p:nvPicPr>
          <p:cNvPr id="54" name="Content Placeholder 196">
            <a:extLst>
              <a:ext uri="{FF2B5EF4-FFF2-40B4-BE49-F238E27FC236}">
                <a16:creationId xmlns:a16="http://schemas.microsoft.com/office/drawing/2014/main" id="{B8D6B747-8103-4A40-B0B2-29891374C387}"/>
              </a:ext>
            </a:extLst>
          </p:cNvPr>
          <p:cNvPicPr>
            <a:picLocks noChangeAspect="1"/>
          </p:cNvPicPr>
          <p:nvPr/>
        </p:nvPicPr>
        <p:blipFill>
          <a:blip r:embed="rId18"/>
          <a:stretch>
            <a:fillRect/>
          </a:stretch>
        </p:blipFill>
        <p:spPr>
          <a:xfrm>
            <a:off x="7650104" y="4522623"/>
            <a:ext cx="1302423" cy="397618"/>
          </a:xfrm>
          <a:prstGeom prst="rect">
            <a:avLst/>
          </a:prstGeom>
        </p:spPr>
      </p:pic>
      <p:pic>
        <p:nvPicPr>
          <p:cNvPr id="55" name="Picture 54">
            <a:extLst>
              <a:ext uri="{FF2B5EF4-FFF2-40B4-BE49-F238E27FC236}">
                <a16:creationId xmlns:a16="http://schemas.microsoft.com/office/drawing/2014/main" id="{76EBF394-C330-4BF2-ACA8-6F953E8A8FB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85093" y="4352984"/>
            <a:ext cx="828740" cy="621555"/>
          </a:xfrm>
          <a:prstGeom prst="rect">
            <a:avLst/>
          </a:prstGeom>
        </p:spPr>
      </p:pic>
      <p:pic>
        <p:nvPicPr>
          <p:cNvPr id="21" name="Picture Placeholder 5">
            <a:extLst>
              <a:ext uri="{FF2B5EF4-FFF2-40B4-BE49-F238E27FC236}">
                <a16:creationId xmlns:a16="http://schemas.microsoft.com/office/drawing/2014/main" id="{8F01CCBF-1C8E-4847-A6F8-E8F6F540C9FD}"/>
              </a:ext>
            </a:extLst>
          </p:cNvPr>
          <p:cNvPicPr>
            <a:picLocks noChangeAspect="1"/>
          </p:cNvPicPr>
          <p:nvPr/>
        </p:nvPicPr>
        <p:blipFill rotWithShape="1">
          <a:blip r:embed="rId20"/>
          <a:srcRect l="33340" t="24041" r="32318" b="39664"/>
          <a:stretch/>
        </p:blipFill>
        <p:spPr>
          <a:xfrm>
            <a:off x="7762891" y="3599268"/>
            <a:ext cx="994709" cy="788482"/>
          </a:xfrm>
          <a:prstGeom prst="rect">
            <a:avLst/>
          </a:prstGeom>
          <a:solidFill>
            <a:srgbClr val="8E8F93">
              <a:alpha val="20000"/>
            </a:srgbClr>
          </a:solidFill>
        </p:spPr>
      </p:pic>
      <p:pic>
        <p:nvPicPr>
          <p:cNvPr id="38" name="Picture 37">
            <a:extLst>
              <a:ext uri="{FF2B5EF4-FFF2-40B4-BE49-F238E27FC236}">
                <a16:creationId xmlns:a16="http://schemas.microsoft.com/office/drawing/2014/main" id="{19B79572-DB54-4D09-954E-C96646A0EF3B}"/>
              </a:ext>
            </a:extLst>
          </p:cNvPr>
          <p:cNvPicPr>
            <a:picLocks noChangeAspect="1"/>
          </p:cNvPicPr>
          <p:nvPr/>
        </p:nvPicPr>
        <p:blipFill rotWithShape="1">
          <a:blip r:embed="rId21"/>
          <a:srcRect l="21566" t="59045" r="50512" b="18164"/>
          <a:stretch/>
        </p:blipFill>
        <p:spPr>
          <a:xfrm>
            <a:off x="6230641" y="1998850"/>
            <a:ext cx="1449530" cy="665225"/>
          </a:xfrm>
          <a:prstGeom prst="rect">
            <a:avLst/>
          </a:prstGeom>
        </p:spPr>
      </p:pic>
      <p:pic>
        <p:nvPicPr>
          <p:cNvPr id="3" name="Picture 2">
            <a:extLst>
              <a:ext uri="{FF2B5EF4-FFF2-40B4-BE49-F238E27FC236}">
                <a16:creationId xmlns:a16="http://schemas.microsoft.com/office/drawing/2014/main" id="{2DF3490B-04D1-477B-AC92-74B9A3C76AE3}"/>
              </a:ext>
            </a:extLst>
          </p:cNvPr>
          <p:cNvPicPr>
            <a:picLocks noChangeAspect="1"/>
          </p:cNvPicPr>
          <p:nvPr/>
        </p:nvPicPr>
        <p:blipFill rotWithShape="1">
          <a:blip r:embed="rId22"/>
          <a:srcRect t="15790" r="18080" b="40144"/>
          <a:stretch/>
        </p:blipFill>
        <p:spPr>
          <a:xfrm>
            <a:off x="712174" y="2052392"/>
            <a:ext cx="898622" cy="609255"/>
          </a:xfrm>
          <a:prstGeom prst="rect">
            <a:avLst/>
          </a:prstGeom>
        </p:spPr>
      </p:pic>
      <p:sp>
        <p:nvSpPr>
          <p:cNvPr id="46" name="Arrow: Right 45">
            <a:extLst>
              <a:ext uri="{FF2B5EF4-FFF2-40B4-BE49-F238E27FC236}">
                <a16:creationId xmlns:a16="http://schemas.microsoft.com/office/drawing/2014/main" id="{FFC9F601-55D6-40DD-81C8-3A56012AA673}"/>
              </a:ext>
            </a:extLst>
          </p:cNvPr>
          <p:cNvSpPr/>
          <p:nvPr/>
        </p:nvSpPr>
        <p:spPr>
          <a:xfrm>
            <a:off x="4166835" y="2210495"/>
            <a:ext cx="504998" cy="250139"/>
          </a:xfrm>
          <a:prstGeom prst="rightArrow">
            <a:avLst/>
          </a:prstGeom>
          <a:solidFill>
            <a:srgbClr val="3DCD5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6">
              <a:defRPr/>
            </a:pPr>
            <a:endParaRPr lang="en-US">
              <a:solidFill>
                <a:prstClr val="white"/>
              </a:solidFill>
              <a:latin typeface="Arial"/>
            </a:endParaRPr>
          </a:p>
        </p:txBody>
      </p:sp>
      <p:sp>
        <p:nvSpPr>
          <p:cNvPr id="48" name="TextBox 47">
            <a:extLst>
              <a:ext uri="{FF2B5EF4-FFF2-40B4-BE49-F238E27FC236}">
                <a16:creationId xmlns:a16="http://schemas.microsoft.com/office/drawing/2014/main" id="{597B6F9D-7FA3-41C9-B0D2-5FA1AF3EB412}"/>
              </a:ext>
            </a:extLst>
          </p:cNvPr>
          <p:cNvSpPr txBox="1"/>
          <p:nvPr/>
        </p:nvSpPr>
        <p:spPr>
          <a:xfrm>
            <a:off x="4837205" y="2168060"/>
            <a:ext cx="4572000" cy="334707"/>
          </a:xfrm>
          <a:prstGeom prst="rect">
            <a:avLst/>
          </a:prstGeom>
          <a:noFill/>
        </p:spPr>
        <p:txBody>
          <a:bodyPr wrap="square">
            <a:spAutoFit/>
          </a:bodyPr>
          <a:lstStyle/>
          <a:p>
            <a:pPr defTabSz="457166">
              <a:defRPr/>
            </a:pPr>
            <a:r>
              <a:rPr lang="en-US" sz="1575" kern="0">
                <a:solidFill>
                  <a:prstClr val="white">
                    <a:lumMod val="50000"/>
                  </a:prstClr>
                </a:solidFill>
                <a:latin typeface="SEOptimist" panose="02000606040000020004" pitchFamily="50" charset="0"/>
              </a:rPr>
              <a:t>Partial Discharge</a:t>
            </a:r>
          </a:p>
        </p:txBody>
      </p:sp>
    </p:spTree>
    <p:extLst>
      <p:ext uri="{BB962C8B-B14F-4D97-AF65-F5344CB8AC3E}">
        <p14:creationId xmlns:p14="http://schemas.microsoft.com/office/powerpoint/2010/main" val="32570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7" grpId="0" animBg="1"/>
      <p:bldP spid="40" grpId="0" animBg="1"/>
      <p:bldP spid="41" grpId="0" animBg="1"/>
      <p:bldP spid="22" grpId="0"/>
      <p:bldP spid="23" grpId="0" animBg="1"/>
      <p:bldP spid="44" grpId="0"/>
      <p:bldP spid="45" grpId="0" animBg="1"/>
      <p:bldP spid="46" grpId="0" animBg="1"/>
      <p:bldP spid="48"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EmZFpQgiIzP4ISJF1fBmw"/>
</p:tagLst>
</file>

<file path=ppt/theme/theme1.xml><?xml version="1.0" encoding="utf-8"?>
<a:theme xmlns:a="http://schemas.openxmlformats.org/drawingml/2006/main" name="1_Cover, agenda, and section break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FC42094-B7A4-43B7-BB93-655E47BC6941}" vid="{618AE521-C532-4EC5-8378-5400F7A85005}"/>
    </a:ext>
  </a:extLst>
</a:theme>
</file>

<file path=ppt/theme/theme2.xml><?xml version="1.0" encoding="utf-8"?>
<a:theme xmlns:a="http://schemas.openxmlformats.org/drawingml/2006/main" name="2_Content slides">
  <a:themeElements>
    <a:clrScheme name="SE Color palett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Presentation1" id="{6FC42094-B7A4-43B7-BB93-655E47BC6941}" vid="{D83FA4CC-0AD1-48B1-953A-842A1822BF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E53EC7DB81343B133062D1662EA27" ma:contentTypeVersion="16" ma:contentTypeDescription="Create a new document." ma:contentTypeScope="" ma:versionID="7bcc5a627ba14d34f2e32710dd682abc">
  <xsd:schema xmlns:xsd="http://www.w3.org/2001/XMLSchema" xmlns:xs="http://www.w3.org/2001/XMLSchema" xmlns:p="http://schemas.microsoft.com/office/2006/metadata/properties" xmlns:ns2="d19879a4-c36d-4533-92ad-78c3618528bb" xmlns:ns3="4d07bda0-be13-46fe-b25d-1eca2d6fa3a9" targetNamespace="http://schemas.microsoft.com/office/2006/metadata/properties" ma:root="true" ma:fieldsID="96c3f1e8324502bd0ffb79cc80e5088d" ns2:_="" ns3:_="">
    <xsd:import namespace="d19879a4-c36d-4533-92ad-78c3618528bb"/>
    <xsd:import namespace="4d07bda0-be13-46fe-b25d-1eca2d6fa3a9"/>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879a4-c36d-4533-92ad-78c3618528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82df8-f6af-445d-9b0b-5c4dfc7c59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07bda0-be13-46fe-b25d-1eca2d6fa3a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60072a-c868-4745-9dd5-c3cddb75440b}" ma:internalName="TaxCatchAll" ma:showField="CatchAllData" ma:web="4d07bda0-be13-46fe-b25d-1eca2d6fa3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07bda0-be13-46fe-b25d-1eca2d6fa3a9" xsi:nil="true"/>
    <lcf76f155ced4ddcb4097134ff3c332f xmlns="d19879a4-c36d-4533-92ad-78c3618528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AE46C0-4A23-4DE8-83C0-B8E08E56A8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9879a4-c36d-4533-92ad-78c3618528bb"/>
    <ds:schemaRef ds:uri="4d07bda0-be13-46fe-b25d-1eca2d6fa3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1661C0-8723-4882-8F1C-AB3DCF5F203A}">
  <ds:schemaRefs>
    <ds:schemaRef ds:uri="http://schemas.microsoft.com/sharepoint/v3/contenttype/forms"/>
  </ds:schemaRefs>
</ds:datastoreItem>
</file>

<file path=customXml/itemProps3.xml><?xml version="1.0" encoding="utf-8"?>
<ds:datastoreItem xmlns:ds="http://schemas.openxmlformats.org/officeDocument/2006/customXml" ds:itemID="{D2CF00BF-0DF2-4ACD-BF59-54E296D2E59C}">
  <ds:schemaRefs>
    <ds:schemaRef ds:uri="http://purl.org/dc/term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dcmitype/"/>
    <ds:schemaRef ds:uri="d19879a4-c36d-4533-92ad-78c3618528bb"/>
    <ds:schemaRef ds:uri="4d07bda0-be13-46fe-b25d-1eca2d6fa3a9"/>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57443d00-af18-408c-9335-47b5de3ec9b9}" enabled="1" method="Privileged" siteId="{6e51e1ad-c54b-4b39-b598-0ffe9ae68fef}" contentBits="2" removed="0"/>
</clbl:labelList>
</file>

<file path=docProps/app.xml><?xml version="1.0" encoding="utf-8"?>
<Properties xmlns="http://schemas.openxmlformats.org/officeDocument/2006/extended-properties" xmlns:vt="http://schemas.openxmlformats.org/officeDocument/2006/docPropsVTypes">
  <Template>blank</Template>
  <TotalTime>7</TotalTime>
  <Words>2812</Words>
  <Application>Microsoft Office PowerPoint</Application>
  <PresentationFormat>On-screen Show (16:9)</PresentationFormat>
  <Paragraphs>469</Paragraphs>
  <Slides>26</Slides>
  <Notes>26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40" baseType="lpstr">
      <vt:lpstr>Arial</vt:lpstr>
      <vt:lpstr>Arial Narrow</vt:lpstr>
      <vt:lpstr>Arial Rounded MT Bold</vt:lpstr>
      <vt:lpstr>Arial Rounded MT Std</vt:lpstr>
      <vt:lpstr>ArialRoundedMTPro</vt:lpstr>
      <vt:lpstr>ArialRoundedMTPro-Light</vt:lpstr>
      <vt:lpstr>Calibri</vt:lpstr>
      <vt:lpstr>Lato</vt:lpstr>
      <vt:lpstr>Lucida Grande</vt:lpstr>
      <vt:lpstr>SEOptimist</vt:lpstr>
      <vt:lpstr>Wingdings</vt:lpstr>
      <vt:lpstr>1_Cover, agenda, and section breaks</vt:lpstr>
      <vt:lpstr>2_Content slides</vt:lpstr>
      <vt:lpstr>think-cell Slide</vt:lpstr>
      <vt:lpstr>Introduction of CSH EMEA hub Predictive team</vt:lpstr>
      <vt:lpstr>The Team</vt:lpstr>
      <vt:lpstr>PowerPoint Presentation</vt:lpstr>
      <vt:lpstr>PowerPoint Presentation</vt:lpstr>
      <vt:lpstr>PowerPoint Presentation</vt:lpstr>
      <vt:lpstr>The Offer</vt:lpstr>
      <vt:lpstr>PowerPoint Presentation</vt:lpstr>
      <vt:lpstr>PowerPoint Presentation</vt:lpstr>
      <vt:lpstr>PowerPoint Presentation</vt:lpstr>
      <vt:lpstr>Architecture to enable EcoStruxure Service Plan</vt:lpstr>
      <vt:lpstr>PowerPoint Presentation</vt:lpstr>
      <vt:lpstr>The best of Field Service &amp; Digital packaged in one contract  </vt:lpstr>
      <vt:lpstr>EcoStruxure Service Plan (Asset Management)</vt:lpstr>
      <vt:lpstr>PowerPoint Presentation</vt:lpstr>
      <vt:lpstr>EcoStruxure Asset Advisor – Condition Based Maintenance</vt:lpstr>
      <vt:lpstr>EcoStruxure Asset Advisor – Analytics overview </vt:lpstr>
      <vt:lpstr>The Success Stoiries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Vasilije KODZOPELJIC</dc:creator>
  <cp:lastModifiedBy>Vasilije KODZOPELJIC</cp:lastModifiedBy>
  <cp:revision>5</cp:revision>
  <dcterms:created xsi:type="dcterms:W3CDTF">2025-05-29T11:40:47Z</dcterms:created>
  <dcterms:modified xsi:type="dcterms:W3CDTF">2025-05-30T11:33:45Z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0x010100DF4DB89253DAC447861C45A65B3D1927</vt:lpwstr>
  </property>
  <property fmtid="{D5CDD505-2E9C-101B-9397-08002B2CF9AE}" pid="3" name="ClassificationContentMarkingFooterLocations">
    <vt:lpwstr>1_Cover, agenda, and section breaks:3\2_Content slides:4</vt:lpwstr>
  </property>
  <property fmtid="{D5CDD505-2E9C-101B-9397-08002B2CF9AE}" pid="4" name="ClassificationContentMarkingFooterText">
    <vt:lpwstr>General</vt:lpwstr>
  </property>
</Properties>
</file>