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708" r:id="rId2"/>
    <p:sldId id="1629" r:id="rId3"/>
    <p:sldId id="1655" r:id="rId4"/>
    <p:sldId id="1658" r:id="rId5"/>
    <p:sldId id="1659" r:id="rId6"/>
    <p:sldId id="1660" r:id="rId7"/>
    <p:sldId id="1536" r:id="rId8"/>
    <p:sldId id="1535" r:id="rId9"/>
    <p:sldId id="1576" r:id="rId10"/>
    <p:sldId id="1577" r:id="rId11"/>
    <p:sldId id="1160" r:id="rId12"/>
    <p:sldId id="1161" r:id="rId13"/>
    <p:sldId id="2524" r:id="rId14"/>
    <p:sldId id="2526" r:id="rId15"/>
    <p:sldId id="1165" r:id="rId16"/>
    <p:sldId id="2525" r:id="rId17"/>
    <p:sldId id="2528" r:id="rId18"/>
    <p:sldId id="2529" r:id="rId19"/>
    <p:sldId id="2530" r:id="rId20"/>
    <p:sldId id="2533" r:id="rId21"/>
    <p:sldId id="2534" r:id="rId22"/>
    <p:sldId id="2535" r:id="rId23"/>
    <p:sldId id="2536" r:id="rId24"/>
    <p:sldId id="2537" r:id="rId25"/>
    <p:sldId id="2538" r:id="rId26"/>
    <p:sldId id="2539" r:id="rId27"/>
    <p:sldId id="2540" r:id="rId28"/>
    <p:sldId id="2557" r:id="rId29"/>
  </p:sldIdLst>
  <p:sldSz cx="9144000" cy="5143500" type="screen16x9"/>
  <p:notesSz cx="6797675" cy="987425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148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296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444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592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740" algn="l" defTabSz="914296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2888" algn="l" defTabSz="914296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036" algn="l" defTabSz="914296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184" algn="l" defTabSz="914296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1938" userDrawn="1">
          <p15:clr>
            <a:srgbClr val="A4A3A4"/>
          </p15:clr>
        </p15:guide>
        <p15:guide id="3" orient="horz" pos="2709" userDrawn="1">
          <p15:clr>
            <a:srgbClr val="A4A3A4"/>
          </p15:clr>
        </p15:guide>
        <p15:guide id="4" orient="horz" pos="1318" userDrawn="1">
          <p15:clr>
            <a:srgbClr val="A4A3A4"/>
          </p15:clr>
        </p15:guide>
        <p15:guide id="5" orient="horz" pos="668" userDrawn="1">
          <p15:clr>
            <a:srgbClr val="A4A3A4"/>
          </p15:clr>
        </p15:guide>
        <p15:guide id="6" orient="horz" pos="545" userDrawn="1">
          <p15:clr>
            <a:srgbClr val="A4A3A4"/>
          </p15:clr>
        </p15:guide>
        <p15:guide id="7" orient="horz" pos="3039" userDrawn="1">
          <p15:clr>
            <a:srgbClr val="A4A3A4"/>
          </p15:clr>
        </p15:guide>
        <p15:guide id="8" orient="horz" pos="1801" userDrawn="1">
          <p15:clr>
            <a:srgbClr val="A4A3A4"/>
          </p15:clr>
        </p15:guide>
        <p15:guide id="9" pos="249" userDrawn="1">
          <p15:clr>
            <a:srgbClr val="A4A3A4"/>
          </p15:clr>
        </p15:guide>
        <p15:guide id="10" pos="476" userDrawn="1">
          <p15:clr>
            <a:srgbClr val="A4A3A4"/>
          </p15:clr>
        </p15:guide>
        <p15:guide id="11" pos="2903" userDrawn="1">
          <p15:clr>
            <a:srgbClr val="A4A3A4"/>
          </p15:clr>
        </p15:guide>
        <p15:guide id="12" pos="4015" userDrawn="1">
          <p15:clr>
            <a:srgbClr val="A4A3A4"/>
          </p15:clr>
        </p15:guide>
        <p15:guide id="13" pos="5511" userDrawn="1">
          <p15:clr>
            <a:srgbClr val="A4A3A4"/>
          </p15:clr>
        </p15:guide>
        <p15:guide id="14" pos="5284" userDrawn="1">
          <p15:clr>
            <a:srgbClr val="A4A3A4"/>
          </p15:clr>
        </p15:guide>
        <p15:guide id="15" pos="26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Werk VW Stasinski" initials="DWVS" lastIdx="1" clrIdx="0">
    <p:extLst>
      <p:ext uri="{19B8F6BF-5375-455C-9EA6-DF929625EA0E}">
        <p15:presenceInfo xmlns:p15="http://schemas.microsoft.com/office/powerpoint/2012/main" userId="S-1-5-21-823518204-1202660629-725345543-1044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8FF"/>
    <a:srgbClr val="FF9900"/>
    <a:srgbClr val="FFFF99"/>
    <a:srgbClr val="E0E0E0"/>
    <a:srgbClr val="3399FF"/>
    <a:srgbClr val="009900"/>
    <a:srgbClr val="99CCFF"/>
    <a:srgbClr val="CCECFF"/>
    <a:srgbClr val="66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Srednji slog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053" autoAdjust="0"/>
  </p:normalViewPr>
  <p:slideViewPr>
    <p:cSldViewPr snapToGrid="0">
      <p:cViewPr varScale="1">
        <p:scale>
          <a:sx n="150" d="100"/>
          <a:sy n="150" d="100"/>
        </p:scale>
        <p:origin x="630" y="126"/>
      </p:cViewPr>
      <p:guideLst>
        <p:guide orient="horz" pos="1620"/>
        <p:guide orient="horz" pos="1938"/>
        <p:guide orient="horz" pos="2709"/>
        <p:guide orient="horz" pos="1318"/>
        <p:guide orient="horz" pos="668"/>
        <p:guide orient="horz" pos="545"/>
        <p:guide orient="horz" pos="3039"/>
        <p:guide orient="horz" pos="1801"/>
        <p:guide pos="249"/>
        <p:guide pos="476"/>
        <p:guide pos="2903"/>
        <p:guide pos="4015"/>
        <p:guide pos="5511"/>
        <p:guide pos="5284"/>
        <p:guide pos="26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8256"/>
    </p:cViewPr>
  </p:sorterViewPr>
  <p:notesViewPr>
    <p:cSldViewPr snapToGrid="0">
      <p:cViewPr varScale="1">
        <p:scale>
          <a:sx n="93" d="100"/>
          <a:sy n="93" d="100"/>
        </p:scale>
        <p:origin x="-1344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2945862" cy="49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defTabSz="914303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5" y="4"/>
            <a:ext cx="2945862" cy="49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 defTabSz="914303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544"/>
            <a:ext cx="2945862" cy="49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defTabSz="914303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5" y="9379544"/>
            <a:ext cx="2945862" cy="49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 defTabSz="914303">
              <a:defRPr sz="1200" smtClean="0"/>
            </a:lvl1pPr>
          </a:lstStyle>
          <a:p>
            <a:pPr>
              <a:defRPr/>
            </a:pPr>
            <a:fld id="{0D8B7022-8D4D-4387-BFB7-BFAD280CF9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698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2945862" cy="49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defTabSz="914303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5" y="4"/>
            <a:ext cx="2945862" cy="49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 defTabSz="914303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2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363" y="739775"/>
            <a:ext cx="658495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691306"/>
            <a:ext cx="4985772" cy="444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544"/>
            <a:ext cx="2945862" cy="49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defTabSz="914303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5" y="9379544"/>
            <a:ext cx="2945862" cy="49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 defTabSz="914303">
              <a:defRPr sz="1200" smtClean="0"/>
            </a:lvl1pPr>
          </a:lstStyle>
          <a:p>
            <a:pPr>
              <a:defRPr/>
            </a:pPr>
            <a:fld id="{204729EC-7AD3-44E0-A2A8-3369B5B1BA5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502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14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29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44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5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729EC-7AD3-44E0-A2A8-3369B5B1BA5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3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021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729EC-7AD3-44E0-A2A8-3369B5B1BA5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09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729EC-7AD3-44E0-A2A8-3369B5B1BA5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683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729EC-7AD3-44E0-A2A8-3369B5B1BA5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08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729EC-7AD3-44E0-A2A8-3369B5B1BA5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127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729EC-7AD3-44E0-A2A8-3369B5B1BA5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039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729EC-7AD3-44E0-A2A8-3369B5B1BA5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536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729EC-7AD3-44E0-A2A8-3369B5B1BA5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912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729EC-7AD3-44E0-A2A8-3369B5B1BA5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549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729EC-7AD3-44E0-A2A8-3369B5B1BA5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347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729EC-7AD3-44E0-A2A8-3369B5B1BA5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638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729EC-7AD3-44E0-A2A8-3369B5B1BA5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3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370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729EC-7AD3-44E0-A2A8-3369B5B1BA5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295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729EC-7AD3-44E0-A2A8-3369B5B1BA5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082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729EC-7AD3-44E0-A2A8-3369B5B1BA5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922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6739" indent="-275669"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02677" indent="-220535"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43748" indent="-220535"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84818" indent="-220535" defTabSz="914303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25889" indent="-220535" defTabSz="9143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66960" indent="-220535" defTabSz="9143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08030" indent="-220535" defTabSz="9143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49101" indent="-220535" defTabSz="9143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304136D-C46C-45A3-91DE-D65222CA5017}" type="slidenum">
              <a:rPr lang="de-DE" sz="1200"/>
              <a:pPr/>
              <a:t>28</a:t>
            </a:fld>
            <a:endParaRPr lang="de-DE" sz="120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38188"/>
            <a:ext cx="6584950" cy="3705225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691304"/>
            <a:ext cx="4985772" cy="4444714"/>
          </a:xfrm>
          <a:noFill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15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729EC-7AD3-44E0-A2A8-3369B5B1BA5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3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502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729EC-7AD3-44E0-A2A8-3369B5B1BA5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3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412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729EC-7AD3-44E0-A2A8-3369B5B1BA5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3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673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729EC-7AD3-44E0-A2A8-3369B5B1BA5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711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729EC-7AD3-44E0-A2A8-3369B5B1BA5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486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729EC-7AD3-44E0-A2A8-3369B5B1BA5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382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729EC-7AD3-44E0-A2A8-3369B5B1BA5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32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4" y="1146572"/>
            <a:ext cx="7993063" cy="514350"/>
          </a:xfr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393700" y="4969671"/>
            <a:ext cx="266700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de-DE" sz="7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Copyright ©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by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 Max Weishaupt GmbH, D-88475 Schwendi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0" y="2"/>
            <a:ext cx="9144000" cy="382391"/>
          </a:xfrm>
          <a:prstGeom prst="rect">
            <a:avLst/>
          </a:prstGeom>
          <a:solidFill>
            <a:srgbClr val="FFB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pic>
        <p:nvPicPr>
          <p:cNvPr id="7" name="Bild 7" descr="Logo_RGB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506" y="67598"/>
            <a:ext cx="1658895" cy="2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8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2"/>
            <a:ext cx="9144000" cy="382391"/>
          </a:xfrm>
          <a:prstGeom prst="rect">
            <a:avLst/>
          </a:prstGeom>
          <a:solidFill>
            <a:srgbClr val="FFB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pic>
        <p:nvPicPr>
          <p:cNvPr id="5" name="Bild 7" descr="Logo_RGB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506" y="67598"/>
            <a:ext cx="1658895" cy="266999"/>
          </a:xfrm>
          <a:prstGeom prst="rect">
            <a:avLst/>
          </a:prstGeom>
        </p:spPr>
      </p:pic>
      <p:sp>
        <p:nvSpPr>
          <p:cNvPr id="7" name="Naslov 6">
            <a:extLst>
              <a:ext uri="{FF2B5EF4-FFF2-40B4-BE49-F238E27FC236}">
                <a16:creationId xmlns:a16="http://schemas.microsoft.com/office/drawing/2014/main" id="{C5E238D7-60E7-418A-80D8-EC917471D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sl-SI" dirty="0"/>
              <a:t>Kliknite, če želite urediti slog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151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0" y="2"/>
            <a:ext cx="9144000" cy="382391"/>
          </a:xfrm>
          <a:prstGeom prst="rect">
            <a:avLst/>
          </a:prstGeom>
          <a:solidFill>
            <a:srgbClr val="FFB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pic>
        <p:nvPicPr>
          <p:cNvPr id="6" name="Bild 7" descr="Logo_RGB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506" y="67598"/>
            <a:ext cx="1658895" cy="2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2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2"/>
            <a:ext cx="9144000" cy="382391"/>
          </a:xfrm>
          <a:prstGeom prst="rect">
            <a:avLst/>
          </a:prstGeom>
          <a:solidFill>
            <a:srgbClr val="FFB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pic>
        <p:nvPicPr>
          <p:cNvPr id="4" name="Bild 7" descr="Logo_RGB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506" y="67598"/>
            <a:ext cx="1658895" cy="2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7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3" y="592931"/>
            <a:ext cx="8367713" cy="466725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395289" y="1059657"/>
            <a:ext cx="8329612" cy="3512344"/>
          </a:xfrm>
        </p:spPr>
        <p:txBody>
          <a:bodyPr/>
          <a:lstStyle>
            <a:lvl1pPr>
              <a:defRPr sz="1600"/>
            </a:lvl1pPr>
          </a:lstStyle>
          <a:p>
            <a:pPr lvl="0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9813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C8008D-682B-47C0-B081-9BA7B8E6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sl-SI"/>
              <a:t>Kliknite, če želite urediti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42438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382391"/>
          </a:xfrm>
          <a:prstGeom prst="rect">
            <a:avLst/>
          </a:prstGeom>
          <a:solidFill>
            <a:srgbClr val="FFB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Bild 7" descr="Logo_RGB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505" y="67596"/>
            <a:ext cx="1658895" cy="266999"/>
          </a:xfrm>
          <a:prstGeom prst="rect">
            <a:avLst/>
          </a:prstGeom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9CDC3875-E386-4548-B273-4BF3E4CDB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4F0C1673-A6E3-4A25-86A0-537B278B9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/>
            </a:lvl1pPr>
          </a:lstStyle>
          <a:p>
            <a:endParaRPr dirty="0"/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D4B251E3-E0F3-4299-952E-B7A35909169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09160" y="1183004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647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542CDAC8-A0D5-4DCE-B615-BB751DE4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760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225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FCDA38-F039-4BEE-AFD9-BC65733BCE3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l-SI"/>
              <a:t>Folie </a:t>
            </a:r>
            <a:fld id="{479E5554-FED8-4C45-816F-BFF8B9A0C862}" type="slidenum">
              <a:rPr lang="de-DE" altLang="sl-SI"/>
              <a:pPr>
                <a:defRPr/>
              </a:pPr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191793938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3" y="592931"/>
            <a:ext cx="83677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9" y="1059657"/>
            <a:ext cx="8329612" cy="351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9" name="Text Box 25"/>
          <p:cNvSpPr txBox="1">
            <a:spLocks noChangeArrowheads="1"/>
          </p:cNvSpPr>
          <p:nvPr userDrawn="1"/>
        </p:nvSpPr>
        <p:spPr bwMode="auto">
          <a:xfrm>
            <a:off x="304800" y="136925"/>
            <a:ext cx="3657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200">
                <a:solidFill>
                  <a:schemeClr val="bg1"/>
                </a:solidFill>
              </a:rPr>
              <a:t>Unternehmen Weishaupt</a:t>
            </a:r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393700" y="4969671"/>
            <a:ext cx="266700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de-DE" sz="7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Copyright ©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by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 Max Weishaupt GmbH, D-88475 Schwendi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2"/>
            <a:ext cx="9144000" cy="382391"/>
          </a:xfrm>
          <a:prstGeom prst="rect">
            <a:avLst/>
          </a:prstGeom>
          <a:solidFill>
            <a:srgbClr val="FFB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pic>
        <p:nvPicPr>
          <p:cNvPr id="9" name="Bild 7" descr="Logo_RGB.pdf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506" y="67598"/>
            <a:ext cx="1658895" cy="266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7" r:id="rId3"/>
    <p:sldLayoutId id="2147483668" r:id="rId4"/>
    <p:sldLayoutId id="2147483673" r:id="rId5"/>
    <p:sldLayoutId id="2147483677" r:id="rId6"/>
    <p:sldLayoutId id="2147483682" r:id="rId7"/>
    <p:sldLayoutId id="2147483683" r:id="rId8"/>
    <p:sldLayoutId id="2147483684" r:id="rId9"/>
  </p:sldLayoutIdLst>
  <p:hf hdr="0" ftr="0" dt="0"/>
  <p:txStyles>
    <p:titleStyle>
      <a:lvl1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457189" algn="l" rtl="0" fontAlgn="base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</a:defRPr>
      </a:lvl6pPr>
      <a:lvl7pPr marL="914377" algn="l" rtl="0" fontAlgn="base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</a:defRPr>
      </a:lvl7pPr>
      <a:lvl8pPr marL="1371566" algn="l" rtl="0" fontAlgn="base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</a:defRPr>
      </a:lvl8pPr>
      <a:lvl9pPr marL="1828754" algn="l" rtl="0" fontAlgn="base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>
            <a:extLst>
              <a:ext uri="{FF2B5EF4-FFF2-40B4-BE49-F238E27FC236}">
                <a16:creationId xmlns:a16="http://schemas.microsoft.com/office/drawing/2014/main" id="{A3930AE8-B02B-41D2-AD94-05571D606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006" y="640413"/>
            <a:ext cx="6322672" cy="388287"/>
          </a:xfrm>
        </p:spPr>
        <p:txBody>
          <a:bodyPr/>
          <a:lstStyle/>
          <a:p>
            <a:r>
              <a:rPr lang="hr-HR" altLang="sl-SI" sz="1575" cap="none" dirty="0">
                <a:cs typeface="Arial" panose="020B0604020202020204" pitchFamily="34" charset="0"/>
              </a:rPr>
              <a:t> </a:t>
            </a:r>
            <a:r>
              <a:rPr lang="en-GB" altLang="sl-SI" sz="1400" cap="none" dirty="0" err="1">
                <a:cs typeface="Arial" panose="020B0604020202020204" pitchFamily="34" charset="0"/>
              </a:rPr>
              <a:t>Noviteti</a:t>
            </a:r>
            <a:r>
              <a:rPr lang="en-GB" altLang="sl-SI" sz="1400" cap="none" dirty="0">
                <a:cs typeface="Arial" panose="020B0604020202020204" pitchFamily="34" charset="0"/>
              </a:rPr>
              <a:t> u </a:t>
            </a:r>
            <a:r>
              <a:rPr lang="en-GB" altLang="sl-SI" sz="1400" cap="none" dirty="0" err="1">
                <a:cs typeface="Arial" panose="020B0604020202020204" pitchFamily="34" charset="0"/>
              </a:rPr>
              <a:t>proizvodnom</a:t>
            </a:r>
            <a:r>
              <a:rPr lang="en-GB" altLang="sl-SI" sz="1400" cap="none" dirty="0">
                <a:cs typeface="Arial" panose="020B0604020202020204" pitchFamily="34" charset="0"/>
              </a:rPr>
              <a:t> </a:t>
            </a:r>
            <a:r>
              <a:rPr lang="en-GB" altLang="sl-SI" sz="1400" cap="none" dirty="0" err="1">
                <a:cs typeface="Arial" panose="020B0604020202020204" pitchFamily="34" charset="0"/>
              </a:rPr>
              <a:t>programu</a:t>
            </a:r>
            <a:br>
              <a:rPr lang="hr-HR" altLang="sl-SI" sz="1575" cap="none" dirty="0">
                <a:cs typeface="Arial" panose="020B0604020202020204" pitchFamily="34" charset="0"/>
              </a:rPr>
            </a:br>
            <a:br>
              <a:rPr lang="hr-HR" altLang="sl-SI" sz="1575" cap="none" dirty="0">
                <a:cs typeface="Arial" panose="020B0604020202020204" pitchFamily="34" charset="0"/>
              </a:rPr>
            </a:br>
            <a:br>
              <a:rPr lang="hr-HR" altLang="sl-SI" sz="1575" cap="none" dirty="0">
                <a:cs typeface="Arial" panose="020B0604020202020204" pitchFamily="34" charset="0"/>
              </a:rPr>
            </a:br>
            <a:br>
              <a:rPr lang="hr-HR" altLang="sl-SI" sz="1575" cap="none" dirty="0">
                <a:cs typeface="Arial" panose="020B0604020202020204" pitchFamily="34" charset="0"/>
              </a:rPr>
            </a:br>
            <a:br>
              <a:rPr lang="hr-HR" altLang="sl-SI" sz="1575" cap="none" dirty="0">
                <a:cs typeface="Arial" panose="020B0604020202020204" pitchFamily="34" charset="0"/>
              </a:rPr>
            </a:br>
            <a:br>
              <a:rPr lang="hr-HR" altLang="sl-SI" sz="1575" cap="none" dirty="0">
                <a:cs typeface="Arial" panose="020B0604020202020204" pitchFamily="34" charset="0"/>
              </a:rPr>
            </a:br>
            <a:br>
              <a:rPr lang="hr-HR" altLang="sl-SI" sz="1575" cap="none" dirty="0">
                <a:cs typeface="Arial" panose="020B0604020202020204" pitchFamily="34" charset="0"/>
              </a:rPr>
            </a:br>
            <a:br>
              <a:rPr lang="hr-HR" altLang="sl-SI" sz="1575" cap="none" dirty="0">
                <a:cs typeface="Arial" panose="020B0604020202020204" pitchFamily="34" charset="0"/>
              </a:rPr>
            </a:br>
            <a:br>
              <a:rPr lang="hr-HR" altLang="sl-SI" sz="1575" cap="none" dirty="0">
                <a:cs typeface="Arial" panose="020B0604020202020204" pitchFamily="34" charset="0"/>
              </a:rPr>
            </a:br>
            <a:r>
              <a:rPr lang="hr-HR" altLang="sl-SI" sz="1575" cap="none" dirty="0">
                <a:cs typeface="Arial" panose="020B0604020202020204" pitchFamily="34" charset="0"/>
              </a:rPr>
              <a:t>           </a:t>
            </a:r>
            <a:br>
              <a:rPr lang="hr-HR" altLang="sl-SI" sz="1575" cap="none" dirty="0">
                <a:cs typeface="Arial" panose="020B0604020202020204" pitchFamily="34" charset="0"/>
              </a:rPr>
            </a:br>
            <a:r>
              <a:rPr lang="hr-HR" altLang="sl-SI" sz="1575" cap="none" dirty="0">
                <a:cs typeface="Arial" panose="020B0604020202020204" pitchFamily="34" charset="0"/>
              </a:rPr>
              <a:t> </a:t>
            </a:r>
            <a:br>
              <a:rPr lang="hr-HR" altLang="sl-SI" sz="1575" cap="none" dirty="0">
                <a:cs typeface="Arial" panose="020B0604020202020204" pitchFamily="34" charset="0"/>
              </a:rPr>
            </a:br>
            <a:br>
              <a:rPr lang="hr-HR" altLang="sl-SI" sz="1575" cap="none" dirty="0">
                <a:cs typeface="Arial" panose="020B0604020202020204" pitchFamily="34" charset="0"/>
              </a:rPr>
            </a:br>
            <a:r>
              <a:rPr lang="hr-HR" altLang="sl-SI" sz="1575" cap="none" dirty="0">
                <a:cs typeface="Arial" panose="020B0604020202020204" pitchFamily="34" charset="0"/>
              </a:rPr>
              <a:t>                                                                                </a:t>
            </a:r>
          </a:p>
        </p:txBody>
      </p:sp>
      <p:sp>
        <p:nvSpPr>
          <p:cNvPr id="6147" name="Pravokotnik 1">
            <a:extLst>
              <a:ext uri="{FF2B5EF4-FFF2-40B4-BE49-F238E27FC236}">
                <a16:creationId xmlns:a16="http://schemas.microsoft.com/office/drawing/2014/main" id="{07126E80-F70F-46B2-8FFF-DAC0F5D4A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2" y="2459238"/>
            <a:ext cx="224742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125"/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B2AC19D-5DAC-4FF4-B3D1-C883A4E76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67" y="1166704"/>
            <a:ext cx="7520265" cy="333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96A1733-C386-A6C9-5EA8-92A7217E461E}"/>
              </a:ext>
            </a:extLst>
          </p:cNvPr>
          <p:cNvSpPr txBox="1">
            <a:spLocks/>
          </p:cNvSpPr>
          <p:nvPr/>
        </p:nvSpPr>
        <p:spPr bwMode="auto">
          <a:xfrm>
            <a:off x="5150794" y="4641091"/>
            <a:ext cx="3181338" cy="38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250" b="1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189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377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566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754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r>
              <a:rPr lang="en-GB" altLang="sl-SI" sz="1200" kern="0" cap="none" dirty="0">
                <a:cs typeface="Arial" panose="020B0604020202020204" pitchFamily="34" charset="0"/>
              </a:rPr>
              <a:t>Zlatibor</a:t>
            </a:r>
            <a:r>
              <a:rPr lang="sl-SI" altLang="sl-SI" sz="1200" kern="0" cap="none" dirty="0">
                <a:cs typeface="Arial" panose="020B0604020202020204" pitchFamily="34" charset="0"/>
              </a:rPr>
              <a:t>, </a:t>
            </a:r>
            <a:r>
              <a:rPr lang="en-GB" altLang="sl-SI" sz="1200" kern="0" cap="none" dirty="0">
                <a:cs typeface="Arial" panose="020B0604020202020204" pitchFamily="34" charset="0"/>
              </a:rPr>
              <a:t>03</a:t>
            </a:r>
            <a:r>
              <a:rPr lang="sl-SI" altLang="sl-SI" sz="1200" kern="0" cap="none" dirty="0">
                <a:cs typeface="Arial" panose="020B0604020202020204" pitchFamily="34" charset="0"/>
              </a:rPr>
              <a:t>. </a:t>
            </a:r>
            <a:r>
              <a:rPr lang="en-GB" altLang="sl-SI" sz="1200" kern="0" cap="none" dirty="0">
                <a:cs typeface="Arial" panose="020B0604020202020204" pitchFamily="34" charset="0"/>
              </a:rPr>
              <a:t>06</a:t>
            </a:r>
            <a:r>
              <a:rPr lang="sl-SI" altLang="sl-SI" sz="1200" kern="0" cap="none" dirty="0">
                <a:cs typeface="Arial" panose="020B0604020202020204" pitchFamily="34" charset="0"/>
              </a:rPr>
              <a:t>. 2025</a:t>
            </a:r>
            <a:br>
              <a:rPr lang="hr-HR" altLang="sl-SI" sz="1200" kern="0" cap="none" dirty="0">
                <a:cs typeface="Arial" panose="020B0604020202020204" pitchFamily="34" charset="0"/>
              </a:rPr>
            </a:br>
            <a:br>
              <a:rPr lang="hr-HR" altLang="sl-SI" sz="1200" kern="0" cap="none" dirty="0">
                <a:cs typeface="Arial" panose="020B0604020202020204" pitchFamily="34" charset="0"/>
              </a:rPr>
            </a:br>
            <a:br>
              <a:rPr lang="hr-HR" altLang="sl-SI" sz="1200" kern="0" cap="none" dirty="0">
                <a:cs typeface="Arial" panose="020B0604020202020204" pitchFamily="34" charset="0"/>
              </a:rPr>
            </a:br>
            <a:br>
              <a:rPr lang="hr-HR" altLang="sl-SI" sz="1200" kern="0" cap="none" dirty="0">
                <a:cs typeface="Arial" panose="020B0604020202020204" pitchFamily="34" charset="0"/>
              </a:rPr>
            </a:br>
            <a:br>
              <a:rPr lang="hr-HR" altLang="sl-SI" sz="1200" kern="0" cap="none" dirty="0">
                <a:cs typeface="Arial" panose="020B0604020202020204" pitchFamily="34" charset="0"/>
              </a:rPr>
            </a:br>
            <a:br>
              <a:rPr lang="hr-HR" altLang="sl-SI" sz="1200" kern="0" cap="none" dirty="0">
                <a:cs typeface="Arial" panose="020B0604020202020204" pitchFamily="34" charset="0"/>
              </a:rPr>
            </a:br>
            <a:br>
              <a:rPr lang="hr-HR" altLang="sl-SI" sz="1200" kern="0" cap="none" dirty="0">
                <a:cs typeface="Arial" panose="020B0604020202020204" pitchFamily="34" charset="0"/>
              </a:rPr>
            </a:br>
            <a:br>
              <a:rPr lang="hr-HR" altLang="sl-SI" sz="1200" kern="0" cap="none" dirty="0">
                <a:cs typeface="Arial" panose="020B0604020202020204" pitchFamily="34" charset="0"/>
              </a:rPr>
            </a:br>
            <a:r>
              <a:rPr lang="hr-HR" altLang="sl-SI" sz="1200" kern="0" cap="none" dirty="0">
                <a:cs typeface="Arial" panose="020B0604020202020204" pitchFamily="34" charset="0"/>
              </a:rPr>
              <a:t>           </a:t>
            </a:r>
            <a:br>
              <a:rPr lang="hr-HR" altLang="sl-SI" sz="1200" kern="0" cap="none" dirty="0">
                <a:cs typeface="Arial" panose="020B0604020202020204" pitchFamily="34" charset="0"/>
              </a:rPr>
            </a:br>
            <a:r>
              <a:rPr lang="hr-HR" altLang="sl-SI" sz="1200" kern="0" cap="none" dirty="0">
                <a:cs typeface="Arial" panose="020B0604020202020204" pitchFamily="34" charset="0"/>
              </a:rPr>
              <a:t> </a:t>
            </a:r>
            <a:br>
              <a:rPr lang="hr-HR" altLang="sl-SI" sz="1200" kern="0" cap="none" dirty="0">
                <a:cs typeface="Arial" panose="020B0604020202020204" pitchFamily="34" charset="0"/>
              </a:rPr>
            </a:br>
            <a:br>
              <a:rPr lang="hr-HR" altLang="sl-SI" sz="1200" kern="0" cap="none" dirty="0">
                <a:cs typeface="Arial" panose="020B0604020202020204" pitchFamily="34" charset="0"/>
              </a:rPr>
            </a:br>
            <a:r>
              <a:rPr lang="hr-HR" altLang="sl-SI" sz="1200" kern="0" cap="none" dirty="0">
                <a:cs typeface="Arial" panose="020B0604020202020204" pitchFamily="34" charset="0"/>
              </a:rPr>
              <a:t>                                                                               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8948F00-7598-4151-AF90-6274C95C1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61743"/>
            <a:ext cx="6858000" cy="3169410"/>
          </a:xfrm>
          <a:prstGeom prst="rect">
            <a:avLst/>
          </a:prstGeom>
        </p:spPr>
      </p:pic>
      <p:sp>
        <p:nvSpPr>
          <p:cNvPr id="11266" name="Foliennummernplatzhalter 3">
            <a:extLst>
              <a:ext uri="{FF2B5EF4-FFF2-40B4-BE49-F238E27FC236}">
                <a16:creationId xmlns:a16="http://schemas.microsoft.com/office/drawing/2014/main" id="{69FDD0A2-DFBD-4264-909A-0991D3822C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6972300" y="4914900"/>
            <a:ext cx="742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464847"/>
                </a:solidFill>
                <a:latin typeface="Akzidenz Grotesk BE" charset="0"/>
                <a:ea typeface="ＭＳ Ｐゴシック" panose="020B0600070205080204" pitchFamily="34" charset="-128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1714500" algn="l" defTabSz="6858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057400" algn="l" defTabSz="6858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400300" algn="l" defTabSz="6858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2743200" algn="l" defTabSz="6858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de-DE" altLang="sl-SI"/>
              <a:t>Seite </a:t>
            </a:r>
            <a:fld id="{D494C353-A082-4286-87CC-F7C925A2D0DB}" type="slidenum">
              <a:rPr lang="de-DE" altLang="sl-SI" smtClean="0"/>
              <a:pPr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de-DE" altLang="sr-Latn-R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3E61493-5BC2-4E87-9CF7-95962A68C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894" y="657785"/>
            <a:ext cx="6286500" cy="466725"/>
          </a:xfrm>
        </p:spPr>
        <p:txBody>
          <a:bodyPr/>
          <a:lstStyle/>
          <a:p>
            <a:pPr eaLnBrk="1" hangingPunct="1"/>
            <a:r>
              <a:rPr lang="sr-Latn-RS" altLang="sr-Latn-RS" dirty="0" err="1"/>
              <a:t>Frekven</a:t>
            </a:r>
            <a:r>
              <a:rPr lang="en-GB" altLang="sr-Latn-RS" dirty="0"/>
              <a:t>t</a:t>
            </a:r>
            <a:r>
              <a:rPr lang="sr-Latn-RS" altLang="sr-Latn-RS" dirty="0"/>
              <a:t>na regulacija: </a:t>
            </a:r>
            <a:r>
              <a:rPr lang="en-GB" altLang="sr-Latn-RS" dirty="0" err="1"/>
              <a:t>uštede</a:t>
            </a:r>
            <a:r>
              <a:rPr lang="sr-Latn-RS" altLang="sr-Latn-RS" dirty="0"/>
              <a:t> </a:t>
            </a:r>
            <a:r>
              <a:rPr lang="en-GB" altLang="sr-Latn-RS" dirty="0" err="1"/>
              <a:t>kod</a:t>
            </a:r>
            <a:r>
              <a:rPr lang="sr-Latn-RS" altLang="sr-Latn-RS" dirty="0"/>
              <a:t> </a:t>
            </a:r>
            <a:r>
              <a:rPr lang="en-GB" altLang="sr-Latn-RS" dirty="0" err="1"/>
              <a:t>gasnih</a:t>
            </a:r>
            <a:r>
              <a:rPr lang="sr-Latn-RS" altLang="sr-Latn-RS" dirty="0"/>
              <a:t> gori</a:t>
            </a:r>
            <a:r>
              <a:rPr lang="en-GB" altLang="sr-Latn-RS" dirty="0"/>
              <a:t>o</a:t>
            </a:r>
            <a:r>
              <a:rPr lang="sr-Latn-RS" altLang="sr-Latn-RS" dirty="0" err="1"/>
              <a:t>nik</a:t>
            </a:r>
            <a:r>
              <a:rPr lang="en-GB" altLang="sr-Latn-RS" dirty="0"/>
              <a:t>a</a:t>
            </a:r>
            <a:endParaRPr lang="de-DE" altLang="sr-Latn-RS" dirty="0"/>
          </a:p>
        </p:txBody>
      </p:sp>
      <p:sp>
        <p:nvSpPr>
          <p:cNvPr id="11268" name="TextBox 1">
            <a:extLst>
              <a:ext uri="{FF2B5EF4-FFF2-40B4-BE49-F238E27FC236}">
                <a16:creationId xmlns:a16="http://schemas.microsoft.com/office/drawing/2014/main" id="{CAF25201-17F3-4DD3-AC3A-8B39BA319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662" y="2301430"/>
            <a:ext cx="168875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sr-Latn-RS" altLang="en-US" sz="1050" dirty="0"/>
              <a:t>Približno 70 % manja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sr-Latn-RS" altLang="en-US" sz="1050" dirty="0"/>
              <a:t>po</a:t>
            </a:r>
            <a:r>
              <a:rPr lang="en-GB" altLang="en-US" sz="1050" dirty="0" err="1"/>
              <a:t>trošnja</a:t>
            </a:r>
            <a:r>
              <a:rPr lang="sr-Latn-RS" altLang="en-US" sz="1050" dirty="0"/>
              <a:t> </a:t>
            </a:r>
            <a:r>
              <a:rPr lang="sr-Latn-RS" altLang="en-US" sz="1050" dirty="0" err="1"/>
              <a:t>el</a:t>
            </a:r>
            <a:r>
              <a:rPr lang="en-GB" altLang="en-US" sz="1050" dirty="0"/>
              <a:t>. </a:t>
            </a:r>
            <a:r>
              <a:rPr lang="en-GB" altLang="en-US" sz="1050" dirty="0" err="1"/>
              <a:t>energije</a:t>
            </a:r>
            <a:endParaRPr lang="sr-Latn-RS" altLang="en-US" sz="1050" dirty="0"/>
          </a:p>
          <a:p>
            <a:pPr marL="0" indent="0" algn="ctr">
              <a:spcBef>
                <a:spcPct val="0"/>
              </a:spcBef>
              <a:buNone/>
            </a:pPr>
            <a:endParaRPr lang="sr-Latn-RS" altLang="en-US" sz="1050" dirty="0"/>
          </a:p>
          <a:p>
            <a:pPr marL="0" indent="0" algn="ctr">
              <a:spcBef>
                <a:spcPct val="0"/>
              </a:spcBef>
              <a:buNone/>
            </a:pPr>
            <a:r>
              <a:rPr lang="sr-Latn-RS" altLang="en-US" sz="1050" dirty="0"/>
              <a:t>Približno 9 dB(A)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GB" altLang="en-US" sz="1050" dirty="0" err="1"/>
              <a:t>smanjenj</a:t>
            </a:r>
            <a:r>
              <a:rPr lang="sr-Latn-RS" altLang="en-US" sz="1050" dirty="0"/>
              <a:t>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GB" altLang="en-US" sz="1050" dirty="0"/>
              <a:t>buke</a:t>
            </a:r>
            <a:endParaRPr lang="sr-Latn-RS" altLang="en-US" sz="1050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1567CA2-D32B-4096-A98F-96CE11C79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392" y="1887323"/>
            <a:ext cx="115304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sr-Latn-RS" altLang="en-US" sz="1050" b="1" dirty="0"/>
              <a:t>Min. moč</a:t>
            </a:r>
            <a:endParaRPr lang="sr-Latn-RS" altLang="en-US" sz="1050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148B5EC-71E6-4626-9C17-8299D473D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201" y="1887322"/>
            <a:ext cx="115304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sr-Latn-RS" altLang="en-US" sz="1050" b="1" dirty="0"/>
              <a:t>Max. moč</a:t>
            </a:r>
            <a:endParaRPr lang="sr-Latn-RS" altLang="en-US" sz="1050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7C9A947-0972-4FE0-AB53-7AB010BC7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194" y="4684067"/>
            <a:ext cx="170916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sr-Latn-RS" altLang="en-US" sz="1050" b="1" dirty="0"/>
              <a:t>Moč gorilnika</a:t>
            </a:r>
            <a:endParaRPr lang="sr-Latn-RS" altLang="en-US" sz="1050" dirty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8CB0F3A3-480F-4C78-BA2D-9B558A781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697" y="3554093"/>
            <a:ext cx="147899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sr-Latn-RS" altLang="en-US" sz="1050" b="1" dirty="0"/>
              <a:t>Področje modulacije</a:t>
            </a:r>
            <a:endParaRPr lang="sr-Latn-R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81417662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840C790A-4BD4-4852-8117-E0F0DC09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err="1">
                <a:solidFill>
                  <a:srgbClr val="000000"/>
                </a:solidFill>
                <a:latin typeface="+mn-lt"/>
              </a:rPr>
              <a:t>Gasni</a:t>
            </a:r>
            <a:r>
              <a:rPr lang="hr-HR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+mn-lt"/>
              </a:rPr>
              <a:t>gorio</a:t>
            </a:r>
            <a:r>
              <a:rPr lang="hr-HR" sz="1600" dirty="0" err="1">
                <a:solidFill>
                  <a:srgbClr val="000000"/>
                </a:solidFill>
                <a:latin typeface="+mn-lt"/>
              </a:rPr>
              <a:t>nici</a:t>
            </a:r>
            <a:r>
              <a:rPr lang="hr-HR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hr-HR" sz="1600" dirty="0">
                <a:latin typeface="+mn-lt"/>
              </a:rPr>
              <a:t>ZMI za upotrebu na tehnološkim </a:t>
            </a:r>
            <a:r>
              <a:rPr lang="en-GB" sz="1600" dirty="0" err="1">
                <a:latin typeface="+mn-lt"/>
              </a:rPr>
              <a:t>uredjajima</a:t>
            </a:r>
            <a:b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16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EE48980-7E93-3FAB-CBD5-EC96198B6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883" y="1323473"/>
            <a:ext cx="6676385" cy="333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08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840C790A-4BD4-4852-8117-E0F0DC09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600" dirty="0">
                <a:solidFill>
                  <a:srgbClr val="000000"/>
                </a:solidFill>
                <a:latin typeface="+mn-lt"/>
              </a:rPr>
              <a:t>Sistemske komponente </a:t>
            </a:r>
            <a:r>
              <a:rPr lang="sl-SI" sz="1600" dirty="0">
                <a:solidFill>
                  <a:srgbClr val="FF0000"/>
                </a:solidFill>
                <a:latin typeface="+mn-lt"/>
              </a:rPr>
              <a:t>WG10/20 ZMI</a:t>
            </a:r>
            <a:b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16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2526160-5BFA-760E-DBF1-3DF4F681E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804" y="1264609"/>
            <a:ext cx="6627196" cy="3133309"/>
          </a:xfrm>
          <a:prstGeom prst="rect">
            <a:avLst/>
          </a:prstGeom>
        </p:spPr>
      </p:pic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E7A735F-6595-C199-4426-75354FFCA91B}"/>
              </a:ext>
            </a:extLst>
          </p:cNvPr>
          <p:cNvSpPr txBox="1">
            <a:spLocks/>
          </p:cNvSpPr>
          <p:nvPr/>
        </p:nvSpPr>
        <p:spPr>
          <a:xfrm>
            <a:off x="1373805" y="1735486"/>
            <a:ext cx="1976599" cy="3597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1400" b="1" kern="0" dirty="0" err="1"/>
              <a:t>Uredjaj</a:t>
            </a:r>
            <a:r>
              <a:rPr lang="hr-HR" sz="1400" b="1" kern="0" dirty="0"/>
              <a:t> za paljenje</a:t>
            </a:r>
          </a:p>
        </p:txBody>
      </p:sp>
      <p:sp>
        <p:nvSpPr>
          <p:cNvPr id="7" name="Označba mesta vsebine 5">
            <a:extLst>
              <a:ext uri="{FF2B5EF4-FFF2-40B4-BE49-F238E27FC236}">
                <a16:creationId xmlns:a16="http://schemas.microsoft.com/office/drawing/2014/main" id="{BA6B2FC3-E609-579E-82EC-A2DBE1926208}"/>
              </a:ext>
            </a:extLst>
          </p:cNvPr>
          <p:cNvSpPr txBox="1">
            <a:spLocks/>
          </p:cNvSpPr>
          <p:nvPr/>
        </p:nvSpPr>
        <p:spPr>
          <a:xfrm>
            <a:off x="1388672" y="2050775"/>
            <a:ext cx="1976599" cy="3597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r-HR" sz="1400" b="1" kern="0"/>
              <a:t>W-FM 25</a:t>
            </a:r>
          </a:p>
        </p:txBody>
      </p:sp>
      <p:sp>
        <p:nvSpPr>
          <p:cNvPr id="8" name="Označba mesta vsebine 5">
            <a:extLst>
              <a:ext uri="{FF2B5EF4-FFF2-40B4-BE49-F238E27FC236}">
                <a16:creationId xmlns:a16="http://schemas.microsoft.com/office/drawing/2014/main" id="{72E9A952-723C-7717-ECA8-4B0684E1E5D4}"/>
              </a:ext>
            </a:extLst>
          </p:cNvPr>
          <p:cNvSpPr txBox="1">
            <a:spLocks/>
          </p:cNvSpPr>
          <p:nvPr/>
        </p:nvSpPr>
        <p:spPr>
          <a:xfrm>
            <a:off x="1344068" y="2817729"/>
            <a:ext cx="1976599" cy="3597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1400" b="1" kern="0" dirty="0" err="1"/>
              <a:t>Vazd</a:t>
            </a:r>
            <a:r>
              <a:rPr lang="en-GB" sz="1400" b="1" kern="0" dirty="0"/>
              <a:t>.</a:t>
            </a:r>
            <a:r>
              <a:rPr lang="hr-HR" sz="1400" b="1" kern="0" dirty="0"/>
              <a:t> </a:t>
            </a:r>
            <a:r>
              <a:rPr lang="hr-HR" sz="1400" b="1" kern="0" dirty="0" err="1"/>
              <a:t>presostat</a:t>
            </a:r>
            <a:endParaRPr lang="hr-HR" sz="1400" b="1" kern="0" dirty="0"/>
          </a:p>
        </p:txBody>
      </p:sp>
      <p:sp>
        <p:nvSpPr>
          <p:cNvPr id="10" name="Označba mesta vsebine 5">
            <a:extLst>
              <a:ext uri="{FF2B5EF4-FFF2-40B4-BE49-F238E27FC236}">
                <a16:creationId xmlns:a16="http://schemas.microsoft.com/office/drawing/2014/main" id="{45F5E400-3330-4008-1D5A-4FF7B62326B4}"/>
              </a:ext>
            </a:extLst>
          </p:cNvPr>
          <p:cNvSpPr txBox="1">
            <a:spLocks/>
          </p:cNvSpPr>
          <p:nvPr/>
        </p:nvSpPr>
        <p:spPr>
          <a:xfrm>
            <a:off x="1373803" y="3360130"/>
            <a:ext cx="1976599" cy="3597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r-HR" sz="1400" b="1" kern="0" dirty="0"/>
              <a:t>Elektromotor</a:t>
            </a:r>
          </a:p>
          <a:p>
            <a:pPr marL="0" indent="0">
              <a:buNone/>
            </a:pPr>
            <a:r>
              <a:rPr lang="hr-HR" sz="1400" kern="0" dirty="0"/>
              <a:t>sa trajnim magnetom</a:t>
            </a:r>
          </a:p>
          <a:p>
            <a:pPr marL="0" indent="0">
              <a:buNone/>
            </a:pPr>
            <a:r>
              <a:rPr lang="en-GB" sz="1400" kern="0" dirty="0" err="1"/>
              <a:t>i</a:t>
            </a:r>
            <a:r>
              <a:rPr lang="hr-HR" sz="1400" kern="0" dirty="0"/>
              <a:t> frekventnim pretvaračem</a:t>
            </a:r>
          </a:p>
        </p:txBody>
      </p:sp>
      <p:sp>
        <p:nvSpPr>
          <p:cNvPr id="11" name="Označba mesta vsebine 5">
            <a:extLst>
              <a:ext uri="{FF2B5EF4-FFF2-40B4-BE49-F238E27FC236}">
                <a16:creationId xmlns:a16="http://schemas.microsoft.com/office/drawing/2014/main" id="{7AFC9DBC-4EEF-362E-89AE-EADF2BA7F45C}"/>
              </a:ext>
            </a:extLst>
          </p:cNvPr>
          <p:cNvSpPr txBox="1">
            <a:spLocks/>
          </p:cNvSpPr>
          <p:nvPr/>
        </p:nvSpPr>
        <p:spPr>
          <a:xfrm>
            <a:off x="6127942" y="4370692"/>
            <a:ext cx="2088958" cy="3597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sl-SI" sz="1400" b="1" kern="0" dirty="0"/>
              <a:t>FRS regulator </a:t>
            </a:r>
            <a:r>
              <a:rPr lang="en-GB" sz="1400" b="1" kern="0" dirty="0" err="1"/>
              <a:t>pritiska</a:t>
            </a:r>
            <a:endParaRPr lang="sl-SI" sz="1400" b="1" kern="0" dirty="0"/>
          </a:p>
        </p:txBody>
      </p:sp>
      <p:sp>
        <p:nvSpPr>
          <p:cNvPr id="12" name="Označba mesta vsebine 5">
            <a:extLst>
              <a:ext uri="{FF2B5EF4-FFF2-40B4-BE49-F238E27FC236}">
                <a16:creationId xmlns:a16="http://schemas.microsoft.com/office/drawing/2014/main" id="{64B19353-FA3C-FD95-792C-028FDEF1F6CA}"/>
              </a:ext>
            </a:extLst>
          </p:cNvPr>
          <p:cNvSpPr txBox="1">
            <a:spLocks/>
          </p:cNvSpPr>
          <p:nvPr/>
        </p:nvSpPr>
        <p:spPr>
          <a:xfrm>
            <a:off x="4198781" y="4370692"/>
            <a:ext cx="1873059" cy="3597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r-HR" sz="1400" b="1" kern="0" dirty="0" err="1"/>
              <a:t>Impul</a:t>
            </a:r>
            <a:r>
              <a:rPr lang="en-GB" sz="1400" b="1" kern="0" dirty="0"/>
              <a:t>s</a:t>
            </a:r>
            <a:r>
              <a:rPr lang="hr-HR" sz="1400" b="1" kern="0" dirty="0"/>
              <a:t>na </a:t>
            </a:r>
            <a:r>
              <a:rPr lang="hr-HR" sz="1400" b="1" kern="0" dirty="0" err="1"/>
              <a:t>cev</a:t>
            </a:r>
            <a:endParaRPr lang="hr-HR" sz="1400" b="1" kern="0" dirty="0"/>
          </a:p>
        </p:txBody>
      </p:sp>
      <p:sp>
        <p:nvSpPr>
          <p:cNvPr id="13" name="Označba mesta vsebine 5">
            <a:extLst>
              <a:ext uri="{FF2B5EF4-FFF2-40B4-BE49-F238E27FC236}">
                <a16:creationId xmlns:a16="http://schemas.microsoft.com/office/drawing/2014/main" id="{A397254B-EDEA-A225-C624-0BAE2EC7EB32}"/>
              </a:ext>
            </a:extLst>
          </p:cNvPr>
          <p:cNvSpPr txBox="1">
            <a:spLocks/>
          </p:cNvSpPr>
          <p:nvPr/>
        </p:nvSpPr>
        <p:spPr>
          <a:xfrm>
            <a:off x="5518341" y="1482526"/>
            <a:ext cx="2698559" cy="3597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hr-HR" sz="1400" b="1" kern="0" dirty="0"/>
              <a:t>FRNG regulator </a:t>
            </a:r>
            <a:r>
              <a:rPr lang="en-GB" sz="1400" b="1" kern="0" dirty="0" err="1"/>
              <a:t>pritiska</a:t>
            </a:r>
            <a:r>
              <a:rPr lang="en-GB" sz="1400" b="1" kern="0" dirty="0"/>
              <a:t> </a:t>
            </a:r>
            <a:r>
              <a:rPr lang="en-GB" sz="1400" b="1" kern="0" dirty="0" err="1"/>
              <a:t>gasa</a:t>
            </a:r>
            <a:endParaRPr lang="hr-HR" sz="1400" b="1" kern="0" dirty="0"/>
          </a:p>
          <a:p>
            <a:pPr marL="0" indent="0">
              <a:buNone/>
            </a:pPr>
            <a:r>
              <a:rPr lang="hr-HR" sz="1400" kern="0" dirty="0" err="1"/>
              <a:t>Optimira</a:t>
            </a:r>
            <a:r>
              <a:rPr lang="hr-HR" sz="1400" kern="0" dirty="0"/>
              <a:t> </a:t>
            </a:r>
            <a:r>
              <a:rPr lang="en-GB" sz="1400" kern="0" dirty="0" err="1"/>
              <a:t>pritisak</a:t>
            </a:r>
            <a:r>
              <a:rPr lang="hr-HR" sz="1400" kern="0" dirty="0"/>
              <a:t> </a:t>
            </a:r>
            <a:r>
              <a:rPr lang="en-GB" sz="1400" kern="0" dirty="0" err="1"/>
              <a:t>gasa</a:t>
            </a:r>
            <a:r>
              <a:rPr lang="hr-HR" sz="1400" kern="0" dirty="0"/>
              <a:t> kod malog opterećenja</a:t>
            </a:r>
          </a:p>
        </p:txBody>
      </p:sp>
      <p:sp>
        <p:nvSpPr>
          <p:cNvPr id="14" name="Označba mesta vsebine 5">
            <a:extLst>
              <a:ext uri="{FF2B5EF4-FFF2-40B4-BE49-F238E27FC236}">
                <a16:creationId xmlns:a16="http://schemas.microsoft.com/office/drawing/2014/main" id="{7791CAE3-0153-0C8A-0A93-D9021C95AB20}"/>
              </a:ext>
            </a:extLst>
          </p:cNvPr>
          <p:cNvSpPr txBox="1">
            <a:spLocks/>
          </p:cNvSpPr>
          <p:nvPr/>
        </p:nvSpPr>
        <p:spPr>
          <a:xfrm>
            <a:off x="5053708" y="879781"/>
            <a:ext cx="1873059" cy="3597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r-HR" sz="1400" b="1" kern="0" dirty="0"/>
              <a:t>ZMI plamena </a:t>
            </a:r>
            <a:r>
              <a:rPr lang="hr-HR" sz="1400" b="1" kern="0" dirty="0" err="1"/>
              <a:t>cev</a:t>
            </a:r>
            <a:endParaRPr lang="hr-HR" sz="1400" b="1" kern="0" dirty="0"/>
          </a:p>
        </p:txBody>
      </p:sp>
    </p:spTree>
    <p:extLst>
      <p:ext uri="{BB962C8B-B14F-4D97-AF65-F5344CB8AC3E}">
        <p14:creationId xmlns:p14="http://schemas.microsoft.com/office/powerpoint/2010/main" val="1610435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F6CFFDF-0660-0970-8D9D-B71267DEE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3" y="1108692"/>
            <a:ext cx="8692586" cy="3879141"/>
          </a:xfrm>
          <a:prstGeom prst="rect">
            <a:avLst/>
          </a:prstGeo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840C790A-4BD4-4852-8117-E0F0DC09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+mn-lt"/>
              </a:rPr>
              <a:t>Gori</a:t>
            </a:r>
            <a:r>
              <a:rPr lang="en-GB" dirty="0">
                <a:latin typeface="+mn-lt"/>
              </a:rPr>
              <a:t>o</a:t>
            </a:r>
            <a:r>
              <a:rPr lang="sl-SI" dirty="0">
                <a:latin typeface="+mn-lt"/>
              </a:rPr>
              <a:t>nik WG30 ZMI – pove</a:t>
            </a:r>
            <a:r>
              <a:rPr lang="en-GB" dirty="0">
                <a:latin typeface="+mn-lt"/>
              </a:rPr>
              <a:t>ć</a:t>
            </a:r>
            <a:r>
              <a:rPr lang="sl-SI" dirty="0" err="1">
                <a:latin typeface="+mn-lt"/>
              </a:rPr>
              <a:t>an</a:t>
            </a:r>
            <a:r>
              <a:rPr lang="en-GB" dirty="0" err="1">
                <a:latin typeface="+mn-lt"/>
              </a:rPr>
              <a:t>i</a:t>
            </a:r>
            <a:r>
              <a:rPr lang="sl-SI" dirty="0">
                <a:latin typeface="+mn-lt"/>
              </a:rPr>
              <a:t> </a:t>
            </a:r>
            <a:r>
              <a:rPr lang="sl-SI" dirty="0" err="1">
                <a:latin typeface="+mn-lt"/>
              </a:rPr>
              <a:t>regulaci</a:t>
            </a:r>
            <a:r>
              <a:rPr lang="en-GB" dirty="0">
                <a:latin typeface="+mn-lt"/>
              </a:rPr>
              <a:t>oni</a:t>
            </a:r>
            <a:r>
              <a:rPr lang="sl-SI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opseg</a:t>
            </a:r>
            <a:r>
              <a:rPr lang="sl-SI" dirty="0">
                <a:latin typeface="+mn-lt"/>
              </a:rPr>
              <a:t> i robustnost</a:t>
            </a: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7" name="Označba mesta vsebine 5">
            <a:extLst>
              <a:ext uri="{FF2B5EF4-FFF2-40B4-BE49-F238E27FC236}">
                <a16:creationId xmlns:a16="http://schemas.microsoft.com/office/drawing/2014/main" id="{BA6B2FC3-E609-579E-82EC-A2DBE1926208}"/>
              </a:ext>
            </a:extLst>
          </p:cNvPr>
          <p:cNvSpPr txBox="1">
            <a:spLocks/>
          </p:cNvSpPr>
          <p:nvPr/>
        </p:nvSpPr>
        <p:spPr>
          <a:xfrm>
            <a:off x="738967" y="2868387"/>
            <a:ext cx="1976599" cy="3597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r-HR" sz="1400" b="1" kern="0" dirty="0"/>
              <a:t>W-FM 25</a:t>
            </a:r>
          </a:p>
        </p:txBody>
      </p:sp>
      <p:sp>
        <p:nvSpPr>
          <p:cNvPr id="10" name="Označba mesta vsebine 5">
            <a:extLst>
              <a:ext uri="{FF2B5EF4-FFF2-40B4-BE49-F238E27FC236}">
                <a16:creationId xmlns:a16="http://schemas.microsoft.com/office/drawing/2014/main" id="{45F5E400-3330-4008-1D5A-4FF7B62326B4}"/>
              </a:ext>
            </a:extLst>
          </p:cNvPr>
          <p:cNvSpPr txBox="1">
            <a:spLocks/>
          </p:cNvSpPr>
          <p:nvPr/>
        </p:nvSpPr>
        <p:spPr>
          <a:xfrm>
            <a:off x="690545" y="3575222"/>
            <a:ext cx="1976599" cy="3597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r-HR" sz="1400" b="1" kern="0" dirty="0"/>
              <a:t>Elektromotor</a:t>
            </a:r>
          </a:p>
          <a:p>
            <a:pPr marL="0" indent="0">
              <a:buNone/>
            </a:pPr>
            <a:r>
              <a:rPr lang="hr-HR" sz="1400" kern="0" dirty="0"/>
              <a:t>sa trajnim magnetom</a:t>
            </a:r>
          </a:p>
        </p:txBody>
      </p:sp>
      <p:sp>
        <p:nvSpPr>
          <p:cNvPr id="11" name="Označba mesta vsebine 5">
            <a:extLst>
              <a:ext uri="{FF2B5EF4-FFF2-40B4-BE49-F238E27FC236}">
                <a16:creationId xmlns:a16="http://schemas.microsoft.com/office/drawing/2014/main" id="{7AFC9DBC-4EEF-362E-89AE-EADF2BA7F45C}"/>
              </a:ext>
            </a:extLst>
          </p:cNvPr>
          <p:cNvSpPr txBox="1">
            <a:spLocks/>
          </p:cNvSpPr>
          <p:nvPr/>
        </p:nvSpPr>
        <p:spPr>
          <a:xfrm>
            <a:off x="6302400" y="3919508"/>
            <a:ext cx="2060550" cy="3597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sl-SI" sz="1400" b="1" kern="0" dirty="0"/>
              <a:t>FRS regulator </a:t>
            </a:r>
            <a:r>
              <a:rPr lang="en-GB" sz="1400" b="1" kern="0" dirty="0" err="1"/>
              <a:t>pritiska</a:t>
            </a:r>
            <a:endParaRPr lang="sl-SI" sz="1400" b="1" kern="0" dirty="0"/>
          </a:p>
        </p:txBody>
      </p:sp>
      <p:sp>
        <p:nvSpPr>
          <p:cNvPr id="12" name="Označba mesta vsebine 5">
            <a:extLst>
              <a:ext uri="{FF2B5EF4-FFF2-40B4-BE49-F238E27FC236}">
                <a16:creationId xmlns:a16="http://schemas.microsoft.com/office/drawing/2014/main" id="{64B19353-FA3C-FD95-792C-028FDEF1F6CA}"/>
              </a:ext>
            </a:extLst>
          </p:cNvPr>
          <p:cNvSpPr txBox="1">
            <a:spLocks/>
          </p:cNvSpPr>
          <p:nvPr/>
        </p:nvSpPr>
        <p:spPr>
          <a:xfrm>
            <a:off x="4974818" y="4380651"/>
            <a:ext cx="1873059" cy="3597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r-HR" sz="1400" b="1" kern="0" dirty="0"/>
              <a:t>Impulsna </a:t>
            </a:r>
            <a:r>
              <a:rPr lang="hr-HR" sz="1400" b="1" kern="0" dirty="0" err="1"/>
              <a:t>cev</a:t>
            </a:r>
            <a:endParaRPr lang="hr-HR" sz="1400" b="1" kern="0" dirty="0"/>
          </a:p>
        </p:txBody>
      </p:sp>
      <p:sp>
        <p:nvSpPr>
          <p:cNvPr id="13" name="Označba mesta vsebine 5">
            <a:extLst>
              <a:ext uri="{FF2B5EF4-FFF2-40B4-BE49-F238E27FC236}">
                <a16:creationId xmlns:a16="http://schemas.microsoft.com/office/drawing/2014/main" id="{A397254B-EDEA-A225-C624-0BAE2EC7EB32}"/>
              </a:ext>
            </a:extLst>
          </p:cNvPr>
          <p:cNvSpPr txBox="1">
            <a:spLocks/>
          </p:cNvSpPr>
          <p:nvPr/>
        </p:nvSpPr>
        <p:spPr>
          <a:xfrm>
            <a:off x="7415486" y="1820305"/>
            <a:ext cx="1532134" cy="3597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hr-HR" sz="1400" b="1" kern="0" dirty="0"/>
              <a:t>FRS regulator </a:t>
            </a:r>
            <a:r>
              <a:rPr lang="hr-HR" sz="1400" b="1" kern="0" dirty="0" err="1"/>
              <a:t>predtlak</a:t>
            </a:r>
            <a:r>
              <a:rPr lang="hr-HR" sz="1400" b="1" kern="0" dirty="0"/>
              <a:t> </a:t>
            </a:r>
            <a:r>
              <a:rPr lang="en-GB" sz="1400" b="1" kern="0" dirty="0" err="1"/>
              <a:t>gasa</a:t>
            </a:r>
            <a:endParaRPr lang="hr-HR" sz="1400" b="1" kern="0" dirty="0"/>
          </a:p>
        </p:txBody>
      </p:sp>
      <p:sp>
        <p:nvSpPr>
          <p:cNvPr id="15" name="Označba mesta vsebine 5">
            <a:extLst>
              <a:ext uri="{FF2B5EF4-FFF2-40B4-BE49-F238E27FC236}">
                <a16:creationId xmlns:a16="http://schemas.microsoft.com/office/drawing/2014/main" id="{E82CF26D-887A-65E8-0243-ED5653870DE0}"/>
              </a:ext>
            </a:extLst>
          </p:cNvPr>
          <p:cNvSpPr txBox="1">
            <a:spLocks/>
          </p:cNvSpPr>
          <p:nvPr/>
        </p:nvSpPr>
        <p:spPr>
          <a:xfrm>
            <a:off x="2144458" y="4550569"/>
            <a:ext cx="1976599" cy="3597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hr-HR" sz="1400" b="1" kern="0" dirty="0"/>
              <a:t>Frekventni pretvarač</a:t>
            </a:r>
          </a:p>
        </p:txBody>
      </p:sp>
      <p:sp>
        <p:nvSpPr>
          <p:cNvPr id="17" name="Označba mesta vsebine 5">
            <a:extLst>
              <a:ext uri="{FF2B5EF4-FFF2-40B4-BE49-F238E27FC236}">
                <a16:creationId xmlns:a16="http://schemas.microsoft.com/office/drawing/2014/main" id="{C7E683AB-4CE1-1559-B304-50727BB96A66}"/>
              </a:ext>
            </a:extLst>
          </p:cNvPr>
          <p:cNvSpPr txBox="1">
            <a:spLocks/>
          </p:cNvSpPr>
          <p:nvPr/>
        </p:nvSpPr>
        <p:spPr>
          <a:xfrm>
            <a:off x="381003" y="1173077"/>
            <a:ext cx="2861508" cy="1284899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200" kern="0" dirty="0" err="1"/>
              <a:t>Isporučivo</a:t>
            </a:r>
            <a:r>
              <a:rPr lang="hr-HR" sz="1200" kern="0" dirty="0"/>
              <a:t>: Juni 2025</a:t>
            </a:r>
          </a:p>
          <a:p>
            <a:pPr marL="0" indent="0">
              <a:buNone/>
            </a:pPr>
            <a:r>
              <a:rPr lang="hr-HR" sz="1200" kern="0" dirty="0" err="1"/>
              <a:t>Regulacijsk</a:t>
            </a:r>
            <a:r>
              <a:rPr lang="en-GB" sz="1200" kern="0" dirty="0" err="1"/>
              <a:t>i</a:t>
            </a:r>
            <a:r>
              <a:rPr lang="hr-HR" sz="1200" kern="0" dirty="0"/>
              <a:t> o</a:t>
            </a:r>
            <a:r>
              <a:rPr lang="en-GB" sz="1200" kern="0" dirty="0" err="1"/>
              <a:t>pseg</a:t>
            </a:r>
            <a:r>
              <a:rPr lang="hr-HR" sz="1200" kern="0" dirty="0"/>
              <a:t> 1:17</a:t>
            </a:r>
          </a:p>
          <a:p>
            <a:pPr marL="0" indent="0">
              <a:buNone/>
            </a:pPr>
            <a:r>
              <a:rPr lang="hr-HR" sz="1200" kern="0" dirty="0"/>
              <a:t>Temperatura </a:t>
            </a:r>
            <a:r>
              <a:rPr lang="hr-HR" sz="1200" kern="0" dirty="0" err="1"/>
              <a:t>okoli</a:t>
            </a:r>
            <a:r>
              <a:rPr lang="en-GB" sz="1200" kern="0" dirty="0"/>
              <a:t>n</a:t>
            </a:r>
            <a:r>
              <a:rPr lang="hr-HR" sz="1200" kern="0" dirty="0"/>
              <a:t>e do 50 °C</a:t>
            </a:r>
          </a:p>
          <a:p>
            <a:pPr marL="0" indent="0">
              <a:buNone/>
            </a:pPr>
            <a:r>
              <a:rPr lang="hr-HR" sz="1200" kern="0" dirty="0"/>
              <a:t>Regulacija br. okretaja</a:t>
            </a:r>
          </a:p>
          <a:p>
            <a:pPr marL="0" indent="0">
              <a:buNone/>
            </a:pPr>
            <a:r>
              <a:rPr lang="en-GB" sz="1200" kern="0" dirty="0" err="1"/>
              <a:t>Gorionik</a:t>
            </a:r>
            <a:r>
              <a:rPr lang="hr-HR" sz="1200" kern="0" dirty="0"/>
              <a:t> za tehnološke naprave</a:t>
            </a:r>
          </a:p>
          <a:p>
            <a:pPr marL="0" indent="0">
              <a:buNone/>
            </a:pPr>
            <a:endParaRPr lang="hr-HR" sz="1200" kern="0" dirty="0"/>
          </a:p>
        </p:txBody>
      </p:sp>
      <p:sp>
        <p:nvSpPr>
          <p:cNvPr id="18" name="Označba mesta vsebine 5">
            <a:extLst>
              <a:ext uri="{FF2B5EF4-FFF2-40B4-BE49-F238E27FC236}">
                <a16:creationId xmlns:a16="http://schemas.microsoft.com/office/drawing/2014/main" id="{B79117F1-019D-0AFE-14DC-6813B0A5F539}"/>
              </a:ext>
            </a:extLst>
          </p:cNvPr>
          <p:cNvSpPr txBox="1">
            <a:spLocks/>
          </p:cNvSpPr>
          <p:nvPr/>
        </p:nvSpPr>
        <p:spPr>
          <a:xfrm>
            <a:off x="6082753" y="1316816"/>
            <a:ext cx="2011257" cy="3597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hr-HR" sz="1400" b="1" kern="0" dirty="0" err="1"/>
              <a:t>Merno</a:t>
            </a:r>
            <a:r>
              <a:rPr lang="hr-HR" sz="1400" b="1" kern="0" dirty="0"/>
              <a:t> mjesto</a:t>
            </a:r>
          </a:p>
        </p:txBody>
      </p:sp>
    </p:spTree>
    <p:extLst>
      <p:ext uri="{BB962C8B-B14F-4D97-AF65-F5344CB8AC3E}">
        <p14:creationId xmlns:p14="http://schemas.microsoft.com/office/powerpoint/2010/main" val="1998875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840C790A-4BD4-4852-8117-E0F0DC09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+mn-lt"/>
              </a:rPr>
              <a:t>Gori</a:t>
            </a:r>
            <a:r>
              <a:rPr lang="en-GB" dirty="0">
                <a:latin typeface="+mn-lt"/>
              </a:rPr>
              <a:t>o</a:t>
            </a:r>
            <a:r>
              <a:rPr lang="sl-SI" dirty="0">
                <a:latin typeface="+mn-lt"/>
              </a:rPr>
              <a:t>nik WG30… /1-C ZMI </a:t>
            </a:r>
            <a:r>
              <a:rPr lang="sl-SI" sz="1200" dirty="0">
                <a:latin typeface="+mn-lt"/>
              </a:rPr>
              <a:t>(</a:t>
            </a:r>
            <a:r>
              <a:rPr lang="hr-HR" sz="1200" dirty="0">
                <a:latin typeface="+mn-lt"/>
              </a:rPr>
              <a:t>za zemni i </a:t>
            </a:r>
            <a:r>
              <a:rPr lang="en-GB" sz="1200" dirty="0" err="1">
                <a:latin typeface="+mn-lt"/>
              </a:rPr>
              <a:t>tečni</a:t>
            </a:r>
            <a:r>
              <a:rPr lang="hr-HR" sz="1200" dirty="0">
                <a:latin typeface="+mn-lt"/>
              </a:rPr>
              <a:t> naftni </a:t>
            </a:r>
            <a:r>
              <a:rPr lang="en-GB" sz="1200" dirty="0">
                <a:latin typeface="+mn-lt"/>
              </a:rPr>
              <a:t>gas</a:t>
            </a:r>
            <a:r>
              <a:rPr lang="sl-SI" sz="1200" dirty="0">
                <a:latin typeface="+mn-lt"/>
              </a:rPr>
              <a:t>)</a:t>
            </a:r>
            <a:r>
              <a:rPr lang="sl-SI" dirty="0">
                <a:latin typeface="+mn-lt"/>
              </a:rPr>
              <a:t> </a:t>
            </a: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C10D689-30A2-52CB-483B-9BF121D89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3" y="1217438"/>
            <a:ext cx="8323826" cy="363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9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8BB6AA14-C436-7184-13DB-38133C181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106" y="1345292"/>
            <a:ext cx="4537281" cy="2773279"/>
          </a:xfrm>
          <a:prstGeom prst="rect">
            <a:avLst/>
          </a:prstGeo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840C790A-4BD4-4852-8117-E0F0DC09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WG10-30 ZMI princip </a:t>
            </a:r>
            <a:r>
              <a:rPr lang="sl-SI" sz="1600" dirty="0" err="1">
                <a:latin typeface="Arial" panose="020B0604020202020204" pitchFamily="34" charset="0"/>
                <a:cs typeface="Arial" panose="020B0604020202020204" pitchFamily="34" charset="0"/>
              </a:rPr>
              <a:t>regulaci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onog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opsega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1:17</a:t>
            </a:r>
            <a:b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1600" dirty="0"/>
          </a:p>
        </p:txBody>
      </p:sp>
      <p:sp>
        <p:nvSpPr>
          <p:cNvPr id="8" name="Označba mesta vsebine 5">
            <a:extLst>
              <a:ext uri="{FF2B5EF4-FFF2-40B4-BE49-F238E27FC236}">
                <a16:creationId xmlns:a16="http://schemas.microsoft.com/office/drawing/2014/main" id="{7ECC9AB0-EABD-3B88-4174-8A7C3914BF31}"/>
              </a:ext>
            </a:extLst>
          </p:cNvPr>
          <p:cNvSpPr txBox="1">
            <a:spLocks/>
          </p:cNvSpPr>
          <p:nvPr/>
        </p:nvSpPr>
        <p:spPr>
          <a:xfrm>
            <a:off x="381003" y="1202473"/>
            <a:ext cx="2067423" cy="3058915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1100" kern="0" dirty="0" err="1"/>
              <a:t>Pritisak</a:t>
            </a:r>
            <a:r>
              <a:rPr lang="hr-HR" sz="1100" kern="0" dirty="0"/>
              <a:t> ventilatora (P4) preko impulsne </a:t>
            </a:r>
            <a:r>
              <a:rPr lang="hr-HR" sz="1100" kern="0" dirty="0" err="1"/>
              <a:t>cevi</a:t>
            </a:r>
            <a:r>
              <a:rPr lang="hr-HR" sz="1100" kern="0" dirty="0"/>
              <a:t> </a:t>
            </a:r>
            <a:r>
              <a:rPr lang="hr-HR" sz="1100" kern="0" dirty="0" err="1"/>
              <a:t>ut</a:t>
            </a:r>
            <a:r>
              <a:rPr lang="en-GB" sz="1100" kern="0" dirty="0" err="1"/>
              <a:t>i</a:t>
            </a:r>
            <a:r>
              <a:rPr lang="hr-HR" sz="1100" kern="0" dirty="0" err="1"/>
              <a:t>če</a:t>
            </a:r>
            <a:r>
              <a:rPr lang="hr-HR" sz="1100" kern="0" dirty="0"/>
              <a:t> na </a:t>
            </a:r>
            <a:r>
              <a:rPr lang="en-GB" sz="1100" kern="0" dirty="0" err="1"/>
              <a:t>pritisak</a:t>
            </a:r>
            <a:r>
              <a:rPr lang="hr-HR" sz="1100" kern="0" dirty="0"/>
              <a:t> FRS2 regulatora.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100" kern="0" dirty="0"/>
              <a:t>Za </a:t>
            </a:r>
            <a:r>
              <a:rPr lang="en-GB" sz="1100" kern="0" dirty="0" err="1"/>
              <a:t>veći</a:t>
            </a:r>
            <a:r>
              <a:rPr lang="en-GB" sz="1100" kern="0" dirty="0"/>
              <a:t> p </a:t>
            </a:r>
            <a:r>
              <a:rPr lang="hr-HR" sz="1100" kern="0" dirty="0"/>
              <a:t>u impulsnoj </a:t>
            </a:r>
            <a:r>
              <a:rPr lang="hr-HR" sz="1100" kern="0" dirty="0" err="1"/>
              <a:t>cevi</a:t>
            </a:r>
            <a:r>
              <a:rPr lang="hr-HR" sz="1100" kern="0" dirty="0"/>
              <a:t> P4, podiže se isto </a:t>
            </a:r>
            <a:r>
              <a:rPr lang="en-GB" sz="1100" kern="0" dirty="0" err="1"/>
              <a:t>pritisak</a:t>
            </a:r>
            <a:r>
              <a:rPr lang="en-GB" sz="1100" kern="0" dirty="0"/>
              <a:t> </a:t>
            </a:r>
            <a:r>
              <a:rPr lang="en-GB" sz="1100" kern="0" dirty="0" err="1"/>
              <a:t>gasa</a:t>
            </a:r>
            <a:r>
              <a:rPr lang="hr-HR" sz="1100" kern="0" dirty="0"/>
              <a:t> nakon FRS-2 regulatora P3 i obratno.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1100" kern="0" dirty="0"/>
              <a:t>Na taj način može se spustiti regulacijski </a:t>
            </a:r>
            <a:r>
              <a:rPr lang="en-GB" sz="1100" kern="0" dirty="0" err="1"/>
              <a:t>pritisak</a:t>
            </a:r>
            <a:r>
              <a:rPr lang="hr-HR" sz="1100" kern="0" dirty="0"/>
              <a:t> (P3) i povećati modulacijsko područje </a:t>
            </a:r>
            <a:r>
              <a:rPr lang="en-GB" sz="1100" kern="0" dirty="0" err="1"/>
              <a:t>gorionika</a:t>
            </a:r>
            <a:r>
              <a:rPr lang="hr-HR" sz="1100" kern="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hr-HR" sz="1100" kern="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554FE60-CA38-6F4C-F01F-E21CA95A4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21" y="826293"/>
            <a:ext cx="2509928" cy="164018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14928E79-E038-1988-2F60-21985CBA8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895" y="3263426"/>
            <a:ext cx="2437554" cy="159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91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840C790A-4BD4-4852-8117-E0F0DC09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+mn-lt"/>
              </a:rPr>
              <a:t>Gorilnik WG30… /1-C ZMI </a:t>
            </a:r>
            <a:r>
              <a:rPr lang="sl-SI" sz="1200" dirty="0">
                <a:latin typeface="+mn-lt"/>
              </a:rPr>
              <a:t>(</a:t>
            </a:r>
            <a:r>
              <a:rPr lang="hr-HR" sz="1200" dirty="0">
                <a:latin typeface="+mn-lt"/>
              </a:rPr>
              <a:t>za zemni i </a:t>
            </a:r>
            <a:r>
              <a:rPr lang="en-GB" sz="1200" dirty="0" err="1">
                <a:latin typeface="+mn-lt"/>
              </a:rPr>
              <a:t>tečni</a:t>
            </a:r>
            <a:r>
              <a:rPr lang="hr-HR" sz="1200" dirty="0">
                <a:latin typeface="+mn-lt"/>
              </a:rPr>
              <a:t> naftni </a:t>
            </a:r>
            <a:r>
              <a:rPr lang="en-GB" sz="1200" dirty="0">
                <a:latin typeface="+mn-lt"/>
              </a:rPr>
              <a:t>gas</a:t>
            </a:r>
            <a:r>
              <a:rPr lang="sl-SI" sz="1200" dirty="0">
                <a:latin typeface="+mn-lt"/>
              </a:rPr>
              <a:t>)</a:t>
            </a:r>
            <a:r>
              <a:rPr lang="sl-SI" dirty="0">
                <a:latin typeface="+mn-lt"/>
              </a:rPr>
              <a:t> </a:t>
            </a: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78D3594-14F0-2A36-A9B7-FCD9BF444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3" y="1059656"/>
            <a:ext cx="8343848" cy="37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64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840C790A-4BD4-4852-8117-E0F0DC09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3" y="592932"/>
            <a:ext cx="8367713" cy="381430"/>
          </a:xfrm>
        </p:spPr>
        <p:txBody>
          <a:bodyPr/>
          <a:lstStyle/>
          <a:p>
            <a:r>
              <a:rPr lang="hr-HR" dirty="0">
                <a:latin typeface="+mn-lt"/>
              </a:rPr>
              <a:t>W- </a:t>
            </a:r>
            <a:r>
              <a:rPr lang="en-GB" dirty="0" err="1">
                <a:latin typeface="+mn-lt"/>
              </a:rPr>
              <a:t>gorionici</a:t>
            </a:r>
            <a:r>
              <a:rPr lang="hr-HR" dirty="0">
                <a:latin typeface="+mn-lt"/>
              </a:rPr>
              <a:t> za tehnološke </a:t>
            </a:r>
            <a:r>
              <a:rPr lang="en-GB" dirty="0" err="1">
                <a:latin typeface="+mn-lt"/>
              </a:rPr>
              <a:t>uredjaje</a:t>
            </a:r>
            <a:r>
              <a:rPr lang="hr-HR" dirty="0">
                <a:latin typeface="+mn-lt"/>
              </a:rPr>
              <a:t> / pekarske pe</a:t>
            </a:r>
            <a:r>
              <a:rPr lang="en-GB" dirty="0">
                <a:latin typeface="+mn-lt"/>
              </a:rPr>
              <a:t>ć</a:t>
            </a:r>
            <a:r>
              <a:rPr lang="hr-HR" dirty="0">
                <a:latin typeface="+mn-lt"/>
              </a:rPr>
              <a:t>i</a:t>
            </a:r>
            <a:br>
              <a:rPr lang="hr-HR" dirty="0">
                <a:latin typeface="+mn-lt"/>
              </a:rPr>
            </a:br>
            <a:r>
              <a:rPr lang="hr-HR" sz="1400" dirty="0">
                <a:latin typeface="+mn-lt"/>
              </a:rPr>
              <a:t>Varijante opreme za veću robusnost</a:t>
            </a: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056A605-D08E-BF5C-6D9E-7275B5455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283" y="1439055"/>
            <a:ext cx="3133009" cy="300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69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840C790A-4BD4-4852-8117-E0F0DC09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3" y="592932"/>
            <a:ext cx="8367713" cy="381430"/>
          </a:xfrm>
        </p:spPr>
        <p:txBody>
          <a:bodyPr/>
          <a:lstStyle/>
          <a:p>
            <a:r>
              <a:rPr lang="hr-HR" dirty="0">
                <a:latin typeface="+mn-lt"/>
              </a:rPr>
              <a:t>W- plamenici: reference izvan </a:t>
            </a:r>
            <a:r>
              <a:rPr lang="hr-HR" dirty="0" err="1">
                <a:latin typeface="+mn-lt"/>
              </a:rPr>
              <a:t>klasič</a:t>
            </a:r>
            <a:r>
              <a:rPr lang="en-GB" dirty="0">
                <a:latin typeface="+mn-lt"/>
              </a:rPr>
              <a:t>n</a:t>
            </a:r>
            <a:r>
              <a:rPr lang="hr-HR" dirty="0" err="1">
                <a:latin typeface="+mn-lt"/>
              </a:rPr>
              <a:t>og</a:t>
            </a:r>
            <a:r>
              <a:rPr lang="hr-HR" dirty="0">
                <a:latin typeface="+mn-lt"/>
              </a:rPr>
              <a:t> gr</a:t>
            </a:r>
            <a:r>
              <a:rPr lang="en-GB" dirty="0">
                <a:latin typeface="+mn-lt"/>
              </a:rPr>
              <a:t>e</a:t>
            </a:r>
            <a:r>
              <a:rPr lang="hr-HR" dirty="0" err="1">
                <a:latin typeface="+mn-lt"/>
              </a:rPr>
              <a:t>janja</a:t>
            </a:r>
            <a:br>
              <a:rPr lang="hr-HR" dirty="0">
                <a:latin typeface="+mn-lt"/>
              </a:rPr>
            </a:br>
            <a:br>
              <a:rPr lang="hr-HR" dirty="0">
                <a:latin typeface="+mn-lt"/>
              </a:rPr>
            </a:b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8098345-F1F1-97F4-D5BB-1C5D7CC66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37" y="1191719"/>
            <a:ext cx="8129925" cy="346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86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840C790A-4BD4-4852-8117-E0F0DC09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3" y="592932"/>
            <a:ext cx="8367713" cy="381430"/>
          </a:xfrm>
        </p:spPr>
        <p:txBody>
          <a:bodyPr/>
          <a:lstStyle/>
          <a:p>
            <a:r>
              <a:rPr lang="hr-HR" dirty="0">
                <a:latin typeface="+mn-lt"/>
              </a:rPr>
              <a:t>Potrebna oprema vezana na područje upotrebe</a:t>
            </a:r>
            <a:br>
              <a:rPr lang="hr-HR" dirty="0">
                <a:latin typeface="+mn-lt"/>
              </a:rPr>
            </a:br>
            <a:br>
              <a:rPr lang="hr-HR" dirty="0">
                <a:latin typeface="+mn-lt"/>
              </a:rPr>
            </a:b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3F1E1D9-EB1C-CBC7-19B6-FD2319FAA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6" y="974362"/>
            <a:ext cx="8702748" cy="38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3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489B96-6E30-4DA2-8418-03BAAF9F5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99" y="760116"/>
            <a:ext cx="6687265" cy="4220958"/>
          </a:xfrm>
          <a:prstGeom prst="rect">
            <a:avLst/>
          </a:prstGeom>
        </p:spPr>
      </p:pic>
      <p:sp>
        <p:nvSpPr>
          <p:cNvPr id="5" name="Označba mesta vsebine 18">
            <a:extLst>
              <a:ext uri="{FF2B5EF4-FFF2-40B4-BE49-F238E27FC236}">
                <a16:creationId xmlns:a16="http://schemas.microsoft.com/office/drawing/2014/main" id="{3DDD33AA-3C20-4443-B617-D41A06A8CD97}"/>
              </a:ext>
            </a:extLst>
          </p:cNvPr>
          <p:cNvSpPr txBox="1">
            <a:spLocks/>
          </p:cNvSpPr>
          <p:nvPr/>
        </p:nvSpPr>
        <p:spPr bwMode="auto">
          <a:xfrm>
            <a:off x="4879697" y="1020304"/>
            <a:ext cx="2706029" cy="353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892" indent="-34289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08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27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8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5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hr-HR" sz="600" b="1" kern="0" dirty="0"/>
              <a:t>       </a:t>
            </a:r>
            <a:r>
              <a:rPr lang="hr-HR" sz="700" b="1" kern="0" dirty="0"/>
              <a:t>Prednosti na jednom mjestu</a:t>
            </a:r>
          </a:p>
          <a:p>
            <a:pPr marL="0" indent="0">
              <a:buNone/>
            </a:pPr>
            <a:endParaRPr lang="hr-HR" sz="700" b="1" kern="0" dirty="0"/>
          </a:p>
          <a:p>
            <a:pPr marL="0" indent="0">
              <a:buNone/>
            </a:pPr>
            <a:r>
              <a:rPr lang="hr-HR" sz="700" b="1" kern="0" dirty="0" err="1"/>
              <a:t>Profesionaln</a:t>
            </a:r>
            <a:r>
              <a:rPr lang="en-GB" sz="700" b="1" kern="0" dirty="0" err="1"/>
              <a:t>i</a:t>
            </a:r>
            <a:r>
              <a:rPr lang="hr-HR" sz="700" b="1" kern="0" dirty="0"/>
              <a:t> </a:t>
            </a:r>
            <a:r>
              <a:rPr lang="en-GB" sz="700" b="1" kern="0" dirty="0" err="1"/>
              <a:t>gasni</a:t>
            </a:r>
            <a:r>
              <a:rPr lang="hr-HR" sz="700" b="1" kern="0" dirty="0"/>
              <a:t> </a:t>
            </a:r>
            <a:r>
              <a:rPr lang="hr-HR" sz="700" b="1" kern="0" dirty="0" err="1"/>
              <a:t>kondenzaci</a:t>
            </a:r>
            <a:r>
              <a:rPr lang="en-GB" sz="700" b="1" kern="0" dirty="0"/>
              <a:t>oni</a:t>
            </a:r>
            <a:r>
              <a:rPr lang="hr-HR" sz="700" b="1" kern="0" dirty="0"/>
              <a:t> </a:t>
            </a:r>
            <a:r>
              <a:rPr lang="en-GB" sz="700" b="1" kern="0" dirty="0" err="1"/>
              <a:t>uredjaj</a:t>
            </a:r>
            <a:endParaRPr lang="hr-HR" sz="700" b="1" kern="0" dirty="0"/>
          </a:p>
          <a:p>
            <a:r>
              <a:rPr lang="hr-HR" sz="700" kern="0" dirty="0"/>
              <a:t>Kvalitetan toplotni </a:t>
            </a:r>
            <a:r>
              <a:rPr lang="hr-HR" sz="700" kern="0" dirty="0" err="1"/>
              <a:t>prenosnik</a:t>
            </a:r>
            <a:r>
              <a:rPr lang="hr-HR" sz="700" kern="0" dirty="0"/>
              <a:t> iz Al/</a:t>
            </a:r>
            <a:r>
              <a:rPr lang="en-GB" sz="700" kern="0" dirty="0"/>
              <a:t>S</a:t>
            </a:r>
            <a:r>
              <a:rPr lang="hr-HR" sz="700" kern="0" dirty="0"/>
              <a:t>i l</a:t>
            </a:r>
            <a:r>
              <a:rPr lang="en-GB" sz="700" kern="0" dirty="0" err="1"/>
              <a:t>egure</a:t>
            </a:r>
            <a:endParaRPr lang="hr-HR" sz="700" kern="0" dirty="0"/>
          </a:p>
          <a:p>
            <a:r>
              <a:rPr lang="hr-HR" sz="700" kern="0" dirty="0"/>
              <a:t>Veliki otvori za održavanje</a:t>
            </a:r>
          </a:p>
          <a:p>
            <a:r>
              <a:rPr lang="hr-HR" sz="700" kern="0" dirty="0"/>
              <a:t>Hitro-montažno izvedeni priključci polaznog i povratno</a:t>
            </a:r>
            <a:r>
              <a:rPr lang="en-GB" sz="700" kern="0" dirty="0"/>
              <a:t>g</a:t>
            </a:r>
            <a:r>
              <a:rPr lang="hr-HR" sz="700" kern="0" dirty="0"/>
              <a:t> voda DN 100</a:t>
            </a:r>
          </a:p>
          <a:p>
            <a:pPr marL="0" indent="0">
              <a:buNone/>
            </a:pPr>
            <a:endParaRPr lang="hr-HR" sz="700" b="1" kern="0" dirty="0"/>
          </a:p>
          <a:p>
            <a:pPr marL="0" indent="0">
              <a:buNone/>
            </a:pPr>
            <a:r>
              <a:rPr lang="hr-HR" sz="700" kern="0" dirty="0" err="1"/>
              <a:t>Premix</a:t>
            </a:r>
            <a:r>
              <a:rPr lang="hr-HR" sz="700" kern="0" dirty="0"/>
              <a:t> </a:t>
            </a:r>
            <a:r>
              <a:rPr lang="en-GB" sz="700" kern="0" dirty="0" err="1"/>
              <a:t>gorionik</a:t>
            </a:r>
            <a:r>
              <a:rPr lang="hr-HR" sz="700" kern="0" dirty="0"/>
              <a:t> WG 40 PLN U serijska oprema</a:t>
            </a:r>
            <a:endParaRPr lang="hr-HR" sz="700" b="1" kern="0" dirty="0"/>
          </a:p>
          <a:p>
            <a:r>
              <a:rPr lang="hr-HR" sz="700" kern="0" dirty="0"/>
              <a:t>široko modulacijsko područje 1:10</a:t>
            </a:r>
          </a:p>
          <a:p>
            <a:r>
              <a:rPr lang="hr-HR" sz="700" kern="0" dirty="0"/>
              <a:t>Poznato upravljanje sa W-FM 25</a:t>
            </a:r>
          </a:p>
          <a:p>
            <a:r>
              <a:rPr lang="hr-HR" sz="700" kern="0" dirty="0"/>
              <a:t>Ultra </a:t>
            </a:r>
            <a:r>
              <a:rPr lang="hr-HR" sz="700" kern="0" dirty="0" err="1"/>
              <a:t>LowNOx</a:t>
            </a:r>
            <a:r>
              <a:rPr lang="hr-HR" sz="700" kern="0" dirty="0"/>
              <a:t> tehnika z NOx &lt; 56 mg/kWh</a:t>
            </a:r>
          </a:p>
          <a:p>
            <a:r>
              <a:rPr lang="hr-HR" sz="700" kern="0" dirty="0"/>
              <a:t>Integriran 60 </a:t>
            </a:r>
            <a:r>
              <a:rPr lang="hr-HR" sz="700" kern="0" dirty="0" err="1"/>
              <a:t>μm</a:t>
            </a:r>
            <a:r>
              <a:rPr lang="hr-HR" sz="700" kern="0" dirty="0"/>
              <a:t> filter </a:t>
            </a:r>
            <a:r>
              <a:rPr lang="en-GB" sz="700" kern="0" dirty="0" err="1"/>
              <a:t>vazduha</a:t>
            </a:r>
            <a:r>
              <a:rPr lang="hr-HR" sz="700" kern="0" dirty="0"/>
              <a:t> sa zadnje strane</a:t>
            </a:r>
          </a:p>
          <a:p>
            <a:r>
              <a:rPr lang="hr-HR" sz="700" kern="0" dirty="0"/>
              <a:t>Bogat pribor za </a:t>
            </a:r>
            <a:r>
              <a:rPr lang="en-GB" sz="700" kern="0" dirty="0" err="1"/>
              <a:t>gorionik</a:t>
            </a:r>
            <a:endParaRPr lang="hr-HR" sz="700" kern="0" dirty="0"/>
          </a:p>
          <a:p>
            <a:r>
              <a:rPr lang="hr-HR" sz="700" kern="0" dirty="0" err="1"/>
              <a:t>Modbus</a:t>
            </a:r>
            <a:r>
              <a:rPr lang="hr-HR" sz="700" kern="0" dirty="0"/>
              <a:t> komunikacija </a:t>
            </a:r>
            <a:r>
              <a:rPr lang="en-GB" sz="700" kern="0" dirty="0" err="1"/>
              <a:t>gorionika</a:t>
            </a:r>
            <a:r>
              <a:rPr lang="hr-HR" sz="700" kern="0" dirty="0"/>
              <a:t> sa regulatorom WEM</a:t>
            </a:r>
          </a:p>
          <a:p>
            <a:pPr lvl="1"/>
            <a:endParaRPr lang="hr-HR" sz="700" kern="0" dirty="0"/>
          </a:p>
          <a:p>
            <a:pPr marL="0" indent="0">
              <a:buNone/>
            </a:pPr>
            <a:r>
              <a:rPr lang="hr-HR" sz="700" kern="0" dirty="0"/>
              <a:t>Potpuna oprema kotla</a:t>
            </a:r>
          </a:p>
          <a:p>
            <a:r>
              <a:rPr lang="hr-HR" sz="700" kern="0" dirty="0"/>
              <a:t>Kompletna oprema sigurnosti za &gt; 300 kW (EN 12828)</a:t>
            </a:r>
          </a:p>
          <a:p>
            <a:r>
              <a:rPr lang="hr-HR" sz="700" kern="0" dirty="0" err="1"/>
              <a:t>Standar</a:t>
            </a:r>
            <a:r>
              <a:rPr lang="en-GB" sz="700" kern="0" dirty="0"/>
              <a:t>d</a:t>
            </a:r>
            <a:r>
              <a:rPr lang="hr-HR" sz="700" kern="0" dirty="0"/>
              <a:t>iz</a:t>
            </a:r>
            <a:r>
              <a:rPr lang="en-GB" sz="700" kern="0" dirty="0" err="1"/>
              <a:t>ov</a:t>
            </a:r>
            <a:r>
              <a:rPr lang="hr-HR" sz="700" kern="0" dirty="0" err="1"/>
              <a:t>ani</a:t>
            </a:r>
            <a:r>
              <a:rPr lang="hr-HR" sz="700" kern="0" dirty="0"/>
              <a:t> senzori</a:t>
            </a:r>
          </a:p>
          <a:p>
            <a:r>
              <a:rPr lang="hr-HR" sz="700" kern="0" dirty="0"/>
              <a:t>Sifon s</a:t>
            </a:r>
            <a:r>
              <a:rPr lang="en-GB" sz="700" kern="0" dirty="0"/>
              <a:t>a </a:t>
            </a:r>
            <a:r>
              <a:rPr lang="en-GB" sz="700" kern="0" dirty="0" err="1"/>
              <a:t>spoljnje</a:t>
            </a:r>
            <a:r>
              <a:rPr lang="hr-HR" sz="700" kern="0" dirty="0"/>
              <a:t> stane kućišta naprave</a:t>
            </a:r>
          </a:p>
          <a:p>
            <a:r>
              <a:rPr lang="hr-HR" sz="700" kern="0" dirty="0"/>
              <a:t>Dimovodni priključak DN 250</a:t>
            </a:r>
          </a:p>
          <a:p>
            <a:pPr lvl="1"/>
            <a:endParaRPr lang="hr-HR" sz="700" kern="0" dirty="0"/>
          </a:p>
          <a:p>
            <a:pPr marL="0" indent="0">
              <a:buNone/>
            </a:pPr>
            <a:r>
              <a:rPr lang="hr-HR" sz="700" kern="0" dirty="0" err="1"/>
              <a:t>Weishaupt</a:t>
            </a:r>
            <a:r>
              <a:rPr lang="hr-HR" sz="700" kern="0" dirty="0"/>
              <a:t> </a:t>
            </a:r>
            <a:r>
              <a:rPr lang="hr-HR" sz="700" kern="0" dirty="0" err="1"/>
              <a:t>Energie</a:t>
            </a:r>
            <a:r>
              <a:rPr lang="hr-HR" sz="700" kern="0" dirty="0"/>
              <a:t> Management WEM</a:t>
            </a:r>
          </a:p>
          <a:p>
            <a:r>
              <a:rPr lang="hr-HR" sz="700" kern="0" dirty="0"/>
              <a:t>Bogata osnovna oprema za </a:t>
            </a:r>
            <a:r>
              <a:rPr lang="hr-HR" sz="700" kern="0" dirty="0" err="1"/>
              <a:t>tr</a:t>
            </a:r>
            <a:r>
              <a:rPr lang="en-GB" sz="700" kern="0" dirty="0" err="1"/>
              <a:t>i</a:t>
            </a:r>
            <a:r>
              <a:rPr lang="hr-HR" sz="700" kern="0" dirty="0"/>
              <a:t> krugova gr</a:t>
            </a:r>
            <a:r>
              <a:rPr lang="en-GB" sz="700" kern="0" dirty="0"/>
              <a:t>e</a:t>
            </a:r>
            <a:r>
              <a:rPr lang="hr-HR" sz="700" kern="0" dirty="0" err="1"/>
              <a:t>janja</a:t>
            </a:r>
            <a:endParaRPr lang="hr-HR" sz="700" kern="0" dirty="0"/>
          </a:p>
          <a:p>
            <a:r>
              <a:rPr lang="hr-HR" sz="700" kern="0" dirty="0" err="1"/>
              <a:t>Integri</a:t>
            </a:r>
            <a:r>
              <a:rPr lang="en-GB" sz="700" kern="0" dirty="0"/>
              <a:t>s</a:t>
            </a:r>
            <a:r>
              <a:rPr lang="hr-HR" sz="700" kern="0" dirty="0" err="1"/>
              <a:t>an</a:t>
            </a:r>
            <a:r>
              <a:rPr lang="hr-HR" sz="700" kern="0" dirty="0"/>
              <a:t> priključak za WEM portal (Internet </a:t>
            </a:r>
            <a:r>
              <a:rPr lang="en-GB" sz="700" kern="0" dirty="0" err="1"/>
              <a:t>i</a:t>
            </a:r>
            <a:r>
              <a:rPr lang="hr-HR" sz="700" kern="0" dirty="0"/>
              <a:t>li App)</a:t>
            </a:r>
          </a:p>
          <a:p>
            <a:r>
              <a:rPr lang="hr-HR" sz="700" kern="0" dirty="0"/>
              <a:t>Profesionalni el. priključci s kabelskim kanalom</a:t>
            </a:r>
          </a:p>
          <a:p>
            <a:r>
              <a:rPr lang="hr-HR" sz="700" kern="0" dirty="0"/>
              <a:t>Asistent za puštanje u pogon</a:t>
            </a:r>
          </a:p>
          <a:p>
            <a:pPr lvl="1"/>
            <a:endParaRPr lang="hr-HR" sz="700" kern="0" dirty="0"/>
          </a:p>
          <a:p>
            <a:pPr marL="0" indent="0">
              <a:buNone/>
            </a:pPr>
            <a:r>
              <a:rPr lang="hr-HR" sz="700" kern="0" dirty="0"/>
              <a:t>Weishaupt sistemsko rešenje iz jedne ruke</a:t>
            </a:r>
          </a:p>
          <a:p>
            <a:r>
              <a:rPr lang="hr-HR" sz="600" kern="0" dirty="0"/>
              <a:t>Dimovod, hidrauličke i sigurnosne komponente 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600" dirty="0">
                <a:solidFill>
                  <a:srgbClr val="000000"/>
                </a:solidFill>
              </a:rPr>
              <a:t>Nov</a:t>
            </a:r>
            <a:r>
              <a:rPr lang="en-GB" sz="1600" dirty="0" err="1">
                <a:solidFill>
                  <a:srgbClr val="000000"/>
                </a:solidFill>
              </a:rPr>
              <a:t>iteti</a:t>
            </a:r>
            <a:r>
              <a:rPr lang="sl-SI" sz="1600" dirty="0">
                <a:solidFill>
                  <a:srgbClr val="000000"/>
                </a:solidFill>
              </a:rPr>
              <a:t> : </a:t>
            </a:r>
            <a:r>
              <a:rPr lang="sl-SI" sz="1600" dirty="0" err="1"/>
              <a:t>Kondenzaci</a:t>
            </a:r>
            <a:r>
              <a:rPr lang="en-GB" sz="1600" dirty="0"/>
              <a:t>on</a:t>
            </a:r>
            <a:r>
              <a:rPr lang="sl-SI" sz="1600" dirty="0"/>
              <a:t>i podni </a:t>
            </a:r>
            <a:r>
              <a:rPr lang="hr-HR" sz="1600" dirty="0"/>
              <a:t>kotlovi</a:t>
            </a:r>
            <a:r>
              <a:rPr lang="sl-SI" sz="1600" dirty="0"/>
              <a:t> WTC GB do 620 kW</a:t>
            </a:r>
            <a:br>
              <a:rPr lang="sl-SI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9071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840C790A-4BD4-4852-8117-E0F0DC09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3" y="592932"/>
            <a:ext cx="8367713" cy="381430"/>
          </a:xfrm>
        </p:spPr>
        <p:txBody>
          <a:bodyPr/>
          <a:lstStyle/>
          <a:p>
            <a:r>
              <a:rPr lang="hr-HR" dirty="0">
                <a:latin typeface="+mn-lt"/>
              </a:rPr>
              <a:t>ULN Tehnologija</a:t>
            </a:r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BD7D5EC-11F0-07FD-112D-ECD35D8A00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27"/>
          <a:stretch/>
        </p:blipFill>
        <p:spPr>
          <a:xfrm>
            <a:off x="381003" y="1319953"/>
            <a:ext cx="8192125" cy="330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31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74BBE89A-AE74-9F93-A33E-44A65E1C6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526382"/>
            <a:ext cx="8329612" cy="264291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r-HR" sz="1600" b="1" dirty="0"/>
              <a:t>Gorivo: Prirodni </a:t>
            </a:r>
            <a:r>
              <a:rPr lang="en-GB" sz="1600" b="1" dirty="0"/>
              <a:t>gas</a:t>
            </a:r>
            <a:r>
              <a:rPr lang="hr-HR" sz="1600" b="1" dirty="0"/>
              <a:t> i </a:t>
            </a:r>
            <a:r>
              <a:rPr lang="en-GB" sz="1600" b="1" dirty="0" err="1"/>
              <a:t>lož</a:t>
            </a:r>
            <a:r>
              <a:rPr lang="en-GB" sz="1600" b="1" dirty="0"/>
              <a:t> </a:t>
            </a:r>
            <a:r>
              <a:rPr lang="en-GB" sz="1600" b="1" dirty="0" err="1"/>
              <a:t>ulje</a:t>
            </a:r>
            <a:r>
              <a:rPr lang="en-GB" sz="1600" b="1" dirty="0"/>
              <a:t> </a:t>
            </a:r>
            <a:r>
              <a:rPr lang="hr-HR" sz="1600" b="1" dirty="0"/>
              <a:t>EL</a:t>
            </a:r>
          </a:p>
          <a:p>
            <a:pPr>
              <a:lnSpc>
                <a:spcPct val="200000"/>
              </a:lnSpc>
            </a:pPr>
            <a:r>
              <a:rPr lang="hr-HR" sz="1600" b="1" dirty="0"/>
              <a:t>Snaga: do 11.000 kW na prirodni </a:t>
            </a:r>
            <a:r>
              <a:rPr lang="en-GB" sz="1600" b="1" dirty="0"/>
              <a:t>gas</a:t>
            </a:r>
            <a:endParaRPr lang="hr-HR" sz="1600" b="1" dirty="0"/>
          </a:p>
          <a:p>
            <a:pPr>
              <a:lnSpc>
                <a:spcPct val="200000"/>
              </a:lnSpc>
            </a:pPr>
            <a:r>
              <a:rPr lang="hr-HR" sz="1600" b="1" dirty="0"/>
              <a:t>NO</a:t>
            </a:r>
            <a:r>
              <a:rPr lang="hr-HR" sz="1600" b="1" baseline="-25000" dirty="0"/>
              <a:t>x</a:t>
            </a:r>
            <a:r>
              <a:rPr lang="hr-HR" sz="1600" b="1" dirty="0"/>
              <a:t>: </a:t>
            </a:r>
            <a:r>
              <a:rPr lang="en-GB" sz="1600" b="1" dirty="0" err="1"/>
              <a:t>garantovano</a:t>
            </a:r>
            <a:r>
              <a:rPr lang="en-GB" sz="1600" b="1" dirty="0"/>
              <a:t> </a:t>
            </a:r>
            <a:r>
              <a:rPr lang="hr-HR" sz="1600" b="1" dirty="0"/>
              <a:t>7 </a:t>
            </a:r>
            <a:r>
              <a:rPr lang="hr-HR" sz="1600" b="1" dirty="0" err="1"/>
              <a:t>ppm</a:t>
            </a:r>
            <a:r>
              <a:rPr lang="hr-HR" sz="1600" b="1" dirty="0"/>
              <a:t> na prirodni </a:t>
            </a:r>
            <a:r>
              <a:rPr lang="en-GB" sz="1600" b="1" dirty="0"/>
              <a:t>gas</a:t>
            </a:r>
            <a:r>
              <a:rPr lang="hr-HR" sz="1600" b="1" dirty="0"/>
              <a:t> (preračunato na 3% O2) </a:t>
            </a:r>
          </a:p>
          <a:p>
            <a:pPr>
              <a:lnSpc>
                <a:spcPct val="200000"/>
              </a:lnSpc>
            </a:pPr>
            <a:r>
              <a:rPr lang="hr-HR" sz="1600" b="1" dirty="0"/>
              <a:t>Tip ložišta: tro</a:t>
            </a:r>
            <a:r>
              <a:rPr lang="en-GB" sz="1600" b="1" dirty="0" err="1"/>
              <a:t>promajni</a:t>
            </a:r>
            <a:r>
              <a:rPr lang="hr-HR" sz="1600" b="1" dirty="0"/>
              <a:t> kotao i</a:t>
            </a:r>
            <a:r>
              <a:rPr lang="en-GB" sz="1600" b="1" dirty="0"/>
              <a:t> </a:t>
            </a:r>
            <a:r>
              <a:rPr lang="en-GB" sz="1600" b="1" dirty="0" err="1"/>
              <a:t>prolazna</a:t>
            </a:r>
            <a:r>
              <a:rPr lang="en-GB" sz="1600" b="1" dirty="0"/>
              <a:t> </a:t>
            </a:r>
            <a:r>
              <a:rPr lang="en-GB" sz="1600" b="1" dirty="0" err="1"/>
              <a:t>ložišta</a:t>
            </a:r>
            <a:r>
              <a:rPr lang="hr-HR" sz="1600" b="1" dirty="0"/>
              <a:t> </a:t>
            </a:r>
          </a:p>
          <a:p>
            <a:pPr>
              <a:lnSpc>
                <a:spcPct val="200000"/>
              </a:lnSpc>
            </a:pPr>
            <a:r>
              <a:rPr lang="hr-HR" sz="1600" b="1" dirty="0"/>
              <a:t>Napomena: </a:t>
            </a:r>
            <a:r>
              <a:rPr lang="hr-HR" sz="1600" b="1" dirty="0" err="1"/>
              <a:t>Premix</a:t>
            </a:r>
            <a:r>
              <a:rPr lang="hr-HR" sz="1600" b="1" dirty="0"/>
              <a:t> tehnologinja</a:t>
            </a:r>
          </a:p>
          <a:p>
            <a:endParaRPr lang="hr-HR" b="1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840C790A-4BD4-4852-8117-E0F0DC09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+mn-lt"/>
              </a:rPr>
              <a:t>ULN </a:t>
            </a:r>
            <a:r>
              <a:rPr lang="en-GB" dirty="0" err="1">
                <a:latin typeface="+mn-lt"/>
              </a:rPr>
              <a:t>gorionici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35255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74BBE89A-AE74-9F93-A33E-44A65E1C6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677" y="1287124"/>
            <a:ext cx="2183644" cy="54225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r-HR" sz="1600" b="1" dirty="0"/>
              <a:t>WM </a:t>
            </a:r>
            <a:r>
              <a:rPr lang="en-GB" sz="1600" b="1" dirty="0" err="1"/>
              <a:t>gorionici</a:t>
            </a:r>
            <a:r>
              <a:rPr lang="hr-HR" sz="1600" b="1" dirty="0"/>
              <a:t>				</a:t>
            </a:r>
          </a:p>
          <a:p>
            <a:endParaRPr lang="hr-HR" b="1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840C790A-4BD4-4852-8117-E0F0DC09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+mn-lt"/>
              </a:rPr>
              <a:t>ULN </a:t>
            </a:r>
            <a:r>
              <a:rPr lang="en-GB" dirty="0" err="1">
                <a:latin typeface="+mn-lt"/>
              </a:rPr>
              <a:t>gorionic</a:t>
            </a:r>
            <a:r>
              <a:rPr lang="hr-HR" dirty="0">
                <a:latin typeface="+mn-lt"/>
              </a:rPr>
              <a:t>i: područje snage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39912B0-3BD9-5557-1272-568715E97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32" y="1972836"/>
            <a:ext cx="8215898" cy="2736837"/>
          </a:xfrm>
          <a:prstGeom prst="rect">
            <a:avLst/>
          </a:prstGeom>
        </p:spPr>
      </p:pic>
      <p:sp>
        <p:nvSpPr>
          <p:cNvPr id="6" name="Označba mesta vsebine 1">
            <a:extLst>
              <a:ext uri="{FF2B5EF4-FFF2-40B4-BE49-F238E27FC236}">
                <a16:creationId xmlns:a16="http://schemas.microsoft.com/office/drawing/2014/main" id="{F5A9E37F-9780-442E-ECD2-EA1503327584}"/>
              </a:ext>
            </a:extLst>
          </p:cNvPr>
          <p:cNvSpPr txBox="1">
            <a:spLocks/>
          </p:cNvSpPr>
          <p:nvPr/>
        </p:nvSpPr>
        <p:spPr bwMode="auto">
          <a:xfrm>
            <a:off x="5223995" y="1245116"/>
            <a:ext cx="2183644" cy="54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hr-HR" sz="1600" b="1" kern="0" dirty="0"/>
              <a:t>WK </a:t>
            </a:r>
            <a:r>
              <a:rPr lang="en-GB" sz="1600" b="1" kern="0" dirty="0" err="1"/>
              <a:t>gorionici</a:t>
            </a:r>
            <a:r>
              <a:rPr lang="hr-HR" sz="1600" b="1" kern="0" dirty="0"/>
              <a:t>				</a:t>
            </a:r>
          </a:p>
          <a:p>
            <a:endParaRPr lang="hr-HR" b="1" kern="0" dirty="0"/>
          </a:p>
        </p:txBody>
      </p:sp>
    </p:spTree>
    <p:extLst>
      <p:ext uri="{BB962C8B-B14F-4D97-AF65-F5344CB8AC3E}">
        <p14:creationId xmlns:p14="http://schemas.microsoft.com/office/powerpoint/2010/main" val="1685661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840C790A-4BD4-4852-8117-E0F0DC09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+mn-lt"/>
              </a:rPr>
              <a:t>ULN plamenici: WM serija</a:t>
            </a:r>
            <a:endParaRPr lang="sl-SI" dirty="0"/>
          </a:p>
        </p:txBody>
      </p:sp>
      <p:sp>
        <p:nvSpPr>
          <p:cNvPr id="6" name="Označba mesta vsebine 1">
            <a:extLst>
              <a:ext uri="{FF2B5EF4-FFF2-40B4-BE49-F238E27FC236}">
                <a16:creationId xmlns:a16="http://schemas.microsoft.com/office/drawing/2014/main" id="{F5A9E37F-9780-442E-ECD2-EA1503327584}"/>
              </a:ext>
            </a:extLst>
          </p:cNvPr>
          <p:cNvSpPr txBox="1">
            <a:spLocks/>
          </p:cNvSpPr>
          <p:nvPr/>
        </p:nvSpPr>
        <p:spPr bwMode="auto">
          <a:xfrm>
            <a:off x="5330171" y="890058"/>
            <a:ext cx="3432826" cy="54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hr-HR" sz="1400" kern="0" dirty="0" err="1"/>
              <a:t>Kombin</a:t>
            </a:r>
            <a:r>
              <a:rPr lang="en-GB" sz="1400" kern="0" dirty="0" err="1"/>
              <a:t>ovano</a:t>
            </a:r>
            <a:r>
              <a:rPr lang="hr-HR" sz="1400" kern="0" dirty="0"/>
              <a:t> </a:t>
            </a:r>
            <a:r>
              <a:rPr lang="hr-HR" sz="1400" kern="0" dirty="0" err="1"/>
              <a:t>mešalište</a:t>
            </a:r>
            <a:endParaRPr lang="hr-HR" sz="1400" kern="0" dirty="0"/>
          </a:p>
          <a:p>
            <a:pPr marL="74294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kern="0" dirty="0"/>
              <a:t>NOx plin 7 </a:t>
            </a:r>
            <a:r>
              <a:rPr lang="hr-HR" sz="1200" kern="0" dirty="0" err="1"/>
              <a:t>ppm</a:t>
            </a:r>
            <a:r>
              <a:rPr lang="hr-HR" sz="1200" kern="0" dirty="0"/>
              <a:t> (na 3% O2)</a:t>
            </a:r>
          </a:p>
          <a:p>
            <a:pPr marL="74294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kern="0" dirty="0"/>
              <a:t>NOx lož ulje 90 </a:t>
            </a:r>
            <a:r>
              <a:rPr lang="hr-HR" sz="1200" kern="0" dirty="0" err="1"/>
              <a:t>ppm</a:t>
            </a:r>
            <a:r>
              <a:rPr lang="hr-HR" sz="1200" kern="0" dirty="0"/>
              <a:t> (na 3 % O2)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hr-HR" sz="1400" kern="0" dirty="0" err="1"/>
              <a:t>Mešalište</a:t>
            </a:r>
            <a:endParaRPr lang="hr-HR" sz="1400" kern="0" dirty="0"/>
          </a:p>
          <a:p>
            <a:pPr marL="74294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kern="0" dirty="0" err="1"/>
              <a:t>Višestepeno</a:t>
            </a:r>
            <a:r>
              <a:rPr lang="hr-HR" sz="1200" kern="0" dirty="0"/>
              <a:t> doziranje goriva</a:t>
            </a:r>
          </a:p>
          <a:p>
            <a:pPr marL="74294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kern="0" dirty="0" err="1"/>
              <a:t>Integri</a:t>
            </a:r>
            <a:r>
              <a:rPr lang="en-GB" sz="1200" kern="0" dirty="0"/>
              <a:t>s</a:t>
            </a:r>
            <a:r>
              <a:rPr lang="hr-HR" sz="1200" kern="0" dirty="0" err="1"/>
              <a:t>an</a:t>
            </a:r>
            <a:r>
              <a:rPr lang="hr-HR" sz="1200" kern="0" dirty="0"/>
              <a:t> nadzor temperature</a:t>
            </a:r>
          </a:p>
          <a:p>
            <a:pPr marL="74294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kern="0" dirty="0"/>
              <a:t>Dupli nadzor plamena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hr-HR" sz="1400" kern="0" dirty="0"/>
              <a:t>Frekventni pretvarač </a:t>
            </a:r>
            <a:r>
              <a:rPr lang="hr-HR" sz="1400" kern="0" dirty="0" err="1"/>
              <a:t>serijsk</a:t>
            </a:r>
            <a:r>
              <a:rPr lang="en-GB" sz="1400" kern="0" dirty="0" err="1"/>
              <a:t>i</a:t>
            </a:r>
            <a:endParaRPr lang="hr-HR" sz="1400" kern="0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hr-HR" sz="1400" kern="0" dirty="0"/>
              <a:t>Magnetna s</a:t>
            </a:r>
            <a:r>
              <a:rPr lang="en-GB" sz="1400" kern="0" dirty="0" err="1"/>
              <a:t>pojnica</a:t>
            </a:r>
            <a:r>
              <a:rPr lang="hr-HR" sz="1400" kern="0" dirty="0"/>
              <a:t> </a:t>
            </a:r>
            <a:r>
              <a:rPr lang="hr-HR" sz="1400" kern="0" dirty="0" err="1"/>
              <a:t>serijsk</a:t>
            </a:r>
            <a:r>
              <a:rPr lang="en-GB" sz="1400" kern="0" dirty="0" err="1"/>
              <a:t>i</a:t>
            </a:r>
            <a:endParaRPr lang="hr-HR" sz="1400" kern="0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1400" kern="0" dirty="0" err="1"/>
              <a:t>Gasni</a:t>
            </a:r>
            <a:r>
              <a:rPr lang="hr-HR" sz="1400" kern="0" dirty="0"/>
              <a:t> pilot za paljenje </a:t>
            </a:r>
            <a:r>
              <a:rPr lang="hr-HR" sz="1400" kern="0" dirty="0" err="1"/>
              <a:t>serijsk</a:t>
            </a:r>
            <a:r>
              <a:rPr lang="en-GB" sz="1400" kern="0" dirty="0" err="1"/>
              <a:t>i</a:t>
            </a:r>
            <a:endParaRPr lang="hr-HR" sz="1400" kern="0" dirty="0"/>
          </a:p>
          <a:p>
            <a:endParaRPr lang="hr-HR" b="1" kern="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45D541F-62A8-8EC8-4E68-11E5A603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84" y="1262719"/>
            <a:ext cx="3923922" cy="35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16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840C790A-4BD4-4852-8117-E0F0DC09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+mn-lt"/>
              </a:rPr>
              <a:t>ULN </a:t>
            </a:r>
            <a:r>
              <a:rPr lang="en-GB" dirty="0" err="1">
                <a:latin typeface="+mn-lt"/>
              </a:rPr>
              <a:t>gorio</a:t>
            </a:r>
            <a:r>
              <a:rPr lang="hr-HR" dirty="0" err="1">
                <a:latin typeface="+mn-lt"/>
              </a:rPr>
              <a:t>nici</a:t>
            </a:r>
            <a:r>
              <a:rPr lang="hr-HR" dirty="0">
                <a:latin typeface="+mn-lt"/>
              </a:rPr>
              <a:t>: WK Serija</a:t>
            </a:r>
            <a:endParaRPr lang="sl-SI" dirty="0"/>
          </a:p>
        </p:txBody>
      </p:sp>
      <p:sp>
        <p:nvSpPr>
          <p:cNvPr id="6" name="Označba mesta vsebine 1">
            <a:extLst>
              <a:ext uri="{FF2B5EF4-FFF2-40B4-BE49-F238E27FC236}">
                <a16:creationId xmlns:a16="http://schemas.microsoft.com/office/drawing/2014/main" id="{F5A9E37F-9780-442E-ECD2-EA1503327584}"/>
              </a:ext>
            </a:extLst>
          </p:cNvPr>
          <p:cNvSpPr txBox="1">
            <a:spLocks/>
          </p:cNvSpPr>
          <p:nvPr/>
        </p:nvSpPr>
        <p:spPr bwMode="auto">
          <a:xfrm>
            <a:off x="5711174" y="912543"/>
            <a:ext cx="3432826" cy="54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hr-HR" sz="1400" kern="0" dirty="0" err="1"/>
              <a:t>Kombin</a:t>
            </a:r>
            <a:r>
              <a:rPr lang="en-GB" sz="1400" kern="0" dirty="0"/>
              <a:t>ova</a:t>
            </a:r>
            <a:r>
              <a:rPr lang="hr-HR" sz="1400" kern="0" dirty="0"/>
              <a:t>no </a:t>
            </a:r>
            <a:r>
              <a:rPr lang="hr-HR" sz="1400" kern="0" dirty="0" err="1"/>
              <a:t>mešalište</a:t>
            </a:r>
            <a:endParaRPr lang="hr-HR" sz="1400" kern="0" dirty="0"/>
          </a:p>
          <a:p>
            <a:pPr marL="74294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kern="0" dirty="0"/>
              <a:t>NOx </a:t>
            </a:r>
            <a:r>
              <a:rPr lang="en-GB" sz="1200" kern="0" dirty="0"/>
              <a:t>gas</a:t>
            </a:r>
            <a:r>
              <a:rPr lang="hr-HR" sz="1200" kern="0" dirty="0"/>
              <a:t> 7 </a:t>
            </a:r>
            <a:r>
              <a:rPr lang="hr-HR" sz="1200" kern="0" dirty="0" err="1"/>
              <a:t>ppm</a:t>
            </a:r>
            <a:r>
              <a:rPr lang="hr-HR" sz="1200" kern="0" dirty="0"/>
              <a:t> (na 3% O2)</a:t>
            </a:r>
          </a:p>
          <a:p>
            <a:pPr marL="74294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kern="0" dirty="0"/>
              <a:t>NOx lož ulje 90 </a:t>
            </a:r>
            <a:r>
              <a:rPr lang="hr-HR" sz="1200" kern="0" dirty="0" err="1"/>
              <a:t>ppm</a:t>
            </a:r>
            <a:r>
              <a:rPr lang="hr-HR" sz="1200" kern="0" dirty="0"/>
              <a:t> (na 3 % O2)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hr-HR" sz="1400" kern="0" dirty="0" err="1"/>
              <a:t>Mešalište</a:t>
            </a:r>
            <a:endParaRPr lang="hr-HR" sz="1400" kern="0" dirty="0"/>
          </a:p>
          <a:p>
            <a:pPr marL="74294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kern="0" dirty="0" err="1"/>
              <a:t>Višestepeno</a:t>
            </a:r>
            <a:r>
              <a:rPr lang="hr-HR" sz="1200" kern="0" dirty="0"/>
              <a:t> doziranje goriva</a:t>
            </a:r>
          </a:p>
          <a:p>
            <a:pPr marL="74294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kern="0" dirty="0" err="1"/>
              <a:t>Integri</a:t>
            </a:r>
            <a:r>
              <a:rPr lang="en-GB" sz="1200" kern="0" dirty="0"/>
              <a:t>s</a:t>
            </a:r>
            <a:r>
              <a:rPr lang="hr-HR" sz="1200" kern="0" dirty="0" err="1"/>
              <a:t>an</a:t>
            </a:r>
            <a:r>
              <a:rPr lang="hr-HR" sz="1200" kern="0" dirty="0"/>
              <a:t> nadzor temperature</a:t>
            </a:r>
          </a:p>
          <a:p>
            <a:pPr marL="74294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kern="0" dirty="0"/>
              <a:t>Dupli nadzor plamena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hr-HR" sz="1400" kern="0" dirty="0" err="1"/>
              <a:t>Regulaci</a:t>
            </a:r>
            <a:r>
              <a:rPr lang="en-GB" sz="1400" kern="0" dirty="0"/>
              <a:t>on</a:t>
            </a:r>
            <a:r>
              <a:rPr lang="hr-HR" sz="1400" kern="0" dirty="0"/>
              <a:t>i agregat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hr-HR" sz="1400" kern="0" dirty="0" err="1"/>
              <a:t>Elek</a:t>
            </a:r>
            <a:r>
              <a:rPr lang="en-GB" sz="1400" kern="0" dirty="0"/>
              <a:t>t</a:t>
            </a:r>
            <a:r>
              <a:rPr lang="hr-HR" sz="1400" kern="0" dirty="0" err="1"/>
              <a:t>ro</a:t>
            </a:r>
            <a:r>
              <a:rPr lang="hr-HR" sz="1400" kern="0" dirty="0"/>
              <a:t>-priključni ormar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1400" kern="0" dirty="0" err="1"/>
              <a:t>Gasni</a:t>
            </a:r>
            <a:r>
              <a:rPr lang="hr-HR" sz="1400" kern="0" dirty="0"/>
              <a:t> pilot za paljenje</a:t>
            </a:r>
          </a:p>
          <a:p>
            <a:endParaRPr lang="hr-HR" b="1" kern="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14A59BC-CFD2-7577-7B6A-871C3BB16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22" y="1059656"/>
            <a:ext cx="4866279" cy="369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04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74BBE89A-AE74-9F93-A33E-44A65E1C6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299" y="4426900"/>
            <a:ext cx="2183644" cy="54225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r-HR" sz="1600" b="1" dirty="0"/>
              <a:t>WM serija			</a:t>
            </a:r>
          </a:p>
          <a:p>
            <a:endParaRPr lang="hr-HR" b="1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840C790A-4BD4-4852-8117-E0F0DC09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+mn-lt"/>
              </a:rPr>
              <a:t>ULN </a:t>
            </a:r>
            <a:r>
              <a:rPr lang="en-GB" dirty="0" err="1">
                <a:latin typeface="+mn-lt"/>
              </a:rPr>
              <a:t>gorioni</a:t>
            </a:r>
            <a:r>
              <a:rPr lang="hr-HR" dirty="0">
                <a:latin typeface="+mn-lt"/>
              </a:rPr>
              <a:t>ci: plamen</a:t>
            </a:r>
            <a:endParaRPr lang="sl-SI" dirty="0"/>
          </a:p>
        </p:txBody>
      </p:sp>
      <p:sp>
        <p:nvSpPr>
          <p:cNvPr id="6" name="Označba mesta vsebine 1">
            <a:extLst>
              <a:ext uri="{FF2B5EF4-FFF2-40B4-BE49-F238E27FC236}">
                <a16:creationId xmlns:a16="http://schemas.microsoft.com/office/drawing/2014/main" id="{F5A9E37F-9780-442E-ECD2-EA1503327584}"/>
              </a:ext>
            </a:extLst>
          </p:cNvPr>
          <p:cNvSpPr txBox="1">
            <a:spLocks/>
          </p:cNvSpPr>
          <p:nvPr/>
        </p:nvSpPr>
        <p:spPr bwMode="auto">
          <a:xfrm>
            <a:off x="5891057" y="4395865"/>
            <a:ext cx="2183644" cy="54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hr-HR" sz="1600" b="1" kern="0" dirty="0"/>
              <a:t>WK serija			</a:t>
            </a:r>
          </a:p>
          <a:p>
            <a:endParaRPr lang="hr-HR" b="1" kern="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CED63D9-A849-9271-52D5-61DADD8F2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33" y="1184223"/>
            <a:ext cx="7907934" cy="31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7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840C790A-4BD4-4852-8117-E0F0DC09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+mn-lt"/>
              </a:rPr>
              <a:t>ULN princip</a:t>
            </a:r>
            <a:endParaRPr lang="sl-SI" dirty="0"/>
          </a:p>
        </p:txBody>
      </p:sp>
      <p:sp>
        <p:nvSpPr>
          <p:cNvPr id="6" name="Označba mesta vsebine 1">
            <a:extLst>
              <a:ext uri="{FF2B5EF4-FFF2-40B4-BE49-F238E27FC236}">
                <a16:creationId xmlns:a16="http://schemas.microsoft.com/office/drawing/2014/main" id="{F5A9E37F-9780-442E-ECD2-EA1503327584}"/>
              </a:ext>
            </a:extLst>
          </p:cNvPr>
          <p:cNvSpPr txBox="1">
            <a:spLocks/>
          </p:cNvSpPr>
          <p:nvPr/>
        </p:nvSpPr>
        <p:spPr bwMode="auto">
          <a:xfrm>
            <a:off x="7001306" y="826293"/>
            <a:ext cx="1881344" cy="54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hr-HR" sz="1600" b="1" kern="0" dirty="0"/>
              <a:t>Paljenje</a:t>
            </a:r>
          </a:p>
          <a:p>
            <a:pPr marL="0" indent="0">
              <a:buNone/>
            </a:pPr>
            <a:r>
              <a:rPr lang="hr-HR" sz="1600" kern="0" dirty="0"/>
              <a:t>Dovod i paljenje homogene </a:t>
            </a:r>
            <a:r>
              <a:rPr lang="hr-HR" sz="1600" kern="0" dirty="0" err="1"/>
              <a:t>sme</a:t>
            </a:r>
            <a:r>
              <a:rPr lang="en-GB" sz="1600" kern="0" dirty="0"/>
              <a:t>š</a:t>
            </a:r>
            <a:r>
              <a:rPr lang="hr-HR" sz="1600" kern="0" dirty="0"/>
              <a:t>e</a:t>
            </a:r>
          </a:p>
          <a:p>
            <a:pPr marL="0" indent="0">
              <a:buNone/>
            </a:pPr>
            <a:r>
              <a:rPr lang="hr-HR" sz="1600" b="1" kern="0" dirty="0"/>
              <a:t>		</a:t>
            </a:r>
          </a:p>
          <a:p>
            <a:endParaRPr lang="hr-HR" b="1" kern="0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AA68BCDB-EC32-E27B-7D42-D907C86A2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43" y="1059656"/>
            <a:ext cx="6411529" cy="3142107"/>
          </a:xfrm>
          <a:prstGeom prst="rect">
            <a:avLst/>
          </a:prstGeom>
        </p:spPr>
      </p:pic>
      <p:sp>
        <p:nvSpPr>
          <p:cNvPr id="13" name="Označba mesta vsebine 1">
            <a:extLst>
              <a:ext uri="{FF2B5EF4-FFF2-40B4-BE49-F238E27FC236}">
                <a16:creationId xmlns:a16="http://schemas.microsoft.com/office/drawing/2014/main" id="{D7ECD073-7986-AD8B-2E6B-D56BDDB3C1AE}"/>
              </a:ext>
            </a:extLst>
          </p:cNvPr>
          <p:cNvSpPr txBox="1">
            <a:spLocks/>
          </p:cNvSpPr>
          <p:nvPr/>
        </p:nvSpPr>
        <p:spPr bwMode="auto">
          <a:xfrm>
            <a:off x="5549757" y="2980896"/>
            <a:ext cx="3332893" cy="54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hr-HR" sz="1600" b="1" kern="0" dirty="0"/>
              <a:t>Druga komora miješanja</a:t>
            </a:r>
          </a:p>
          <a:p>
            <a:pPr marL="0" indent="0">
              <a:buNone/>
            </a:pPr>
            <a:r>
              <a:rPr lang="hr-HR" sz="1600" kern="0" dirty="0" err="1"/>
              <a:t>Finaln</a:t>
            </a:r>
            <a:r>
              <a:rPr lang="en-GB" sz="1600" kern="0" dirty="0"/>
              <a:t>o</a:t>
            </a:r>
            <a:r>
              <a:rPr lang="hr-HR" sz="1600" kern="0" dirty="0"/>
              <a:t> </a:t>
            </a:r>
            <a:r>
              <a:rPr lang="hr-HR" sz="1600" kern="0" dirty="0" err="1"/>
              <a:t>mešanje</a:t>
            </a:r>
            <a:r>
              <a:rPr lang="hr-HR" sz="1600" kern="0" dirty="0"/>
              <a:t> homogene zapaljive </a:t>
            </a:r>
            <a:r>
              <a:rPr lang="hr-HR" sz="1600" kern="0" dirty="0" err="1"/>
              <a:t>sme</a:t>
            </a:r>
            <a:r>
              <a:rPr lang="en-GB" sz="1600" kern="0" dirty="0"/>
              <a:t>š</a:t>
            </a:r>
            <a:r>
              <a:rPr lang="hr-HR" sz="1600" kern="0" dirty="0"/>
              <a:t>e </a:t>
            </a:r>
            <a:r>
              <a:rPr lang="en-GB" sz="1600" kern="0" dirty="0" err="1"/>
              <a:t>vazduha</a:t>
            </a:r>
            <a:r>
              <a:rPr lang="hr-HR" sz="1600" kern="0" dirty="0"/>
              <a:t> i goriva</a:t>
            </a:r>
          </a:p>
          <a:p>
            <a:pPr marL="0" indent="0">
              <a:buNone/>
            </a:pPr>
            <a:r>
              <a:rPr lang="hr-HR" sz="1600" b="1" kern="0" dirty="0"/>
              <a:t>		</a:t>
            </a:r>
          </a:p>
          <a:p>
            <a:endParaRPr lang="hr-HR" b="1" kern="0" dirty="0"/>
          </a:p>
        </p:txBody>
      </p:sp>
      <p:sp>
        <p:nvSpPr>
          <p:cNvPr id="14" name="Označba mesta vsebine 1">
            <a:extLst>
              <a:ext uri="{FF2B5EF4-FFF2-40B4-BE49-F238E27FC236}">
                <a16:creationId xmlns:a16="http://schemas.microsoft.com/office/drawing/2014/main" id="{EADA44E9-ED89-517B-FE8A-91AF3FD46222}"/>
              </a:ext>
            </a:extLst>
          </p:cNvPr>
          <p:cNvSpPr txBox="1">
            <a:spLocks/>
          </p:cNvSpPr>
          <p:nvPr/>
        </p:nvSpPr>
        <p:spPr bwMode="auto">
          <a:xfrm>
            <a:off x="3534479" y="4279439"/>
            <a:ext cx="3332893" cy="54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hr-HR" sz="1600" b="1" kern="0" dirty="0"/>
              <a:t>Prva komora miješanja</a:t>
            </a:r>
          </a:p>
          <a:p>
            <a:pPr marL="0" indent="0">
              <a:buNone/>
            </a:pPr>
            <a:r>
              <a:rPr lang="hr-HR" sz="1600" kern="0" dirty="0" err="1"/>
              <a:t>Predmešanje</a:t>
            </a:r>
            <a:r>
              <a:rPr lang="hr-HR" sz="1600" kern="0" dirty="0"/>
              <a:t> nezapaljive </a:t>
            </a:r>
            <a:r>
              <a:rPr lang="hr-HR" sz="1600" kern="0" dirty="0" err="1"/>
              <a:t>sme</a:t>
            </a:r>
            <a:r>
              <a:rPr lang="en-GB" sz="1600" kern="0" dirty="0"/>
              <a:t>š</a:t>
            </a:r>
            <a:r>
              <a:rPr lang="hr-HR" sz="1600" kern="0" dirty="0"/>
              <a:t>e </a:t>
            </a:r>
            <a:r>
              <a:rPr lang="en-GB" sz="1600" kern="0" dirty="0" err="1"/>
              <a:t>vazduha</a:t>
            </a:r>
            <a:r>
              <a:rPr lang="hr-HR" sz="1600" kern="0" dirty="0"/>
              <a:t> i goriva </a:t>
            </a:r>
          </a:p>
          <a:p>
            <a:pPr marL="0" indent="0">
              <a:buNone/>
            </a:pPr>
            <a:r>
              <a:rPr lang="hr-HR" sz="1600" b="1" kern="0" dirty="0"/>
              <a:t>		</a:t>
            </a:r>
          </a:p>
          <a:p>
            <a:endParaRPr lang="hr-HR" b="1" kern="0" dirty="0"/>
          </a:p>
        </p:txBody>
      </p:sp>
    </p:spTree>
    <p:extLst>
      <p:ext uri="{BB962C8B-B14F-4D97-AF65-F5344CB8AC3E}">
        <p14:creationId xmlns:p14="http://schemas.microsoft.com/office/powerpoint/2010/main" val="1869096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840C790A-4BD4-4852-8117-E0F0DC09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+mn-lt"/>
              </a:rPr>
              <a:t>ULN: maksimalna sigurnost - dupli nadzor plamena</a:t>
            </a:r>
            <a:endParaRPr lang="sl-SI" dirty="0"/>
          </a:p>
        </p:txBody>
      </p:sp>
      <p:sp>
        <p:nvSpPr>
          <p:cNvPr id="6" name="Označba mesta vsebine 1">
            <a:extLst>
              <a:ext uri="{FF2B5EF4-FFF2-40B4-BE49-F238E27FC236}">
                <a16:creationId xmlns:a16="http://schemas.microsoft.com/office/drawing/2014/main" id="{F5A9E37F-9780-442E-ECD2-EA1503327584}"/>
              </a:ext>
            </a:extLst>
          </p:cNvPr>
          <p:cNvSpPr txBox="1">
            <a:spLocks/>
          </p:cNvSpPr>
          <p:nvPr/>
        </p:nvSpPr>
        <p:spPr bwMode="auto">
          <a:xfrm>
            <a:off x="7001306" y="826293"/>
            <a:ext cx="1881344" cy="54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hr-HR" sz="1600" b="1" kern="0" dirty="0"/>
              <a:t>Paljenje</a:t>
            </a:r>
          </a:p>
          <a:p>
            <a:pPr marL="0" indent="0">
              <a:buNone/>
            </a:pPr>
            <a:r>
              <a:rPr lang="hr-HR" sz="1600" kern="0" dirty="0"/>
              <a:t>Dovod i paljenje homogene </a:t>
            </a:r>
            <a:r>
              <a:rPr lang="hr-HR" sz="1600" kern="0" dirty="0" err="1"/>
              <a:t>sm</a:t>
            </a:r>
            <a:r>
              <a:rPr lang="en-GB" sz="1600" kern="0" dirty="0" err="1"/>
              <a:t>eš</a:t>
            </a:r>
            <a:r>
              <a:rPr lang="hr-HR" sz="1600" kern="0" dirty="0"/>
              <a:t>e</a:t>
            </a:r>
          </a:p>
          <a:p>
            <a:pPr marL="0" indent="0">
              <a:buNone/>
            </a:pPr>
            <a:r>
              <a:rPr lang="hr-HR" sz="1600" b="1" kern="0" dirty="0"/>
              <a:t>		</a:t>
            </a:r>
          </a:p>
          <a:p>
            <a:endParaRPr lang="hr-HR" b="1" kern="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35BF151-1742-A1A7-B493-B6BFE1403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68" y="1368552"/>
            <a:ext cx="4381018" cy="342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57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3" y="716975"/>
            <a:ext cx="4928095" cy="3811061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 bwMode="auto">
          <a:xfrm>
            <a:off x="272561" y="4426525"/>
            <a:ext cx="4299439" cy="4883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r>
              <a:rPr lang="hr-HR" dirty="0"/>
              <a:t>Elementi za gr</a:t>
            </a:r>
            <a:r>
              <a:rPr lang="en-GB" dirty="0"/>
              <a:t>e</a:t>
            </a:r>
            <a:r>
              <a:rPr lang="hr-HR" dirty="0"/>
              <a:t>janje i hlađenje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6060420" y="3092858"/>
            <a:ext cx="2903227" cy="6072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7"/>
            <a:r>
              <a:rPr lang="hr-HR" dirty="0"/>
              <a:t>Hvala na pažnji!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78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err="1"/>
              <a:t>Gorionici</a:t>
            </a:r>
            <a:r>
              <a:rPr lang="hr-HR" sz="1600" dirty="0"/>
              <a:t> WG 40 PLN</a:t>
            </a:r>
            <a:br>
              <a:rPr lang="hr-HR" sz="1600" dirty="0"/>
            </a:br>
            <a:endParaRPr lang="hr-HR" sz="1600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EAD7CAEA-FA5B-4791-8BB4-4A92638B79C7}"/>
              </a:ext>
            </a:extLst>
          </p:cNvPr>
          <p:cNvSpPr txBox="1">
            <a:spLocks/>
          </p:cNvSpPr>
          <p:nvPr/>
        </p:nvSpPr>
        <p:spPr bwMode="auto">
          <a:xfrm>
            <a:off x="1443291" y="1584952"/>
            <a:ext cx="3128711" cy="230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tabLst>
                <a:tab pos="3563541" algn="l"/>
              </a:tabLst>
            </a:pPr>
            <a:endParaRPr lang="hr-HR" sz="135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Naslov 3">
            <a:extLst>
              <a:ext uri="{FF2B5EF4-FFF2-40B4-BE49-F238E27FC236}">
                <a16:creationId xmlns:a16="http://schemas.microsoft.com/office/drawing/2014/main" id="{E2C088AA-0740-46D2-9189-7D9B9A5E1C85}"/>
              </a:ext>
            </a:extLst>
          </p:cNvPr>
          <p:cNvSpPr txBox="1">
            <a:spLocks/>
          </p:cNvSpPr>
          <p:nvPr/>
        </p:nvSpPr>
        <p:spPr bwMode="auto">
          <a:xfrm>
            <a:off x="1428754" y="1578633"/>
            <a:ext cx="6275785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189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378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566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754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r-HR" sz="1350" kern="0" dirty="0">
                <a:latin typeface="Arial" panose="020B0604020202020204" pitchFamily="34" charset="0"/>
                <a:cs typeface="Arial" panose="020B0604020202020204" pitchFamily="34" charset="0"/>
              </a:rPr>
              <a:t>Pregled snaga – </a:t>
            </a:r>
            <a:r>
              <a:rPr lang="en-GB" sz="1350" kern="0" dirty="0" err="1">
                <a:latin typeface="Arial" panose="020B0604020202020204" pitchFamily="34" charset="0"/>
                <a:cs typeface="Arial" panose="020B0604020202020204" pitchFamily="34" charset="0"/>
              </a:rPr>
              <a:t>gorionici</a:t>
            </a:r>
            <a:r>
              <a:rPr lang="hr-HR" sz="1350" kern="0" dirty="0">
                <a:latin typeface="Arial" panose="020B0604020202020204" pitchFamily="34" charset="0"/>
                <a:cs typeface="Arial" panose="020B0604020202020204" pitchFamily="34" charset="0"/>
              </a:rPr>
              <a:t> WG 40</a:t>
            </a:r>
            <a:br>
              <a:rPr lang="hr-HR" sz="135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1350" kern="0" dirty="0"/>
          </a:p>
        </p:txBody>
      </p:sp>
      <p:sp>
        <p:nvSpPr>
          <p:cNvPr id="19" name="Textfeld 1">
            <a:extLst>
              <a:ext uri="{FF2B5EF4-FFF2-40B4-BE49-F238E27FC236}">
                <a16:creationId xmlns:a16="http://schemas.microsoft.com/office/drawing/2014/main" id="{07635182-BF21-422F-AD5F-C523E23532BB}"/>
              </a:ext>
            </a:extLst>
          </p:cNvPr>
          <p:cNvSpPr txBox="1"/>
          <p:nvPr/>
        </p:nvSpPr>
        <p:spPr>
          <a:xfrm>
            <a:off x="1428754" y="1978741"/>
            <a:ext cx="1180543" cy="946413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hr-HR" sz="750" dirty="0"/>
              <a:t>Tip </a:t>
            </a:r>
            <a:r>
              <a:rPr lang="en-GB" sz="750" dirty="0" err="1"/>
              <a:t>gorionika</a:t>
            </a:r>
            <a:endParaRPr lang="hr-HR" sz="750" dirty="0"/>
          </a:p>
          <a:p>
            <a:endParaRPr lang="hr-HR" sz="300" dirty="0"/>
          </a:p>
          <a:p>
            <a:r>
              <a:rPr lang="hr-HR" sz="750" dirty="0"/>
              <a:t>WG40N/1-A ZM-LN</a:t>
            </a:r>
          </a:p>
          <a:p>
            <a:endParaRPr lang="hr-HR" sz="375" dirty="0"/>
          </a:p>
          <a:p>
            <a:r>
              <a:rPr lang="hr-HR" sz="750" dirty="0"/>
              <a:t>WG40N/2-A ZM-PLN</a:t>
            </a:r>
          </a:p>
          <a:p>
            <a:endParaRPr lang="hr-HR" sz="375" dirty="0"/>
          </a:p>
          <a:p>
            <a:r>
              <a:rPr lang="hr-HR" sz="750" dirty="0"/>
              <a:t>WG40N/3-A ZM-PLN</a:t>
            </a:r>
          </a:p>
          <a:p>
            <a:endParaRPr lang="hr-HR" sz="600" dirty="0"/>
          </a:p>
          <a:p>
            <a:pPr>
              <a:tabLst>
                <a:tab pos="132160" algn="l"/>
                <a:tab pos="201216" algn="l"/>
              </a:tabLst>
            </a:pPr>
            <a:endParaRPr lang="hr-H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34541" algn="l"/>
                <a:tab pos="201216" algn="l"/>
              </a:tabLst>
            </a:pPr>
            <a:endParaRPr lang="hr-HR" sz="600" dirty="0"/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1A2965DC-2C2D-493F-BC98-9C5504D09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473" y="2018643"/>
            <a:ext cx="4966447" cy="792214"/>
          </a:xfrm>
          <a:prstGeom prst="rect">
            <a:avLst/>
          </a:prstGeom>
        </p:spPr>
      </p:pic>
      <p:sp>
        <p:nvSpPr>
          <p:cNvPr id="21" name="Rechteck 7">
            <a:extLst>
              <a:ext uri="{FF2B5EF4-FFF2-40B4-BE49-F238E27FC236}">
                <a16:creationId xmlns:a16="http://schemas.microsoft.com/office/drawing/2014/main" id="{07605EF6-5645-4E8F-81C8-AF75C65D2036}"/>
              </a:ext>
            </a:extLst>
          </p:cNvPr>
          <p:cNvSpPr/>
          <p:nvPr/>
        </p:nvSpPr>
        <p:spPr bwMode="auto">
          <a:xfrm rot="20806403">
            <a:off x="6400435" y="2185514"/>
            <a:ext cx="316742" cy="152363"/>
          </a:xfrm>
          <a:prstGeom prst="rect">
            <a:avLst/>
          </a:prstGeom>
          <a:solidFill>
            <a:srgbClr val="F2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lang="hr-HR" sz="450" b="1" dirty="0">
                <a:solidFill>
                  <a:srgbClr val="FFFFFF"/>
                </a:solidFill>
              </a:rPr>
              <a:t>NOVO</a:t>
            </a:r>
            <a:endParaRPr lang="hr-HR" sz="450" dirty="0">
              <a:solidFill>
                <a:srgbClr val="FFFFFF"/>
              </a:solidFill>
            </a:endParaRPr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0BDE2A53-C19B-4FAC-A04A-62D895769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590" y="3062747"/>
            <a:ext cx="4002741" cy="1623858"/>
          </a:xfrm>
          <a:prstGeom prst="rect">
            <a:avLst/>
          </a:prstGeom>
        </p:spPr>
      </p:pic>
      <p:sp>
        <p:nvSpPr>
          <p:cNvPr id="23" name="Textfeld 1">
            <a:extLst>
              <a:ext uri="{FF2B5EF4-FFF2-40B4-BE49-F238E27FC236}">
                <a16:creationId xmlns:a16="http://schemas.microsoft.com/office/drawing/2014/main" id="{59A5A8BE-BCFB-4D08-9241-B5E085C40999}"/>
              </a:ext>
            </a:extLst>
          </p:cNvPr>
          <p:cNvSpPr txBox="1"/>
          <p:nvPr/>
        </p:nvSpPr>
        <p:spPr>
          <a:xfrm>
            <a:off x="6558807" y="2815509"/>
            <a:ext cx="1145731" cy="207749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hr-HR" sz="750" dirty="0"/>
              <a:t>Snaga plamenika (kW)</a:t>
            </a:r>
          </a:p>
          <a:p>
            <a:endParaRPr lang="hr-HR" sz="300" dirty="0"/>
          </a:p>
        </p:txBody>
      </p:sp>
      <p:sp>
        <p:nvSpPr>
          <p:cNvPr id="24" name="Rechteck 7">
            <a:extLst>
              <a:ext uri="{FF2B5EF4-FFF2-40B4-BE49-F238E27FC236}">
                <a16:creationId xmlns:a16="http://schemas.microsoft.com/office/drawing/2014/main" id="{8D1999AB-460A-471B-B325-177AAD6F404D}"/>
              </a:ext>
            </a:extLst>
          </p:cNvPr>
          <p:cNvSpPr/>
          <p:nvPr/>
        </p:nvSpPr>
        <p:spPr bwMode="auto">
          <a:xfrm rot="20806403">
            <a:off x="7032447" y="2406306"/>
            <a:ext cx="316742" cy="152363"/>
          </a:xfrm>
          <a:prstGeom prst="rect">
            <a:avLst/>
          </a:prstGeom>
          <a:solidFill>
            <a:srgbClr val="F2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lang="hr-HR" sz="450" b="1" dirty="0">
                <a:solidFill>
                  <a:srgbClr val="FFFFFF"/>
                </a:solidFill>
              </a:rPr>
              <a:t>NOVO</a:t>
            </a:r>
            <a:endParaRPr lang="hr-HR" sz="4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err="1"/>
              <a:t>Gorionik</a:t>
            </a:r>
            <a:r>
              <a:rPr lang="hr-HR" sz="1600" dirty="0"/>
              <a:t> WG 40 PLN</a:t>
            </a:r>
            <a:br>
              <a:rPr lang="hr-HR" sz="1600" dirty="0"/>
            </a:br>
            <a:endParaRPr lang="hr-HR" sz="16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C0AA31A-D090-4FB7-B36A-EEC23E94A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382" y="2219564"/>
            <a:ext cx="6419239" cy="2539109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F37D6F0-06E3-47F4-BE65-273A6CA72BF0}"/>
              </a:ext>
            </a:extLst>
          </p:cNvPr>
          <p:cNvSpPr txBox="1">
            <a:spLocks/>
          </p:cNvSpPr>
          <p:nvPr/>
        </p:nvSpPr>
        <p:spPr bwMode="auto">
          <a:xfrm>
            <a:off x="1520372" y="1688945"/>
            <a:ext cx="3128711" cy="230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tabLst>
                <a:tab pos="3563541" algn="l"/>
              </a:tabLst>
            </a:pPr>
            <a:endParaRPr lang="hr-HR" sz="135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slov 3">
            <a:extLst>
              <a:ext uri="{FF2B5EF4-FFF2-40B4-BE49-F238E27FC236}">
                <a16:creationId xmlns:a16="http://schemas.microsoft.com/office/drawing/2014/main" id="{8E963DC1-DAEA-4664-B258-F452024696A1}"/>
              </a:ext>
            </a:extLst>
          </p:cNvPr>
          <p:cNvSpPr txBox="1">
            <a:spLocks/>
          </p:cNvSpPr>
          <p:nvPr/>
        </p:nvSpPr>
        <p:spPr bwMode="auto">
          <a:xfrm>
            <a:off x="1505836" y="1682625"/>
            <a:ext cx="6275785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189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378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566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754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r-HR" sz="1350" kern="0" dirty="0">
                <a:latin typeface="Arial" panose="020B0604020202020204" pitchFamily="34" charset="0"/>
                <a:cs typeface="Arial" panose="020B0604020202020204" pitchFamily="34" charset="0"/>
              </a:rPr>
              <a:t>Maksimalna sigurnost – </a:t>
            </a:r>
            <a:r>
              <a:rPr lang="hr-HR" sz="1350" kern="0" dirty="0" err="1">
                <a:latin typeface="Arial" panose="020B0604020202020204" pitchFamily="34" charset="0"/>
                <a:cs typeface="Arial" panose="020B0604020202020204" pitchFamily="34" charset="0"/>
              </a:rPr>
              <a:t>dvo</a:t>
            </a:r>
            <a:r>
              <a:rPr lang="en-GB" sz="1350" kern="0" dirty="0" err="1">
                <a:latin typeface="Arial" panose="020B0604020202020204" pitchFamily="34" charset="0"/>
                <a:cs typeface="Arial" panose="020B0604020202020204" pitchFamily="34" charset="0"/>
              </a:rPr>
              <a:t>struki</a:t>
            </a:r>
            <a:r>
              <a:rPr lang="hr-HR" sz="1350" kern="0" dirty="0">
                <a:latin typeface="Arial" panose="020B0604020202020204" pitchFamily="34" charset="0"/>
                <a:cs typeface="Arial" panose="020B0604020202020204" pitchFamily="34" charset="0"/>
              </a:rPr>
              <a:t> nadzor plamena</a:t>
            </a:r>
            <a:endParaRPr lang="hr-HR" sz="1350" kern="0" dirty="0"/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972A09F6-04C1-412F-B1FE-1CB26F3A3A70}"/>
              </a:ext>
            </a:extLst>
          </p:cNvPr>
          <p:cNvSpPr txBox="1"/>
          <p:nvPr/>
        </p:nvSpPr>
        <p:spPr>
          <a:xfrm>
            <a:off x="1580648" y="2038990"/>
            <a:ext cx="2290685" cy="1239467"/>
          </a:xfrm>
          <a:prstGeom prst="rect">
            <a:avLst/>
          </a:prstGeom>
          <a:noFill/>
        </p:spPr>
        <p:txBody>
          <a:bodyPr wrap="square" tIns="27000" bIns="27000" rtlCol="0">
            <a:spAutoFit/>
          </a:bodyPr>
          <a:lstStyle/>
          <a:p>
            <a:r>
              <a:rPr lang="hr-HR" sz="700" b="1" dirty="0"/>
              <a:t>Nadzor plamena sa infracrvenim detektorom pulsiranja</a:t>
            </a:r>
          </a:p>
          <a:p>
            <a:endParaRPr lang="hr-HR" sz="700" b="1" dirty="0"/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700" dirty="0"/>
              <a:t>Nadzor </a:t>
            </a:r>
            <a:r>
              <a:rPr lang="en-GB" sz="700" dirty="0" err="1"/>
              <a:t>unutrašnjeg</a:t>
            </a:r>
            <a:r>
              <a:rPr lang="hr-HR" sz="700" dirty="0"/>
              <a:t> plamena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700" dirty="0" err="1"/>
              <a:t>Isk</a:t>
            </a:r>
            <a:r>
              <a:rPr lang="en-GB" sz="700" dirty="0"/>
              <a:t>l</a:t>
            </a:r>
            <a:r>
              <a:rPr lang="hr-HR" sz="700" dirty="0" err="1"/>
              <a:t>op</a:t>
            </a:r>
            <a:r>
              <a:rPr lang="hr-HR" sz="700" dirty="0"/>
              <a:t> </a:t>
            </a:r>
            <a:r>
              <a:rPr lang="en-GB" sz="700" dirty="0" err="1"/>
              <a:t>gorionika</a:t>
            </a:r>
            <a:r>
              <a:rPr lang="hr-HR" sz="700" dirty="0"/>
              <a:t> uz potvrdu </a:t>
            </a:r>
            <a:r>
              <a:rPr lang="en-GB" sz="700" dirty="0"/>
              <a:t>u</a:t>
            </a:r>
            <a:r>
              <a:rPr lang="hr-HR" sz="700" dirty="0" err="1"/>
              <a:t>nut</a:t>
            </a:r>
            <a:r>
              <a:rPr lang="en-GB" sz="700" dirty="0" err="1"/>
              <a:t>raš</a:t>
            </a:r>
            <a:r>
              <a:rPr lang="hr-HR" sz="700" dirty="0" err="1"/>
              <a:t>njeg</a:t>
            </a:r>
            <a:r>
              <a:rPr lang="hr-HR" sz="700" dirty="0"/>
              <a:t> plamena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700" dirty="0"/>
              <a:t>Povećana sigurnost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700" dirty="0"/>
              <a:t>Zaštita </a:t>
            </a:r>
            <a:r>
              <a:rPr lang="en-GB" sz="700" dirty="0"/>
              <a:t>od</a:t>
            </a:r>
            <a:r>
              <a:rPr lang="hr-HR" sz="700" dirty="0"/>
              <a:t> </a:t>
            </a:r>
            <a:r>
              <a:rPr lang="hr-HR" sz="700" dirty="0" err="1"/>
              <a:t>povratn</a:t>
            </a:r>
            <a:r>
              <a:rPr lang="en-GB" sz="700" dirty="0" err="1"/>
              <a:t>og</a:t>
            </a:r>
            <a:r>
              <a:rPr lang="hr-HR" sz="700" dirty="0"/>
              <a:t> plamen</a:t>
            </a:r>
            <a:r>
              <a:rPr lang="en-GB" sz="700" dirty="0"/>
              <a:t>a</a:t>
            </a:r>
            <a:r>
              <a:rPr lang="hr-HR" sz="700" dirty="0"/>
              <a:t> u </a:t>
            </a:r>
            <a:r>
              <a:rPr lang="en-GB" sz="700" dirty="0" err="1"/>
              <a:t>gorioniku</a:t>
            </a:r>
            <a:r>
              <a:rPr lang="hr-HR" sz="700" dirty="0"/>
              <a:t> :</a:t>
            </a:r>
          </a:p>
          <a:p>
            <a:pPr marL="471449" lvl="1" indent="-128588">
              <a:buFont typeface="Arial" panose="020B0604020202020204" pitchFamily="34" charset="0"/>
              <a:buChar char="•"/>
            </a:pPr>
            <a:r>
              <a:rPr lang="hr-HR" sz="700" dirty="0"/>
              <a:t>Zatvoren dimovod</a:t>
            </a:r>
          </a:p>
          <a:p>
            <a:pPr marL="471449" lvl="1" indent="-128588">
              <a:buFont typeface="Arial" panose="020B0604020202020204" pitchFamily="34" charset="0"/>
              <a:buChar char="•"/>
            </a:pPr>
            <a:r>
              <a:rPr lang="hr-HR" sz="700" dirty="0"/>
              <a:t>Oštećena površina </a:t>
            </a:r>
            <a:r>
              <a:rPr lang="en-GB" sz="700" dirty="0" err="1"/>
              <a:t>gorionika</a:t>
            </a:r>
            <a:endParaRPr lang="hr-HR" sz="700" dirty="0"/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94EB4F6B-5910-4EC1-A715-0DC1A54FAA9A}"/>
              </a:ext>
            </a:extLst>
          </p:cNvPr>
          <p:cNvSpPr txBox="1"/>
          <p:nvPr/>
        </p:nvSpPr>
        <p:spPr>
          <a:xfrm>
            <a:off x="6042103" y="2032669"/>
            <a:ext cx="1739517" cy="1139696"/>
          </a:xfrm>
          <a:prstGeom prst="rect">
            <a:avLst/>
          </a:prstGeom>
          <a:noFill/>
        </p:spPr>
        <p:txBody>
          <a:bodyPr wrap="square" tIns="27000" bIns="27000" rtlCol="0">
            <a:spAutoFit/>
          </a:bodyPr>
          <a:lstStyle/>
          <a:p>
            <a:r>
              <a:rPr lang="hr-HR" sz="800" b="1" dirty="0"/>
              <a:t>Nadzor plamena </a:t>
            </a:r>
            <a:r>
              <a:rPr lang="en-GB" sz="800" b="1" dirty="0" err="1"/>
              <a:t>sa</a:t>
            </a:r>
            <a:r>
              <a:rPr lang="hr-HR" sz="800" b="1" dirty="0"/>
              <a:t> </a:t>
            </a:r>
          </a:p>
          <a:p>
            <a:r>
              <a:rPr lang="en-GB" sz="800" b="1" dirty="0"/>
              <a:t>j</a:t>
            </a:r>
            <a:r>
              <a:rPr lang="hr-HR" sz="800" b="1" dirty="0" err="1"/>
              <a:t>onizacijsko</a:t>
            </a:r>
            <a:r>
              <a:rPr lang="en-GB" sz="800" b="1" dirty="0"/>
              <a:t>m</a:t>
            </a:r>
            <a:r>
              <a:rPr lang="hr-HR" sz="800" b="1" dirty="0"/>
              <a:t> elektrodo</a:t>
            </a:r>
            <a:r>
              <a:rPr lang="en-GB" sz="800" b="1" dirty="0"/>
              <a:t>m</a:t>
            </a:r>
            <a:endParaRPr lang="hr-HR" sz="800" b="1" dirty="0"/>
          </a:p>
          <a:p>
            <a:endParaRPr lang="hr-HR" sz="800" b="1" dirty="0"/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800" dirty="0"/>
              <a:t>Pouzdan nadzor plamena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800" dirty="0"/>
              <a:t>Dozvola za trajan rad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800" dirty="0"/>
              <a:t>Jednostavno rukovanje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800" dirty="0"/>
              <a:t>Mili</a:t>
            </a:r>
            <a:r>
              <a:rPr lang="en-GB" sz="800" dirty="0"/>
              <a:t>o</a:t>
            </a:r>
            <a:r>
              <a:rPr lang="hr-HR" sz="800" dirty="0"/>
              <a:t>n put</a:t>
            </a:r>
            <a:r>
              <a:rPr lang="en-GB" sz="800" dirty="0"/>
              <a:t>a</a:t>
            </a:r>
            <a:r>
              <a:rPr lang="hr-HR" sz="800" dirty="0"/>
              <a:t> </a:t>
            </a:r>
            <a:r>
              <a:rPr lang="hr-HR" sz="800" dirty="0" err="1"/>
              <a:t>provereno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367513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err="1">
                <a:solidFill>
                  <a:srgbClr val="000000"/>
                </a:solidFill>
              </a:rPr>
              <a:t>Gorionik</a:t>
            </a:r>
            <a:r>
              <a:rPr lang="hr-HR" sz="1600" dirty="0"/>
              <a:t> WG 40 PLN</a:t>
            </a:r>
            <a:br>
              <a:rPr lang="hr-HR" sz="1600" dirty="0"/>
            </a:br>
            <a:endParaRPr lang="hr-HR" sz="16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A87CEB3-6C93-4039-A7AA-67E811519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645" y="1578633"/>
            <a:ext cx="2984085" cy="297193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42066B3-34DC-4643-AA15-FA04508E8120}"/>
              </a:ext>
            </a:extLst>
          </p:cNvPr>
          <p:cNvSpPr txBox="1">
            <a:spLocks/>
          </p:cNvSpPr>
          <p:nvPr/>
        </p:nvSpPr>
        <p:spPr bwMode="auto">
          <a:xfrm>
            <a:off x="1443291" y="1624157"/>
            <a:ext cx="3128711" cy="230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tabLst>
                <a:tab pos="3563541" algn="l"/>
              </a:tabLst>
            </a:pPr>
            <a:endParaRPr lang="hr-HR" sz="135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slov 3">
            <a:extLst>
              <a:ext uri="{FF2B5EF4-FFF2-40B4-BE49-F238E27FC236}">
                <a16:creationId xmlns:a16="http://schemas.microsoft.com/office/drawing/2014/main" id="{FD9D48A2-ECB5-43D7-AF1A-AB1F491A2B7A}"/>
              </a:ext>
            </a:extLst>
          </p:cNvPr>
          <p:cNvSpPr txBox="1">
            <a:spLocks/>
          </p:cNvSpPr>
          <p:nvPr/>
        </p:nvSpPr>
        <p:spPr bwMode="auto">
          <a:xfrm>
            <a:off x="1401859" y="1485803"/>
            <a:ext cx="6275785" cy="3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189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378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566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754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r-HR" sz="1350" kern="0" dirty="0">
                <a:latin typeface="Arial" panose="020B0604020202020204" pitchFamily="34" charset="0"/>
                <a:cs typeface="Arial" panose="020B0604020202020204" pitchFamily="34" charset="0"/>
              </a:rPr>
              <a:t>Jedna elektroda – </a:t>
            </a:r>
            <a:r>
              <a:rPr lang="hr-HR" sz="1350" kern="0" dirty="0" err="1">
                <a:latin typeface="Arial" panose="020B0604020202020204" pitchFamily="34" charset="0"/>
                <a:cs typeface="Arial" panose="020B0604020202020204" pitchFamily="34" charset="0"/>
              </a:rPr>
              <a:t>dve</a:t>
            </a:r>
            <a:r>
              <a:rPr lang="hr-HR" sz="135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350" kern="0" dirty="0" err="1">
                <a:latin typeface="Arial" panose="020B0604020202020204" pitchFamily="34" charset="0"/>
                <a:cs typeface="Arial" panose="020B0604020202020204" pitchFamily="34" charset="0"/>
              </a:rPr>
              <a:t>funkcij</a:t>
            </a:r>
            <a:r>
              <a:rPr lang="en-GB" sz="1350" kern="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hr-HR" sz="1350" kern="0" dirty="0"/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93CC10BD-8C70-42DA-94E5-80F4D801CCAC}"/>
              </a:ext>
            </a:extLst>
          </p:cNvPr>
          <p:cNvSpPr txBox="1"/>
          <p:nvPr/>
        </p:nvSpPr>
        <p:spPr>
          <a:xfrm>
            <a:off x="5008757" y="2181129"/>
            <a:ext cx="2341755" cy="1570583"/>
          </a:xfrm>
          <a:prstGeom prst="rect">
            <a:avLst/>
          </a:prstGeom>
          <a:noFill/>
        </p:spPr>
        <p:txBody>
          <a:bodyPr wrap="square" tIns="27000" bIns="27000" rtlCol="0">
            <a:spAutoFit/>
          </a:bodyPr>
          <a:lstStyle/>
          <a:p>
            <a:r>
              <a:rPr lang="hr-HR" sz="800" b="1" dirty="0" err="1">
                <a:solidFill>
                  <a:srgbClr val="F20000"/>
                </a:solidFill>
              </a:rPr>
              <a:t>Uverljivi</a:t>
            </a:r>
            <a:r>
              <a:rPr lang="hr-HR" sz="800" b="1" dirty="0">
                <a:solidFill>
                  <a:srgbClr val="F20000"/>
                </a:solidFill>
              </a:rPr>
              <a:t> argumenti</a:t>
            </a:r>
          </a:p>
          <a:p>
            <a:endParaRPr lang="hr-HR" sz="800" b="1" dirty="0">
              <a:solidFill>
                <a:srgbClr val="F20000"/>
              </a:solidFill>
            </a:endParaRP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800" dirty="0"/>
              <a:t>Samo jedna elektroda za </a:t>
            </a:r>
            <a:r>
              <a:rPr lang="hr-HR" sz="800" dirty="0" err="1"/>
              <a:t>dve</a:t>
            </a:r>
            <a:r>
              <a:rPr lang="hr-HR" sz="800" dirty="0"/>
              <a:t> funkcije:</a:t>
            </a:r>
          </a:p>
          <a:p>
            <a:pPr>
              <a:lnSpc>
                <a:spcPct val="150000"/>
              </a:lnSpc>
            </a:pPr>
            <a:r>
              <a:rPr lang="hr-HR" sz="800" dirty="0"/>
              <a:t>       =&gt; paljenje</a:t>
            </a:r>
          </a:p>
          <a:p>
            <a:pPr>
              <a:lnSpc>
                <a:spcPct val="150000"/>
              </a:lnSpc>
            </a:pPr>
            <a:r>
              <a:rPr lang="hr-HR" sz="800" dirty="0"/>
              <a:t>       =&gt; nadzor plamena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800" dirty="0"/>
              <a:t>Sistem ima dozvolu za trajan rad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800" dirty="0"/>
              <a:t>Jednostavno rukovanje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800" dirty="0"/>
              <a:t>Kompatibilno sa standardnom automatikom W-FM 25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0D2AEE2-F1D8-41D2-9477-E8CD7E53F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859" y="1873126"/>
            <a:ext cx="2717424" cy="2904143"/>
          </a:xfrm>
          <a:prstGeom prst="rect">
            <a:avLst/>
          </a:prstGeom>
        </p:spPr>
      </p:pic>
      <p:sp>
        <p:nvSpPr>
          <p:cNvPr id="10" name="Textfeld 1">
            <a:extLst>
              <a:ext uri="{FF2B5EF4-FFF2-40B4-BE49-F238E27FC236}">
                <a16:creationId xmlns:a16="http://schemas.microsoft.com/office/drawing/2014/main" id="{048D282B-3500-4BB4-A5B4-DAA1C61A087E}"/>
              </a:ext>
            </a:extLst>
          </p:cNvPr>
          <p:cNvSpPr txBox="1"/>
          <p:nvPr/>
        </p:nvSpPr>
        <p:spPr>
          <a:xfrm>
            <a:off x="2123612" y="2128414"/>
            <a:ext cx="1273918" cy="239193"/>
          </a:xfrm>
          <a:prstGeom prst="rect">
            <a:avLst/>
          </a:prstGeom>
          <a:noFill/>
        </p:spPr>
        <p:txBody>
          <a:bodyPr wrap="square" tIns="27000" bIns="27000" rtlCol="0">
            <a:spAutoFit/>
          </a:bodyPr>
          <a:lstStyle/>
          <a:p>
            <a:r>
              <a:rPr lang="hr-HR" sz="600" dirty="0"/>
              <a:t>Ionizacijska elektroda i elektroda za paljenje</a:t>
            </a:r>
          </a:p>
        </p:txBody>
      </p:sp>
      <p:sp>
        <p:nvSpPr>
          <p:cNvPr id="11" name="Textfeld 1">
            <a:extLst>
              <a:ext uri="{FF2B5EF4-FFF2-40B4-BE49-F238E27FC236}">
                <a16:creationId xmlns:a16="http://schemas.microsoft.com/office/drawing/2014/main" id="{CF8FDE7C-11C9-44CB-A7D8-3680309967C0}"/>
              </a:ext>
            </a:extLst>
          </p:cNvPr>
          <p:cNvSpPr txBox="1"/>
          <p:nvPr/>
        </p:nvSpPr>
        <p:spPr>
          <a:xfrm>
            <a:off x="2534683" y="4472150"/>
            <a:ext cx="1400825" cy="146860"/>
          </a:xfrm>
          <a:prstGeom prst="rect">
            <a:avLst/>
          </a:prstGeom>
          <a:noFill/>
        </p:spPr>
        <p:txBody>
          <a:bodyPr wrap="square" tIns="27000" bIns="27000" rtlCol="0">
            <a:spAutoFit/>
          </a:bodyPr>
          <a:lstStyle/>
          <a:p>
            <a:r>
              <a:rPr lang="hr-HR" sz="600" dirty="0"/>
              <a:t>IR detektor plamena</a:t>
            </a:r>
          </a:p>
        </p:txBody>
      </p:sp>
      <p:sp>
        <p:nvSpPr>
          <p:cNvPr id="12" name="Textfeld 1">
            <a:extLst>
              <a:ext uri="{FF2B5EF4-FFF2-40B4-BE49-F238E27FC236}">
                <a16:creationId xmlns:a16="http://schemas.microsoft.com/office/drawing/2014/main" id="{0740F1EC-CBB8-4EB4-A1AD-FAC368433921}"/>
              </a:ext>
            </a:extLst>
          </p:cNvPr>
          <p:cNvSpPr txBox="1"/>
          <p:nvPr/>
        </p:nvSpPr>
        <p:spPr>
          <a:xfrm>
            <a:off x="2099031" y="3884962"/>
            <a:ext cx="871302" cy="239193"/>
          </a:xfrm>
          <a:prstGeom prst="rect">
            <a:avLst/>
          </a:prstGeom>
          <a:noFill/>
        </p:spPr>
        <p:txBody>
          <a:bodyPr wrap="square" tIns="27000" bIns="27000" rtlCol="0">
            <a:spAutoFit/>
          </a:bodyPr>
          <a:lstStyle/>
          <a:p>
            <a:r>
              <a:rPr lang="hr-HR" sz="600" dirty="0"/>
              <a:t>Priključna doza </a:t>
            </a:r>
            <a:r>
              <a:rPr lang="hr-HR" sz="600" dirty="0" err="1"/>
              <a:t>infra</a:t>
            </a:r>
            <a:r>
              <a:rPr lang="hr-HR" sz="600" dirty="0"/>
              <a:t>. senzora</a:t>
            </a:r>
          </a:p>
        </p:txBody>
      </p:sp>
    </p:spTree>
    <p:extLst>
      <p:ext uri="{BB962C8B-B14F-4D97-AF65-F5344CB8AC3E}">
        <p14:creationId xmlns:p14="http://schemas.microsoft.com/office/powerpoint/2010/main" val="35396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err="1"/>
              <a:t>Gorionik</a:t>
            </a:r>
            <a:r>
              <a:rPr lang="hr-HR" sz="1600" dirty="0"/>
              <a:t> WG 40 PLN</a:t>
            </a:r>
            <a:br>
              <a:rPr lang="hr-HR" sz="1600" dirty="0"/>
            </a:br>
            <a:endParaRPr lang="hr-HR" sz="16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78215D8-F876-4BB8-8AC7-5130C2A0ED4C}"/>
              </a:ext>
            </a:extLst>
          </p:cNvPr>
          <p:cNvSpPr txBox="1">
            <a:spLocks/>
          </p:cNvSpPr>
          <p:nvPr/>
        </p:nvSpPr>
        <p:spPr bwMode="auto">
          <a:xfrm>
            <a:off x="2537503" y="1578632"/>
            <a:ext cx="3128711" cy="230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tabLst>
                <a:tab pos="3563541" algn="l"/>
              </a:tabLst>
            </a:pPr>
            <a:endParaRPr lang="hr-HR" sz="135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slov 3">
            <a:extLst>
              <a:ext uri="{FF2B5EF4-FFF2-40B4-BE49-F238E27FC236}">
                <a16:creationId xmlns:a16="http://schemas.microsoft.com/office/drawing/2014/main" id="{101CBB43-71DF-4CC4-AD3F-37AFAC9ADEA5}"/>
              </a:ext>
            </a:extLst>
          </p:cNvPr>
          <p:cNvSpPr txBox="1">
            <a:spLocks/>
          </p:cNvSpPr>
          <p:nvPr/>
        </p:nvSpPr>
        <p:spPr bwMode="auto">
          <a:xfrm>
            <a:off x="1849860" y="1144122"/>
            <a:ext cx="6275785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189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378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566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754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hr-HR" sz="1350" kern="0" dirty="0">
                <a:latin typeface="Arial" panose="020B0604020202020204" pitchFamily="34" charset="0"/>
                <a:cs typeface="Arial" panose="020B0604020202020204" pitchFamily="34" charset="0"/>
              </a:rPr>
              <a:t>Regulacija o</a:t>
            </a:r>
            <a:r>
              <a:rPr lang="en-GB" sz="1350" kern="0" dirty="0" err="1">
                <a:latin typeface="Arial" panose="020B0604020202020204" pitchFamily="34" charset="0"/>
                <a:cs typeface="Arial" panose="020B0604020202020204" pitchFamily="34" charset="0"/>
              </a:rPr>
              <a:t>brta</a:t>
            </a:r>
            <a:r>
              <a:rPr lang="hr-HR" sz="1350" kern="0" dirty="0"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hr-HR" sz="1350" kern="0" dirty="0" err="1">
                <a:latin typeface="Arial" panose="020B0604020202020204" pitchFamily="34" charset="0"/>
                <a:cs typeface="Arial" panose="020B0604020202020204" pitchFamily="34" charset="0"/>
              </a:rPr>
              <a:t>serijsk</a:t>
            </a:r>
            <a:r>
              <a:rPr lang="en-GB" sz="1350" kern="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1350" kern="0" dirty="0">
                <a:latin typeface="Arial" panose="020B0604020202020204" pitchFamily="34" charset="0"/>
                <a:cs typeface="Arial" panose="020B0604020202020204" pitchFamily="34" charset="0"/>
              </a:rPr>
              <a:t>: WG40 PLN </a:t>
            </a:r>
            <a:r>
              <a:rPr lang="en-GB" sz="1350" kern="0" dirty="0" err="1">
                <a:latin typeface="Arial" panose="020B0604020202020204" pitchFamily="34" charset="0"/>
                <a:cs typeface="Arial" panose="020B0604020202020204" pitchFamily="34" charset="0"/>
              </a:rPr>
              <a:t>gorionici</a:t>
            </a:r>
            <a:endParaRPr lang="hr-HR" sz="1350" kern="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EB6FE9C-6CB0-44D6-BB26-F0824EC44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602" y="1578632"/>
            <a:ext cx="4764308" cy="33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88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3">
            <a:extLst>
              <a:ext uri="{FF2B5EF4-FFF2-40B4-BE49-F238E27FC236}">
                <a16:creationId xmlns:a16="http://schemas.microsoft.com/office/drawing/2014/main" id="{69FDD0A2-DFBD-4264-909A-0991D3822C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6972300" y="4914900"/>
            <a:ext cx="742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464847"/>
                </a:solidFill>
                <a:latin typeface="Akzidenz Grotesk BE" charset="0"/>
                <a:ea typeface="ＭＳ Ｐゴシック" panose="020B0600070205080204" pitchFamily="34" charset="-128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1714500" algn="l" defTabSz="6858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057400" algn="l" defTabSz="6858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400300" algn="l" defTabSz="6858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2743200" algn="l" defTabSz="6858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de-DE" altLang="sl-SI"/>
              <a:t>Seite </a:t>
            </a:r>
            <a:fld id="{D494C353-A082-4286-87CC-F7C925A2D0DB}" type="slidenum">
              <a:rPr lang="de-DE" altLang="sl-SI" smtClean="0"/>
              <a:pPr>
                <a:spcBef>
                  <a:spcPct val="0"/>
                </a:spcBef>
                <a:buFontTx/>
                <a:buNone/>
                <a:defRPr/>
              </a:pPr>
              <a:t>7</a:t>
            </a:fld>
            <a:endParaRPr lang="de-DE" altLang="sr-Latn-R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3E61493-5BC2-4E87-9CF7-95962A68C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033" y="558217"/>
            <a:ext cx="6572250" cy="466725"/>
          </a:xfrm>
        </p:spPr>
        <p:txBody>
          <a:bodyPr/>
          <a:lstStyle/>
          <a:p>
            <a:pPr eaLnBrk="1" hangingPunct="1"/>
            <a:r>
              <a:rPr lang="sr-Latn-RS" altLang="sr-Latn-RS" dirty="0"/>
              <a:t>Gori</a:t>
            </a:r>
            <a:r>
              <a:rPr lang="en-GB" altLang="sr-Latn-RS" dirty="0"/>
              <a:t>o</a:t>
            </a:r>
            <a:r>
              <a:rPr lang="sr-Latn-RS" altLang="sr-Latn-RS" dirty="0"/>
              <a:t>ni</a:t>
            </a:r>
            <a:r>
              <a:rPr lang="en-GB" altLang="sr-Latn-RS" dirty="0"/>
              <a:t>c</a:t>
            </a:r>
            <a:r>
              <a:rPr lang="sr-Latn-RS" altLang="sr-Latn-RS" dirty="0"/>
              <a:t>i serije W: O2 regulacija</a:t>
            </a:r>
            <a:endParaRPr lang="de-DE" altLang="sr-Latn-R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7B5CC52-0839-4162-9DC0-8D44AF64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772" y="885829"/>
            <a:ext cx="4104456" cy="3027568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247FD0C1-C0AF-4726-846B-5DF89AA51232}"/>
              </a:ext>
            </a:extLst>
          </p:cNvPr>
          <p:cNvSpPr/>
          <p:nvPr/>
        </p:nvSpPr>
        <p:spPr>
          <a:xfrm>
            <a:off x="1547664" y="3913397"/>
            <a:ext cx="48712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sr-Latn-RS" altLang="en-US" sz="1500" dirty="0"/>
              <a:t>O</a:t>
            </a:r>
            <a:r>
              <a:rPr lang="sr-Latn-RS" altLang="en-US" sz="1500" baseline="-25000" dirty="0"/>
              <a:t>2 </a:t>
            </a:r>
            <a:r>
              <a:rPr lang="sr-Latn-RS" altLang="en-US" sz="1500" dirty="0"/>
              <a:t>regulacija za gori</a:t>
            </a:r>
            <a:r>
              <a:rPr lang="en-GB" altLang="en-US" sz="1500" dirty="0"/>
              <a:t>o</a:t>
            </a:r>
            <a:r>
              <a:rPr lang="sr-Latn-RS" altLang="en-US" sz="1500" dirty="0" err="1"/>
              <a:t>nike</a:t>
            </a:r>
            <a:r>
              <a:rPr lang="sr-Latn-RS" altLang="en-US" sz="1500" dirty="0"/>
              <a:t> W30 i W40</a:t>
            </a:r>
          </a:p>
          <a:p>
            <a:pPr>
              <a:buFontTx/>
              <a:buChar char="-"/>
            </a:pPr>
            <a:r>
              <a:rPr lang="en-GB" altLang="en-US" sz="1500" dirty="0" err="1"/>
              <a:t>Ušteda</a:t>
            </a:r>
            <a:r>
              <a:rPr lang="sr-Latn-RS" altLang="en-US" sz="1500" dirty="0"/>
              <a:t> </a:t>
            </a:r>
            <a:r>
              <a:rPr lang="en-GB" altLang="en-US" sz="1500" dirty="0"/>
              <a:t>u</a:t>
            </a:r>
            <a:r>
              <a:rPr lang="sr-Latn-RS" altLang="en-US" sz="1500" dirty="0"/>
              <a:t> gorivu i po</a:t>
            </a:r>
            <a:r>
              <a:rPr lang="en-GB" altLang="en-US" sz="1500" dirty="0"/>
              <a:t>t</a:t>
            </a:r>
            <a:r>
              <a:rPr lang="sr-Latn-RS" altLang="en-US" sz="1500" dirty="0"/>
              <a:t>r</a:t>
            </a:r>
            <a:r>
              <a:rPr lang="en-GB" altLang="en-US" sz="1500" dirty="0" err="1"/>
              <a:t>ošnji</a:t>
            </a:r>
            <a:r>
              <a:rPr lang="sr-Latn-RS" altLang="en-US" sz="1500" dirty="0"/>
              <a:t> el. energije</a:t>
            </a:r>
          </a:p>
          <a:p>
            <a:pPr>
              <a:buFontTx/>
              <a:buChar char="-"/>
            </a:pPr>
            <a:r>
              <a:rPr lang="en-GB" altLang="en-US" sz="1500" dirty="0" err="1"/>
              <a:t>Smanjena</a:t>
            </a:r>
            <a:r>
              <a:rPr lang="sr-Latn-RS" altLang="en-US" sz="1500" dirty="0"/>
              <a:t> emisija </a:t>
            </a:r>
            <a:r>
              <a:rPr lang="en-GB" altLang="en-US" sz="1500" dirty="0"/>
              <a:t>buke</a:t>
            </a:r>
            <a:endParaRPr lang="sr-Latn-RS" altLang="en-US" sz="1500" dirty="0"/>
          </a:p>
          <a:p>
            <a:pPr>
              <a:buFontTx/>
              <a:buChar char="-"/>
            </a:pPr>
            <a:endParaRPr lang="sr-Latn-RS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9080772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23E61493-5BC2-4E87-9CF7-95962A68C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817" y="600427"/>
            <a:ext cx="6572250" cy="466725"/>
          </a:xfrm>
        </p:spPr>
        <p:txBody>
          <a:bodyPr/>
          <a:lstStyle/>
          <a:p>
            <a:pPr eaLnBrk="1" hangingPunct="1"/>
            <a:r>
              <a:rPr lang="sr-Latn-RS" altLang="sr-Latn-RS" dirty="0"/>
              <a:t>Gori</a:t>
            </a:r>
            <a:r>
              <a:rPr lang="en-GB" altLang="sr-Latn-RS" dirty="0"/>
              <a:t>o</a:t>
            </a:r>
            <a:r>
              <a:rPr lang="sr-Latn-RS" altLang="sr-Latn-RS" dirty="0"/>
              <a:t>ni</a:t>
            </a:r>
            <a:r>
              <a:rPr lang="en-GB" altLang="sr-Latn-RS" dirty="0"/>
              <a:t>c</a:t>
            </a:r>
            <a:r>
              <a:rPr lang="sr-Latn-RS" altLang="sr-Latn-RS" dirty="0"/>
              <a:t>i serije W: </a:t>
            </a:r>
            <a:r>
              <a:rPr lang="sr-Latn-RS" altLang="sr-Latn-RS" dirty="0" err="1"/>
              <a:t>frekven</a:t>
            </a:r>
            <a:r>
              <a:rPr lang="en-GB" altLang="sr-Latn-RS" dirty="0"/>
              <a:t>t</a:t>
            </a:r>
            <a:r>
              <a:rPr lang="sr-Latn-RS" altLang="sr-Latn-RS" dirty="0"/>
              <a:t>na regulacija</a:t>
            </a:r>
            <a:endParaRPr lang="de-DE" altLang="sr-Latn-RS" dirty="0"/>
          </a:p>
        </p:txBody>
      </p:sp>
      <p:sp>
        <p:nvSpPr>
          <p:cNvPr id="11268" name="TextBox 1">
            <a:extLst>
              <a:ext uri="{FF2B5EF4-FFF2-40B4-BE49-F238E27FC236}">
                <a16:creationId xmlns:a16="http://schemas.microsoft.com/office/drawing/2014/main" id="{CAF25201-17F3-4DD3-AC3A-8B39BA319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41" y="1053996"/>
            <a:ext cx="63811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sr-Latn-RS" altLang="en-US" sz="1500" dirty="0" err="1"/>
              <a:t>Integri</a:t>
            </a:r>
            <a:r>
              <a:rPr lang="en-GB" altLang="en-US" sz="1500" dirty="0"/>
              <a:t>s</a:t>
            </a:r>
            <a:r>
              <a:rPr lang="sr-Latn-RS" altLang="en-US" sz="1500" dirty="0" err="1"/>
              <a:t>ana</a:t>
            </a:r>
            <a:r>
              <a:rPr lang="sr-Latn-RS" altLang="en-US" sz="1500" dirty="0"/>
              <a:t> </a:t>
            </a:r>
            <a:r>
              <a:rPr lang="sr-Latn-RS" altLang="en-US" sz="1500" dirty="0" err="1"/>
              <a:t>frekven</a:t>
            </a:r>
            <a:r>
              <a:rPr lang="en-GB" altLang="en-US" sz="1500" dirty="0"/>
              <a:t>t</a:t>
            </a:r>
            <a:r>
              <a:rPr lang="sr-Latn-RS" altLang="en-US" sz="1500" dirty="0"/>
              <a:t>na regulacija za gori</a:t>
            </a:r>
            <a:r>
              <a:rPr lang="en-GB" altLang="en-US" sz="1500" dirty="0"/>
              <a:t>o</a:t>
            </a:r>
            <a:r>
              <a:rPr lang="sr-Latn-RS" altLang="en-US" sz="1500" dirty="0" err="1"/>
              <a:t>nike</a:t>
            </a:r>
            <a:r>
              <a:rPr lang="sr-Latn-RS" altLang="en-US" sz="1500" dirty="0"/>
              <a:t> W20, W30 in W40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36181A0-88B9-4437-9C66-4C33ADA55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026" y="1393540"/>
            <a:ext cx="4212468" cy="35213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3">
            <a:extLst>
              <a:ext uri="{FF2B5EF4-FFF2-40B4-BE49-F238E27FC236}">
                <a16:creationId xmlns:a16="http://schemas.microsoft.com/office/drawing/2014/main" id="{69FDD0A2-DFBD-4264-909A-0991D3822C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6972300" y="4914900"/>
            <a:ext cx="742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464847"/>
                </a:solidFill>
                <a:latin typeface="Akzidenz Grotesk BE" charset="0"/>
                <a:ea typeface="ＭＳ Ｐゴシック" panose="020B0600070205080204" pitchFamily="34" charset="-128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1714500" algn="l" defTabSz="6858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057400" algn="l" defTabSz="6858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400300" algn="l" defTabSz="6858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2743200" algn="l" defTabSz="6858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de-DE" altLang="sl-SI"/>
              <a:t>Seite </a:t>
            </a:r>
            <a:fld id="{D494C353-A082-4286-87CC-F7C925A2D0DB}" type="slidenum">
              <a:rPr lang="de-DE" altLang="sl-SI" smtClean="0"/>
              <a:pPr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de-DE" altLang="sr-Latn-R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3E61493-5BC2-4E87-9CF7-95962A68C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9419" y="628184"/>
            <a:ext cx="6286500" cy="466725"/>
          </a:xfrm>
        </p:spPr>
        <p:txBody>
          <a:bodyPr/>
          <a:lstStyle/>
          <a:p>
            <a:pPr eaLnBrk="1" hangingPunct="1"/>
            <a:r>
              <a:rPr lang="sr-Latn-RS" altLang="sr-Latn-RS" dirty="0" err="1"/>
              <a:t>Frekven</a:t>
            </a:r>
            <a:r>
              <a:rPr lang="en-GB" altLang="sr-Latn-RS" dirty="0"/>
              <a:t>t</a:t>
            </a:r>
            <a:r>
              <a:rPr lang="sr-Latn-RS" altLang="sr-Latn-RS" dirty="0"/>
              <a:t>na regulacija: </a:t>
            </a:r>
            <a:r>
              <a:rPr lang="en-GB" altLang="sr-Latn-RS" dirty="0" err="1"/>
              <a:t>uštede</a:t>
            </a:r>
            <a:r>
              <a:rPr lang="sr-Latn-RS" altLang="sr-Latn-RS" dirty="0"/>
              <a:t> </a:t>
            </a:r>
            <a:r>
              <a:rPr lang="en-GB" altLang="sr-Latn-RS" dirty="0" err="1"/>
              <a:t>kod</a:t>
            </a:r>
            <a:r>
              <a:rPr lang="sr-Latn-RS" altLang="sr-Latn-RS" dirty="0"/>
              <a:t> </a:t>
            </a:r>
            <a:r>
              <a:rPr lang="en-GB" altLang="sr-Latn-RS" dirty="0"/>
              <a:t>u</a:t>
            </a:r>
            <a:r>
              <a:rPr lang="sr-Latn-RS" altLang="sr-Latn-RS" dirty="0" err="1"/>
              <a:t>ljnih</a:t>
            </a:r>
            <a:r>
              <a:rPr lang="sr-Latn-RS" altLang="sr-Latn-RS" dirty="0"/>
              <a:t> gori</a:t>
            </a:r>
            <a:r>
              <a:rPr lang="en-GB" altLang="sr-Latn-RS" dirty="0"/>
              <a:t>o</a:t>
            </a:r>
            <a:r>
              <a:rPr lang="sr-Latn-RS" altLang="sr-Latn-RS" dirty="0" err="1"/>
              <a:t>nik</a:t>
            </a:r>
            <a:r>
              <a:rPr lang="en-GB" altLang="sr-Latn-RS" dirty="0"/>
              <a:t>a</a:t>
            </a:r>
            <a:endParaRPr lang="de-DE" altLang="sr-Latn-R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F8E7A5D-91C9-407C-A301-1A986A1D8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616" y="1187242"/>
            <a:ext cx="5210519" cy="3725426"/>
          </a:xfrm>
          <a:prstGeom prst="rect">
            <a:avLst/>
          </a:prstGeom>
        </p:spPr>
      </p:pic>
      <p:sp>
        <p:nvSpPr>
          <p:cNvPr id="11268" name="TextBox 1">
            <a:extLst>
              <a:ext uri="{FF2B5EF4-FFF2-40B4-BE49-F238E27FC236}">
                <a16:creationId xmlns:a16="http://schemas.microsoft.com/office/drawing/2014/main" id="{CAF25201-17F3-4DD3-AC3A-8B39BA319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580" y="1719742"/>
            <a:ext cx="168875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sr-Latn-RS" altLang="en-US" sz="1050" dirty="0"/>
              <a:t>Približno 50 % manja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sr-Latn-RS" altLang="en-US" sz="1050" dirty="0"/>
              <a:t>po</a:t>
            </a:r>
            <a:r>
              <a:rPr lang="en-GB" altLang="en-US" sz="1050" dirty="0"/>
              <a:t>t</a:t>
            </a:r>
            <a:r>
              <a:rPr lang="sr-Latn-RS" altLang="en-US" sz="1050" dirty="0"/>
              <a:t>r</a:t>
            </a:r>
            <a:r>
              <a:rPr lang="en-GB" altLang="en-US" sz="1050" dirty="0" err="1"/>
              <a:t>ošnj</a:t>
            </a:r>
            <a:r>
              <a:rPr lang="sr-Latn-RS" altLang="en-US" sz="1050" dirty="0"/>
              <a:t>a </a:t>
            </a:r>
            <a:r>
              <a:rPr lang="sr-Latn-RS" altLang="en-US" sz="1050" dirty="0" err="1"/>
              <a:t>el</a:t>
            </a:r>
            <a:r>
              <a:rPr lang="en-GB" altLang="en-US" sz="1050" dirty="0"/>
              <a:t>. </a:t>
            </a:r>
            <a:r>
              <a:rPr lang="en-GB" altLang="en-US" sz="1050" dirty="0" err="1"/>
              <a:t>energij</a:t>
            </a:r>
            <a:r>
              <a:rPr lang="sr-Latn-RS" altLang="en-US" sz="1050" dirty="0"/>
              <a:t>e</a:t>
            </a:r>
          </a:p>
          <a:p>
            <a:pPr marL="0" indent="0" algn="ctr">
              <a:spcBef>
                <a:spcPct val="0"/>
              </a:spcBef>
              <a:buNone/>
            </a:pPr>
            <a:endParaRPr lang="sr-Latn-RS" altLang="en-US" sz="1050" dirty="0"/>
          </a:p>
          <a:p>
            <a:pPr marL="0" indent="0" algn="ctr">
              <a:spcBef>
                <a:spcPct val="0"/>
              </a:spcBef>
              <a:buNone/>
            </a:pPr>
            <a:r>
              <a:rPr lang="sr-Latn-RS" altLang="en-US" sz="1050" dirty="0"/>
              <a:t>Približno 7 dB(A) </a:t>
            </a:r>
            <a:r>
              <a:rPr lang="en-GB" altLang="en-US" sz="1050" dirty="0" err="1"/>
              <a:t>smanjenj</a:t>
            </a:r>
            <a:r>
              <a:rPr lang="sr-Latn-RS" altLang="en-US" sz="1050" dirty="0"/>
              <a:t>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GB" altLang="en-US" sz="1050" dirty="0"/>
              <a:t>buke</a:t>
            </a:r>
            <a:endParaRPr lang="sr-Latn-RS" altLang="en-US" sz="1050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1567CA2-D32B-4096-A98F-96CE11C79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332" y="1561743"/>
            <a:ext cx="115304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sr-Latn-RS" altLang="en-US" sz="1050" b="1" dirty="0"/>
              <a:t>1. </a:t>
            </a:r>
            <a:r>
              <a:rPr lang="sr-Latn-RS" altLang="en-US" sz="1050" b="1" dirty="0" err="1"/>
              <a:t>st</a:t>
            </a:r>
            <a:r>
              <a:rPr lang="en-GB" altLang="en-US" sz="1050" b="1" dirty="0" err="1"/>
              <a:t>epen</a:t>
            </a:r>
            <a:r>
              <a:rPr lang="sr-Latn-RS" altLang="en-US" sz="1050" b="1" dirty="0"/>
              <a:t>: ca. </a:t>
            </a:r>
            <a:r>
              <a:rPr lang="en-GB" altLang="en-US" sz="1050" b="1" dirty="0"/>
              <a:t>8</a:t>
            </a:r>
            <a:r>
              <a:rPr lang="sr-Latn-RS" altLang="en-US" sz="1050" b="1" dirty="0"/>
              <a:t>0 % </a:t>
            </a:r>
            <a:r>
              <a:rPr lang="en-GB" altLang="en-US" sz="1050" b="1" dirty="0"/>
              <a:t>rada</a:t>
            </a:r>
            <a:endParaRPr lang="sr-Latn-RS" altLang="en-US" sz="1050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148B5EC-71E6-4626-9C17-8299D473D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609" y="1561743"/>
            <a:ext cx="115304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sr-Latn-RS" altLang="en-US" sz="1050" b="1" dirty="0"/>
              <a:t>2. </a:t>
            </a:r>
            <a:r>
              <a:rPr lang="sr-Latn-RS" altLang="en-US" sz="1050" b="1" dirty="0" err="1"/>
              <a:t>st</a:t>
            </a:r>
            <a:r>
              <a:rPr lang="en-GB" altLang="en-US" sz="1050" b="1" dirty="0" err="1"/>
              <a:t>epen</a:t>
            </a:r>
            <a:r>
              <a:rPr lang="sr-Latn-RS" altLang="en-US" sz="1050" b="1" dirty="0"/>
              <a:t>: </a:t>
            </a:r>
            <a:r>
              <a:rPr lang="en-GB" altLang="en-US" sz="1050" b="1" dirty="0"/>
              <a:t>ca. 2</a:t>
            </a:r>
            <a:r>
              <a:rPr lang="sr-Latn-RS" altLang="en-US" sz="1050" b="1" dirty="0"/>
              <a:t>0% </a:t>
            </a:r>
            <a:r>
              <a:rPr lang="en-GB" altLang="en-US" sz="1050" b="1" dirty="0"/>
              <a:t>rada</a:t>
            </a:r>
            <a:endParaRPr lang="sr-Latn-RS" altLang="en-US" sz="1050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7C9A947-0972-4FE0-AB53-7AB010BC7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553" y="4797251"/>
            <a:ext cx="170916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GB" altLang="en-US" sz="1050" b="1" dirty="0" err="1"/>
              <a:t>snaga</a:t>
            </a:r>
            <a:r>
              <a:rPr lang="sr-Latn-RS" altLang="en-US" sz="1050" b="1" dirty="0"/>
              <a:t> gori</a:t>
            </a:r>
            <a:r>
              <a:rPr lang="en-GB" altLang="en-US" sz="1050" b="1" dirty="0"/>
              <a:t>o</a:t>
            </a:r>
            <a:r>
              <a:rPr lang="sr-Latn-RS" altLang="en-US" sz="1050" b="1" dirty="0" err="1"/>
              <a:t>nika</a:t>
            </a:r>
            <a:endParaRPr lang="sr-Latn-R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409276119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20565</TotalTime>
  <Words>1088</Words>
  <Application>Microsoft Office PowerPoint</Application>
  <PresentationFormat>On-screen Show (16:9)</PresentationFormat>
  <Paragraphs>217</Paragraphs>
  <Slides>28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ＭＳ Ｐゴシック</vt:lpstr>
      <vt:lpstr>Arial</vt:lpstr>
      <vt:lpstr>Wingdings</vt:lpstr>
      <vt:lpstr>Leere Präsentation</vt:lpstr>
      <vt:lpstr> Noviteti u proizvodnom programu                                                                                                        </vt:lpstr>
      <vt:lpstr>Noviteti : Kondenzacioni podni kotlovi WTC GB do 620 kW </vt:lpstr>
      <vt:lpstr>Gorionici WG 40 PLN </vt:lpstr>
      <vt:lpstr>Gorionik WG 40 PLN </vt:lpstr>
      <vt:lpstr>Gorionik WG 40 PLN </vt:lpstr>
      <vt:lpstr>Gorionik WG 40 PLN </vt:lpstr>
      <vt:lpstr>Gorionici serije W: O2 regulacija</vt:lpstr>
      <vt:lpstr>Gorionici serije W: frekventna regulacija</vt:lpstr>
      <vt:lpstr>Frekventna regulacija: uštede kod uljnih gorionika</vt:lpstr>
      <vt:lpstr>Frekventna regulacija: uštede kod gasnih gorionika</vt:lpstr>
      <vt:lpstr>Gasni gorionici ZMI za upotrebu na tehnološkim uredjajima </vt:lpstr>
      <vt:lpstr>Sistemske komponente WG10/20 ZMI </vt:lpstr>
      <vt:lpstr>Gorionik WG30 ZMI – povećani regulacioni opseg i robustnost </vt:lpstr>
      <vt:lpstr>Gorionik WG30… /1-C ZMI (za zemni i tečni naftni gas)  </vt:lpstr>
      <vt:lpstr>WG10-30 ZMI princip regulacionog opsega 1:17 </vt:lpstr>
      <vt:lpstr>Gorilnik WG30… /1-C ZMI (za zemni i tečni naftni gas)  </vt:lpstr>
      <vt:lpstr>W- gorionici za tehnološke uredjaje / pekarske peći Varijante opreme za veću robusnost </vt:lpstr>
      <vt:lpstr>W- plamenici: reference izvan klasičnog grejanja   </vt:lpstr>
      <vt:lpstr>Potrebna oprema vezana na područje upotrebe   </vt:lpstr>
      <vt:lpstr>ULN Tehnologija</vt:lpstr>
      <vt:lpstr>ULN gorionici</vt:lpstr>
      <vt:lpstr>ULN gorionici: područje snage</vt:lpstr>
      <vt:lpstr>ULN plamenici: WM serija</vt:lpstr>
      <vt:lpstr>ULN gorionici: WK Serija</vt:lpstr>
      <vt:lpstr>ULN gorionici: plamen</vt:lpstr>
      <vt:lpstr>ULN princip</vt:lpstr>
      <vt:lpstr>ULN: maksimalna sigurnost - dupli nadzor plamena</vt:lpstr>
      <vt:lpstr>PowerPoint Presentation</vt:lpstr>
    </vt:vector>
  </TitlesOfParts>
  <Company>GPP\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Master/Muster Weishaupt</dc:subject>
  <dc:creator>Gottlieb Schalberger</dc:creator>
  <cp:lastModifiedBy>Vjekoslav</cp:lastModifiedBy>
  <cp:revision>1444</cp:revision>
  <cp:lastPrinted>2017-04-19T10:04:15Z</cp:lastPrinted>
  <dcterms:created xsi:type="dcterms:W3CDTF">2006-03-07T10:12:37Z</dcterms:created>
  <dcterms:modified xsi:type="dcterms:W3CDTF">2025-05-27T14:16:29Z</dcterms:modified>
</cp:coreProperties>
</file>