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  <p:sldMasterId id="2147484274" r:id="rId2"/>
  </p:sldMasterIdLst>
  <p:notesMasterIdLst>
    <p:notesMasterId r:id="rId21"/>
  </p:notesMasterIdLst>
  <p:handoutMasterIdLst>
    <p:handoutMasterId r:id="rId22"/>
  </p:handoutMasterIdLst>
  <p:sldIdLst>
    <p:sldId id="315" r:id="rId3"/>
    <p:sldId id="266" r:id="rId4"/>
    <p:sldId id="310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4" r:id="rId13"/>
    <p:sldId id="323" r:id="rId14"/>
    <p:sldId id="312" r:id="rId15"/>
    <p:sldId id="325" r:id="rId16"/>
    <p:sldId id="328" r:id="rId17"/>
    <p:sldId id="329" r:id="rId18"/>
    <p:sldId id="327" r:id="rId19"/>
    <p:sldId id="314" r:id="rId20"/>
  </p:sldIdLst>
  <p:sldSz cx="9144000" cy="6858000" type="screen4x3"/>
  <p:notesSz cx="6980238" cy="9144000"/>
  <p:defaultTextStyle>
    <a:defPPr>
      <a:defRPr lang="sr-Latn-CS"/>
    </a:defPPr>
    <a:lvl1pPr algn="ctr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b="1" kern="1200">
        <a:solidFill>
          <a:srgbClr val="000066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b="1" kern="1200">
        <a:solidFill>
          <a:srgbClr val="000066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b="1" kern="1200">
        <a:solidFill>
          <a:srgbClr val="000066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b="1" kern="1200">
        <a:solidFill>
          <a:srgbClr val="000066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b="1" kern="1200">
        <a:solidFill>
          <a:srgbClr val="00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0066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2A74BE-663E-41EA-A91E-4B51893AB8AD}">
          <p14:sldIdLst>
            <p14:sldId id="315"/>
            <p14:sldId id="266"/>
            <p14:sldId id="310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3"/>
            <p14:sldId id="312"/>
            <p14:sldId id="325"/>
            <p14:sldId id="328"/>
            <p14:sldId id="329"/>
            <p14:sldId id="327"/>
            <p14:sldId id="314"/>
          </p14:sldIdLst>
        </p14:section>
        <p14:section name="Untitled Section" id="{A8640820-41CE-47CA-936F-AD03E673102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MS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66"/>
    <a:srgbClr val="7799FF"/>
    <a:srgbClr val="FFFF00"/>
    <a:srgbClr val="000066"/>
    <a:srgbClr val="FF7C80"/>
    <a:srgbClr val="99FFCC"/>
    <a:srgbClr val="009900"/>
    <a:srgbClr val="00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9" autoAdjust="0"/>
    <p:restoredTop sz="99338" autoAdjust="0"/>
  </p:normalViewPr>
  <p:slideViewPr>
    <p:cSldViewPr>
      <p:cViewPr varScale="1">
        <p:scale>
          <a:sx n="85" d="100"/>
          <a:sy n="85" d="100"/>
        </p:scale>
        <p:origin x="143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66" y="276"/>
      </p:cViewPr>
      <p:guideLst>
        <p:guide orient="horz" pos="2880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531" cy="4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3078" y="0"/>
            <a:ext cx="3025531" cy="4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899"/>
            <a:ext cx="3025531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3078" y="8684899"/>
            <a:ext cx="3025531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fld id="{DD216A1D-DF1D-4987-9958-7CC377A2C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287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531" cy="4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3078" y="0"/>
            <a:ext cx="3025531" cy="4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685800"/>
            <a:ext cx="4573588" cy="3430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7699" y="4343912"/>
            <a:ext cx="5584842" cy="41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4899"/>
            <a:ext cx="3025531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3078" y="8684899"/>
            <a:ext cx="3025531" cy="4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fld id="{44429785-2374-4A44-B5D6-2868FDAD6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222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0000FF"/>
              </a:buClr>
            </a:pPr>
            <a:fld id="{D16DDA12-11CD-420C-B519-A4A6FBF5038C}" type="slidenum">
              <a:rPr lang="en-US" altLang="en-US"/>
              <a:pPr>
                <a:buClr>
                  <a:srgbClr val="0000FF"/>
                </a:buClr>
              </a:pPr>
              <a:t>1</a:t>
            </a:fld>
            <a:endParaRPr lang="en-US" alt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4E9-E165-4DB0-B2DE-194352C82004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CF5F07-F0ED-43BA-80D8-728E025A6A6C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r-Latn-C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C731-1DFE-4E08-919E-1C16A63B74A2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1E29-E4BA-4849-982A-1D1F3FAB30D0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CC0C-8852-421C-8AFD-170BBAA1696F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C1B0-83E6-4BD4-B035-ED00C7C88F65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58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58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58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58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58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</p:grpSp>
      <p:sp>
        <p:nvSpPr>
          <p:cNvPr id="3585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sr-Latn-CS" altLang="en-US" noProof="0"/>
              <a:t>Click to edit Master title style</a:t>
            </a: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r-Latn-CS" altLang="en-US" noProof="0"/>
              <a:t>Click to edit Master subtitle style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04C7D4E9-E165-4DB0-B2DE-194352C82004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1CF5F07-F0ED-43BA-80D8-728E025A6A6C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A3AE31-A367-4AB5-828B-3044AD53BF33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E25EC-EFBF-46CA-9693-BFBC79988B8C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5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2B6728-2D68-4414-997A-76EF09B659FC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CD06-E3C5-4E31-96F7-C9E8B4EE254E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F8D53-87A8-4B11-BA08-66495FF93C4B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71998-B8A8-4DF1-B546-250986E34D7B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44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725E61-BE44-4023-8920-F8764EB666A2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1658B-58F3-425C-AEB7-A522CE41614A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20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B0532D-03F7-4C3A-809F-EA3EF0F57EB6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E430B-A60D-4E33-94B4-440027777917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5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743402-F1E2-410D-BEE6-CABF2AEAE7A5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F9DD6-A6C5-4A73-805C-8E1C73E2BFED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88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C85B72-6C4A-44CC-8866-4A2CE95D73D0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536D0-011F-4E37-951E-E026895542F8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1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AE31-A367-4AB5-828B-3044AD53BF33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5EC-EFBF-46CA-9693-BFBC79988B8C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A6792C-F9F5-49FF-8B96-F0C8E57258FA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8CEAB-E690-4BE2-8F86-777B172366BB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7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94C731-1DFE-4E08-919E-1C16A63B74A2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31E29-E4BA-4849-982A-1D1F3FAB30D0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14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18CC0C-8852-421C-8AFD-170BBAA1696F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FC1B0-83E6-4BD4-B035-ED00C7C88F65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2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576AF76-0BA2-4041-8D83-121732FE18C0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67853C5-C965-4FEE-AC72-64DE0CB90582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7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6728-2D68-4414-997A-76EF09B659FC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CD06-E3C5-4E31-96F7-C9E8B4EE254E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8D53-87A8-4B11-BA08-66495FF93C4B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1998-B8A8-4DF1-B546-250986E34D7B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25E61-BE44-4023-8920-F8764EB666A2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658B-58F3-425C-AEB7-A522CE41614A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532D-03F7-4C3A-809F-EA3EF0F57EB6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430B-A60D-4E33-94B4-440027777917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3402-F1E2-410D-BEE6-CABF2AEAE7A5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9DD6-A6C5-4A73-805C-8E1C73E2BFED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85B72-6C4A-44CC-8866-4A2CE95D73D0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536D0-011F-4E37-951E-E026895542F8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792C-F9F5-49FF-8B96-F0C8E57258FA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CEAB-E690-4BE2-8F86-777B172366BB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3847373-B0DF-42F3-BFD2-53527A1DBFBA}" type="datetime1">
              <a:rPr lang="sr-Latn-CS" altLang="en-US" smtClean="0"/>
              <a:pPr/>
              <a:t>5.6.2024.</a:t>
            </a:fld>
            <a:endParaRPr lang="sr-Latn-C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r-Latn-C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C096A3-BC62-4A0A-B737-BBBCFC7D9BB7}" type="slidenum">
              <a:rPr lang="sr-Latn-CS" altLang="en-US" smtClean="0"/>
              <a:pPr/>
              <a:t>‹#›</a:t>
            </a:fld>
            <a:endParaRPr lang="sr-Latn-CS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48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48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48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48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FF"/>
                </a:buClr>
              </a:pPr>
              <a:endParaRPr lang="en-GB"/>
            </a:p>
          </p:txBody>
        </p:sp>
      </p:grpSp>
      <p:sp>
        <p:nvSpPr>
          <p:cNvPr id="348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sr-Latn-CS" altLang="en-US"/>
              <a:t>Click to edit Master title style</a:t>
            </a:r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altLang="en-US"/>
              <a:t>Click to edit Master text styles</a:t>
            </a:r>
          </a:p>
          <a:p>
            <a:pPr lvl="1"/>
            <a:r>
              <a:rPr lang="sr-Latn-CS" altLang="en-US"/>
              <a:t>Second level</a:t>
            </a:r>
          </a:p>
          <a:p>
            <a:pPr lvl="2"/>
            <a:r>
              <a:rPr lang="sr-Latn-CS" altLang="en-US"/>
              <a:t>Third level</a:t>
            </a:r>
          </a:p>
          <a:p>
            <a:pPr lvl="3"/>
            <a:r>
              <a:rPr lang="sr-Latn-CS" altLang="en-US"/>
              <a:t>Fourth level</a:t>
            </a:r>
          </a:p>
          <a:p>
            <a:pPr lvl="4"/>
            <a:r>
              <a:rPr lang="sr-Latn-CS" altLang="en-US"/>
              <a:t>Fifth level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73847373-B0DF-42F3-BFD2-53527A1DBFBA}" type="datetime1">
              <a:rPr lang="sr-Latn-CS" altLang="en-US">
                <a:solidFill>
                  <a:srgbClr val="000000"/>
                </a:solidFill>
              </a:rPr>
              <a:pPr/>
              <a:t>5.6.2024.</a:t>
            </a:fld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sr-Latn-CS" altLang="en-US">
              <a:solidFill>
                <a:srgbClr val="000000"/>
              </a:solidFill>
            </a:endParaRPr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1DC096A3-BC62-4A0A-B737-BBBCFC7D9BB7}" type="slidenum">
              <a:rPr lang="sr-Latn-CS" altLang="en-US">
                <a:solidFill>
                  <a:srgbClr val="000000"/>
                </a:solidFill>
              </a:rPr>
              <a:pPr/>
              <a:t>‹#›</a:t>
            </a:fld>
            <a:endParaRPr lang="sr-Latn-C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7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sr-Latn-R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Stručno-naučna konferencija TOPS 2024</a:t>
            </a:r>
            <a:r>
              <a:rPr lang="sr-Cyrl-R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br>
              <a:rPr lang="sr-Latn-RS" sz="2800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sr-Latn-RS" sz="2800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Hotel </a:t>
            </a:r>
            <a:r>
              <a:rPr lang="sr-Latn-R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Palisad, Zlatibor</a:t>
            </a: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sr-Latn-R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10</a:t>
            </a: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.0</a:t>
            </a:r>
            <a:r>
              <a:rPr lang="sr-Latn-R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.202</a:t>
            </a:r>
            <a:r>
              <a:rPr lang="sr-Latn-R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br>
              <a:rPr lang="ru-RU" dirty="0">
                <a:latin typeface="Arial Narrow" panose="020B0606020202030204" pitchFamily="34" charset="0"/>
              </a:rPr>
            </a:b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39212"/>
            <a:ext cx="1082348" cy="43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2000" b="0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sr-Latn-RS" altLang="en-US" sz="2000" b="0" dirty="0">
                <a:solidFill>
                  <a:srgbClr val="4F81BD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709448" y="2743200"/>
            <a:ext cx="7772400" cy="1621904"/>
          </a:xfrm>
          <a:prstGeom prst="rect">
            <a:avLst/>
          </a:prstGeom>
          <a:noFill/>
        </p:spPr>
        <p:txBody>
          <a:bodyPr vert="horz" lIns="0" tIns="45720" rIns="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sr-Latn-RS" altLang="en-US" sz="28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SISTEMI ZA SKLADIŠTENJE TOPLOTNE ENERGIJE</a:t>
            </a:r>
            <a:r>
              <a:rPr lang="sr-Latn-CS" altLang="en-US" sz="28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5661248"/>
            <a:ext cx="9144000" cy="1052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>
              <a:buClr>
                <a:schemeClr val="tx2"/>
              </a:buCl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>
              <a:buClr>
                <a:schemeClr val="folHlink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>
              <a:buClr>
                <a:schemeClr val="tx1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FF"/>
              </a:buClr>
              <a:buSzTx/>
              <a:buFontTx/>
              <a:buNone/>
              <a:tabLst/>
              <a:defRPr/>
            </a:pPr>
            <a:b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</a:br>
            <a:r>
              <a:rPr kumimoji="0" lang="sr-Latn-R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Milan Ristanović, Saša Savić</a:t>
            </a:r>
            <a:endParaRPr kumimoji="0" lang="sr-Latn-RS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FF"/>
              </a:buClr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48" y="609600"/>
            <a:ext cx="457200" cy="457200"/>
          </a:xfrm>
          <a:prstGeom prst="rect">
            <a:avLst/>
          </a:prstGeom>
          <a:noFill/>
        </p:spPr>
      </p:pic>
      <p:pic>
        <p:nvPicPr>
          <p:cNvPr id="21" name="Picture 20" descr="C:\Users\Toplane Srbije 2\OneDrive\Desktop\Zlatibor 2022\EBRD blue 15mm (E)_Crop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1546860" cy="81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E:\Zlatibor 2022, LOGO\SECO\BL_En_WBF_SECO_CMYK_pos_hoch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3547"/>
            <a:ext cx="1676400" cy="95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C:\Users\TOPLAN~1\AppData\Local\Temp\pid-6836\Horizontal_RGB_29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1512570" cy="56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8321"/>
            <a:ext cx="457200" cy="42235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05600" y="1066800"/>
            <a:ext cx="1981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50" dirty="0"/>
              <a:t>Društvo termičara Srbije</a:t>
            </a:r>
            <a:endParaRPr lang="en-GB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066800"/>
            <a:ext cx="2209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50" dirty="0"/>
              <a:t>Пословно удружење „Топлане Србије“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489594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Pregled rešenja skladišta toplotne energije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836B76-087A-5D7C-8EE6-3A9D9AF6FF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814087"/>
              </p:ext>
            </p:extLst>
          </p:nvPr>
        </p:nvGraphicFramePr>
        <p:xfrm>
          <a:off x="609600" y="1454033"/>
          <a:ext cx="8054454" cy="4870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8027">
                  <a:extLst>
                    <a:ext uri="{9D8B030D-6E8A-4147-A177-3AD203B41FA5}">
                      <a16:colId xmlns:a16="http://schemas.microsoft.com/office/drawing/2014/main" val="3126396108"/>
                    </a:ext>
                  </a:extLst>
                </a:gridCol>
                <a:gridCol w="1381403">
                  <a:extLst>
                    <a:ext uri="{9D8B030D-6E8A-4147-A177-3AD203B41FA5}">
                      <a16:colId xmlns:a16="http://schemas.microsoft.com/office/drawing/2014/main" val="1871989355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911044272"/>
                    </a:ext>
                  </a:extLst>
                </a:gridCol>
                <a:gridCol w="2147859">
                  <a:extLst>
                    <a:ext uri="{9D8B030D-6E8A-4147-A177-3AD203B41FA5}">
                      <a16:colId xmlns:a16="http://schemas.microsoft.com/office/drawing/2014/main" val="2225005088"/>
                    </a:ext>
                  </a:extLst>
                </a:gridCol>
                <a:gridCol w="1764632">
                  <a:extLst>
                    <a:ext uri="{9D8B030D-6E8A-4147-A177-3AD203B41FA5}">
                      <a16:colId xmlns:a16="http://schemas.microsoft.com/office/drawing/2014/main" val="1505667598"/>
                    </a:ext>
                  </a:extLst>
                </a:gridCol>
              </a:tblGrid>
              <a:tr h="450967"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Ime kompanije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Materijal skladišta i temperatura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Mehanizam punjenja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Mehanizam pražnjenja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Status razvoja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52491"/>
                  </a:ext>
                </a:extLst>
              </a:tr>
              <a:tr h="346024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Malta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Topljena so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(550°C)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Toplotna pumpa sa prilagođenim kompresorom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Prilagođeni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turboekspander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200 </a:t>
                      </a:r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kWh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pilot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(RTE=10%)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3899568590"/>
                  </a:ext>
                </a:extLst>
              </a:tr>
              <a:tr h="298567">
                <a:tc>
                  <a:txBody>
                    <a:bodyPr/>
                    <a:lstStyle/>
                    <a:p>
                      <a: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MAN</a:t>
                      </a:r>
                      <a:b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Mosas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Topljena so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(550°C)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Toplotna pumpa sa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otporničkim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grejačem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Medijum prenošenja toplote (vazduh)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razmenjivač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toplote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Nema javno dostupnih informacija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3173152928"/>
                  </a:ext>
                </a:extLst>
              </a:tr>
              <a:tr h="298567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Kyoto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Topljena so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(550°C)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Otpornički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grejač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Medijum prenošenja toplote (vazduh)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razmenjivač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toplote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Industrijska pilot postrojenja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3636789517"/>
                  </a:ext>
                </a:extLst>
              </a:tr>
              <a:tr h="497612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Siemens</a:t>
                      </a:r>
                      <a:b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Gamesa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Kamenje, šljunak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(800°C)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Eksterni električni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otpornički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grejač i medijum za prenošenje toplote (vazduh)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Medijum prenošenja toplote (vazduh)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razmenjivač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toplote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130 </a:t>
                      </a:r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МWh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pun ciklus,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demonstraciono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postrojenje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2213622068"/>
                  </a:ext>
                </a:extLst>
              </a:tr>
              <a:tr h="497612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Energy</a:t>
                      </a:r>
                      <a:b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Nest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Beton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(400°C)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Eksterni električni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otpornički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grejač i medijum za prenošenje toplote (vazduh)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Medijum prenošenja toplote (vazduh)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razmenjivač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toplote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МWh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samostalni pilot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b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Nekoliko projekata u razvoju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1415181408"/>
                  </a:ext>
                </a:extLst>
              </a:tr>
              <a:tr h="696656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Brenmiller</a:t>
                      </a:r>
                      <a:b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Energy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Drobljeni vulkanski kamen u metalnim blokovima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b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do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700°C)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Vreli fluid, para ili voda.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Objavljen prelaz na električne grejače, ali nije javno demonstrirano do sada.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Direktna konverzija voda u paru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24 </a:t>
                      </a:r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МWh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pilot integrisan u 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CCGT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ciklus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b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Nekoliko ma</a:t>
                      </a:r>
                      <a:r>
                        <a:rPr lang="en-US" sz="1050" dirty="0" err="1">
                          <a:effectLst/>
                          <a:latin typeface="Arial Narrow" panose="020B0606020202030204" pitchFamily="34" charset="0"/>
                        </a:rPr>
                        <a:t>njih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industrijskih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rezidencijalnih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skladišta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2191159911"/>
                  </a:ext>
                </a:extLst>
              </a:tr>
              <a:tr h="298567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Lumenion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Čelik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(650°C)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Отпорнички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грејач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Medijum prenošenja toplote (vazduh)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razmenjivač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toplote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2,4 </a:t>
                      </a:r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МWh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rezidencijalno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grejanje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1156152209"/>
                  </a:ext>
                </a:extLst>
              </a:tr>
              <a:tr h="298567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Stiesdal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Drobljeni kamen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(650°C)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Toplotna pumpa sa prilagođenim kompresorom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Prilagođeni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turboekspander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Nema javno dostupnih informacija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3475668854"/>
                  </a:ext>
                </a:extLst>
              </a:tr>
              <a:tr h="497612">
                <a:tc>
                  <a:txBody>
                    <a:bodyPr/>
                    <a:lstStyle/>
                    <a:p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Kraftblock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Fosforni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granulat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(550°C)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Eksterni električni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otpornički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grejač i medijum za prenošenje toplote (vazduh)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Medijum prenošenja toplote (vazduh) i </a:t>
                      </a:r>
                      <a:r>
                        <a:rPr lang="sr-Latn-RS" sz="1050" dirty="0" err="1">
                          <a:effectLst/>
                          <a:latin typeface="Arial Narrow" panose="020B0606020202030204" pitchFamily="34" charset="0"/>
                        </a:rPr>
                        <a:t>razmenjivač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 toplote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Нема јавно доступних информација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452358552"/>
                  </a:ext>
                </a:extLst>
              </a:tr>
              <a:tr h="497612">
                <a:tc>
                  <a:txBody>
                    <a:bodyPr/>
                    <a:lstStyle/>
                    <a:p>
                      <a:r>
                        <a:rPr lang="sr-Cyrl-RS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E2S </a:t>
                      </a:r>
                      <a:r>
                        <a:rPr lang="sr-Cyrl-RS" sz="14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Power</a:t>
                      </a:r>
                      <a:endParaRPr lang="sr-Cyrl-RS" sz="18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Industrijski grafit niskog kvaliteta</a:t>
                      </a:r>
                      <a:b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(700°C)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Direktno zagrevanje zračenjem namenskim grejačima na srednjem naponu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Direktna konverzija voda u paru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tc>
                  <a:txBody>
                    <a:bodyPr/>
                    <a:lstStyle/>
                    <a:p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250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sr-Cyrl-RS" sz="1050" dirty="0" err="1">
                          <a:effectLst/>
                          <a:latin typeface="Arial Narrow" panose="020B0606020202030204" pitchFamily="34" charset="0"/>
                        </a:rPr>
                        <a:t>Wh</a:t>
                      </a:r>
                      <a:r>
                        <a:rPr lang="sr-Cyrl-RS" sz="10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samostalni pilot.</a:t>
                      </a:r>
                    </a:p>
                    <a:p>
                      <a:r>
                        <a:rPr lang="sr-Latn-RS" sz="1050" dirty="0">
                          <a:effectLst/>
                          <a:latin typeface="Arial Narrow" panose="020B0606020202030204" pitchFamily="34" charset="0"/>
                        </a:rPr>
                        <a:t>Nekoliko projekata u razvoju.</a:t>
                      </a:r>
                      <a:endParaRPr lang="sr-Cyrl-RS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761" marR="49761" marT="0" marB="0" anchor="ctr"/>
                </a:tc>
                <a:extLst>
                  <a:ext uri="{0D108BD9-81ED-4DB2-BD59-A6C34878D82A}">
                    <a16:rowId xmlns:a16="http://schemas.microsoft.com/office/drawing/2014/main" val="46777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25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E2S: TWEST -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Traveling Wave Energy Storage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8">
            <a:extLst>
              <a:ext uri="{FF2B5EF4-FFF2-40B4-BE49-F238E27FC236}">
                <a16:creationId xmlns:a16="http://schemas.microsoft.com/office/drawing/2014/main" id="{91DA8500-40F6-E676-7324-6007CE5E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3924300" cy="38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2EA08D7-7744-87F1-F75C-72596D8A1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Cyrl-R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F3DCF7-EE79-F30B-85DC-AA38DCF9B66C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3390900" y="4213955"/>
            <a:ext cx="538480" cy="1012427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0D3E38F-BFEA-84FD-8328-A8D1290A7F7E}"/>
              </a:ext>
            </a:extLst>
          </p:cNvPr>
          <p:cNvSpPr txBox="1"/>
          <p:nvPr/>
        </p:nvSpPr>
        <p:spPr>
          <a:xfrm>
            <a:off x="3053080" y="522638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Blokovi skladišta</a:t>
            </a:r>
            <a:endParaRPr lang="sr-Cyrl-RS" b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19E0F8-607B-7CD9-6463-D878BF5CDAE3}"/>
              </a:ext>
            </a:extLst>
          </p:cNvPr>
          <p:cNvCxnSpPr>
            <a:cxnSpLocks/>
          </p:cNvCxnSpPr>
          <p:nvPr/>
        </p:nvCxnSpPr>
        <p:spPr>
          <a:xfrm flipV="1">
            <a:off x="756920" y="5176616"/>
            <a:ext cx="685800" cy="83820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367199-EB64-E1A0-96B2-B11FAA6BEA72}"/>
              </a:ext>
            </a:extLst>
          </p:cNvPr>
          <p:cNvSpPr txBox="1"/>
          <p:nvPr/>
        </p:nvSpPr>
        <p:spPr>
          <a:xfrm>
            <a:off x="199864" y="5994592"/>
            <a:ext cx="15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Generator pare</a:t>
            </a:r>
            <a:endParaRPr lang="sr-Cyrl-RS" b="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4B4EE5-6B83-ACB7-C7CA-47F285933476}"/>
              </a:ext>
            </a:extLst>
          </p:cNvPr>
          <p:cNvCxnSpPr>
            <a:cxnSpLocks/>
          </p:cNvCxnSpPr>
          <p:nvPr/>
        </p:nvCxnSpPr>
        <p:spPr>
          <a:xfrm>
            <a:off x="2209800" y="2380919"/>
            <a:ext cx="838200" cy="729878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AE5FA8-488F-E5D1-A2F9-98C211A92776}"/>
              </a:ext>
            </a:extLst>
          </p:cNvPr>
          <p:cNvSpPr txBox="1"/>
          <p:nvPr/>
        </p:nvSpPr>
        <p:spPr>
          <a:xfrm>
            <a:off x="990600" y="20330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Električni grejači</a:t>
            </a:r>
            <a:endParaRPr lang="sr-Cyrl-RS" b="0" dirty="0">
              <a:solidFill>
                <a:schemeClr val="tx1"/>
              </a:solidFill>
            </a:endParaRPr>
          </a:p>
        </p:txBody>
      </p:sp>
      <p:pic>
        <p:nvPicPr>
          <p:cNvPr id="3" name="E2S animacija_final.mp4" descr="E2S animacija_final.mp4">
            <a:extLst>
              <a:ext uri="{FF2B5EF4-FFF2-40B4-BE49-F238E27FC236}">
                <a16:creationId xmlns:a16="http://schemas.microsoft.com/office/drawing/2014/main" id="{644D3880-DF3E-6309-7835-080B18B18D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2819400"/>
            <a:ext cx="3853889" cy="21551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11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Upravljanje temperature u skladištu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B2EA08D7-7744-87F1-F75C-72596D8A1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Cyrl-R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9AFD382-A91B-BC8D-9217-F5A5F9FA34CF}"/>
              </a:ext>
            </a:extLst>
          </p:cNvPr>
          <p:cNvGrpSpPr/>
          <p:nvPr/>
        </p:nvGrpSpPr>
        <p:grpSpPr>
          <a:xfrm>
            <a:off x="762000" y="1609857"/>
            <a:ext cx="7351294" cy="2209793"/>
            <a:chOff x="375285" y="1676400"/>
            <a:chExt cx="6741795" cy="182879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F01A3DF-B673-EDFA-98B0-22EA3B09C854}"/>
                </a:ext>
              </a:extLst>
            </p:cNvPr>
            <p:cNvSpPr/>
            <p:nvPr/>
          </p:nvSpPr>
          <p:spPr>
            <a:xfrm>
              <a:off x="838200" y="1676400"/>
              <a:ext cx="4953000" cy="1828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AACCB44-D6B4-1D6E-080B-AD1E5D17C35D}"/>
                </a:ext>
              </a:extLst>
            </p:cNvPr>
            <p:cNvGrpSpPr/>
            <p:nvPr/>
          </p:nvGrpSpPr>
          <p:grpSpPr>
            <a:xfrm>
              <a:off x="975360" y="2666997"/>
              <a:ext cx="228600" cy="310895"/>
              <a:chOff x="4224360" y="1628203"/>
              <a:chExt cx="540000" cy="720000"/>
            </a:xfrm>
          </p:grpSpPr>
          <p:sp>
            <p:nvSpPr>
              <p:cNvPr id="4104" name="Flowchart: Extract 4103">
                <a:extLst>
                  <a:ext uri="{FF2B5EF4-FFF2-40B4-BE49-F238E27FC236}">
                    <a16:creationId xmlns:a16="http://schemas.microsoft.com/office/drawing/2014/main" id="{A520787C-D5A5-9736-57A2-399C1B57A500}"/>
                  </a:ext>
                </a:extLst>
              </p:cNvPr>
              <p:cNvSpPr/>
              <p:nvPr/>
            </p:nvSpPr>
            <p:spPr>
              <a:xfrm>
                <a:off x="4404360" y="1988203"/>
                <a:ext cx="360000" cy="360000"/>
              </a:xfrm>
              <a:prstGeom prst="flowChartExtra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Cyrl-RS"/>
              </a:p>
            </p:txBody>
          </p:sp>
          <p:sp>
            <p:nvSpPr>
              <p:cNvPr id="4105" name="Flowchart: Extract 4104">
                <a:extLst>
                  <a:ext uri="{FF2B5EF4-FFF2-40B4-BE49-F238E27FC236}">
                    <a16:creationId xmlns:a16="http://schemas.microsoft.com/office/drawing/2014/main" id="{044AD946-6DB8-E397-100C-B05F25BBAB03}"/>
                  </a:ext>
                </a:extLst>
              </p:cNvPr>
              <p:cNvSpPr/>
              <p:nvPr/>
            </p:nvSpPr>
            <p:spPr>
              <a:xfrm rot="10800000">
                <a:off x="4404360" y="1628203"/>
                <a:ext cx="360000" cy="360000"/>
              </a:xfrm>
              <a:prstGeom prst="flowChartExtra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Cyrl-RS"/>
              </a:p>
            </p:txBody>
          </p:sp>
          <p:sp>
            <p:nvSpPr>
              <p:cNvPr id="4106" name="Flowchart: Extract 4105">
                <a:extLst>
                  <a:ext uri="{FF2B5EF4-FFF2-40B4-BE49-F238E27FC236}">
                    <a16:creationId xmlns:a16="http://schemas.microsoft.com/office/drawing/2014/main" id="{AB461242-FE0B-C1F0-2DFC-4BE5E6FB65CC}"/>
                  </a:ext>
                </a:extLst>
              </p:cNvPr>
              <p:cNvSpPr/>
              <p:nvPr/>
            </p:nvSpPr>
            <p:spPr>
              <a:xfrm rot="5400000">
                <a:off x="4224360" y="1808203"/>
                <a:ext cx="360000" cy="360000"/>
              </a:xfrm>
              <a:prstGeom prst="flowChartExtra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Cyrl-RS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5C1F974-98D1-6C22-1E0A-9E61249CCF20}"/>
                </a:ext>
              </a:extLst>
            </p:cNvPr>
            <p:cNvSpPr/>
            <p:nvPr/>
          </p:nvSpPr>
          <p:spPr>
            <a:xfrm>
              <a:off x="2537460" y="2209797"/>
              <a:ext cx="990600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+mj-lt"/>
                </a:rPr>
                <a:t>TES1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  <a:latin typeface="+mj-lt"/>
                </a:rPr>
                <a:t>700°C</a:t>
              </a:r>
              <a:endParaRPr lang="sr-Cyrl-RS" sz="1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022B41-5E9B-7234-76F0-A409E95A2BBB}"/>
                </a:ext>
              </a:extLst>
            </p:cNvPr>
            <p:cNvSpPr/>
            <p:nvPr/>
          </p:nvSpPr>
          <p:spPr>
            <a:xfrm>
              <a:off x="3745230" y="2209797"/>
              <a:ext cx="990600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+mj-lt"/>
                </a:rPr>
                <a:t>TES</a:t>
              </a:r>
              <a:r>
                <a:rPr lang="sr-Latn-RS" sz="1000" dirty="0">
                  <a:solidFill>
                    <a:schemeClr val="tx1"/>
                  </a:solidFill>
                  <a:latin typeface="+mj-lt"/>
                </a:rPr>
                <a:t>2</a:t>
              </a:r>
              <a:endParaRPr lang="en-US" sz="1000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sr-Latn-RS" sz="1000" dirty="0">
                  <a:solidFill>
                    <a:schemeClr val="tx1"/>
                  </a:solidFill>
                  <a:latin typeface="+mj-lt"/>
                </a:rPr>
                <a:t>1</a:t>
              </a:r>
              <a:r>
                <a:rPr lang="en-US" sz="1000" dirty="0">
                  <a:solidFill>
                    <a:schemeClr val="tx1"/>
                  </a:solidFill>
                  <a:latin typeface="+mj-lt"/>
                </a:rPr>
                <a:t>70°C</a:t>
              </a:r>
              <a:endParaRPr lang="sr-Cyrl-RS" sz="10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A0D5940-06ED-2B4F-3C4D-20B279806335}"/>
                </a:ext>
              </a:extLst>
            </p:cNvPr>
            <p:cNvSpPr/>
            <p:nvPr/>
          </p:nvSpPr>
          <p:spPr>
            <a:xfrm>
              <a:off x="4941570" y="2285997"/>
              <a:ext cx="762000" cy="304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0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Дупла цев</a:t>
              </a:r>
              <a:endParaRPr lang="sr-Cyrl-R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C004BC-F0F3-F648-6703-0105E1E7E338}"/>
                </a:ext>
              </a:extLst>
            </p:cNvPr>
            <p:cNvSpPr/>
            <p:nvPr/>
          </p:nvSpPr>
          <p:spPr>
            <a:xfrm>
              <a:off x="1600200" y="2285997"/>
              <a:ext cx="762000" cy="304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z="10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Миксер</a:t>
              </a:r>
              <a:endParaRPr lang="sr-Cyrl-R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E76A1C-14D7-DD5A-5ADC-A37DE948EBEB}"/>
                </a:ext>
              </a:extLst>
            </p:cNvPr>
            <p:cNvCxnSpPr>
              <a:stCxn id="53" idx="3"/>
              <a:endCxn id="50" idx="1"/>
            </p:cNvCxnSpPr>
            <p:nvPr/>
          </p:nvCxnSpPr>
          <p:spPr>
            <a:xfrm>
              <a:off x="2362200" y="2438397"/>
              <a:ext cx="17526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F5F94E8-BF6B-6866-1A81-483BFA781B7B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3528060" y="2438397"/>
              <a:ext cx="21717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5EE931E-7551-3376-FD17-B3A1A73F0083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2438397"/>
              <a:ext cx="21717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C4B81D-3826-FF13-49CD-78B462B0D8C3}"/>
                </a:ext>
              </a:extLst>
            </p:cNvPr>
            <p:cNvCxnSpPr>
              <a:cxnSpLocks/>
              <a:stCxn id="4105" idx="2"/>
            </p:cNvCxnSpPr>
            <p:nvPr/>
          </p:nvCxnSpPr>
          <p:spPr>
            <a:xfrm flipH="1" flipV="1">
              <a:off x="1127759" y="2438397"/>
              <a:ext cx="1" cy="22860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559F3D0-1A82-71F2-8984-B01F116643F2}"/>
                </a:ext>
              </a:extLst>
            </p:cNvPr>
            <p:cNvCxnSpPr>
              <a:cxnSpLocks/>
            </p:cNvCxnSpPr>
            <p:nvPr/>
          </p:nvCxnSpPr>
          <p:spPr>
            <a:xfrm>
              <a:off x="1143000" y="2438397"/>
              <a:ext cx="457200" cy="0"/>
            </a:xfrm>
            <a:prstGeom prst="straightConnector1">
              <a:avLst/>
            </a:prstGeom>
            <a:ln w="22225" cap="sq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E0469F6-D255-1285-877E-4E4767ABD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7759" y="2971797"/>
              <a:ext cx="0" cy="30480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4D1538-64A0-6E11-E62B-8522DF53DA82}"/>
                </a:ext>
              </a:extLst>
            </p:cNvPr>
            <p:cNvCxnSpPr>
              <a:cxnSpLocks/>
            </p:cNvCxnSpPr>
            <p:nvPr/>
          </p:nvCxnSpPr>
          <p:spPr>
            <a:xfrm>
              <a:off x="1127759" y="3281931"/>
              <a:ext cx="4206241" cy="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40255D2-E158-6EC9-FF65-2B199EDBD4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4000" y="2590797"/>
              <a:ext cx="0" cy="6858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A1BDD78-CFC0-8479-52BF-81EEF8E046C5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00" y="2438397"/>
              <a:ext cx="12954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CA5C4F5-0B1C-1F78-BBF0-BAF8A31A4647}"/>
                </a:ext>
              </a:extLst>
            </p:cNvPr>
            <p:cNvCxnSpPr>
              <a:cxnSpLocks/>
            </p:cNvCxnSpPr>
            <p:nvPr/>
          </p:nvCxnSpPr>
          <p:spPr>
            <a:xfrm>
              <a:off x="437631" y="2822445"/>
              <a:ext cx="533400" cy="57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6" name="Straight Connector 4095">
              <a:extLst>
                <a:ext uri="{FF2B5EF4-FFF2-40B4-BE49-F238E27FC236}">
                  <a16:creationId xmlns:a16="http://schemas.microsoft.com/office/drawing/2014/main" id="{AD9BEB21-23DE-4377-0C3B-3A7C848FD0ED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5322570" y="1904997"/>
              <a:ext cx="0" cy="381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7" name="Straight Connector 4096">
              <a:extLst>
                <a:ext uri="{FF2B5EF4-FFF2-40B4-BE49-F238E27FC236}">
                  <a16:creationId xmlns:a16="http://schemas.microsoft.com/office/drawing/2014/main" id="{265DE915-9CC2-DE35-B4FA-4A4693CB9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200" y="1904997"/>
              <a:ext cx="0" cy="381000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Straight Connector 4099">
              <a:extLst>
                <a:ext uri="{FF2B5EF4-FFF2-40B4-BE49-F238E27FC236}">
                  <a16:creationId xmlns:a16="http://schemas.microsoft.com/office/drawing/2014/main" id="{A3127823-C591-6ACE-90FD-3DBCF4D99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1200" y="1904997"/>
              <a:ext cx="3341370" cy="0"/>
            </a:xfrm>
            <a:prstGeom prst="line">
              <a:avLst/>
            </a:prstGeom>
            <a:ln w="22225" cap="sq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1" name="TextBox 4100">
              <a:extLst>
                <a:ext uri="{FF2B5EF4-FFF2-40B4-BE49-F238E27FC236}">
                  <a16:creationId xmlns:a16="http://schemas.microsoft.com/office/drawing/2014/main" id="{8A8ADC97-C5D8-7F8E-0A18-C2074A5210E5}"/>
                </a:ext>
              </a:extLst>
            </p:cNvPr>
            <p:cNvSpPr txBox="1"/>
            <p:nvPr/>
          </p:nvSpPr>
          <p:spPr>
            <a:xfrm>
              <a:off x="5767168" y="2243957"/>
              <a:ext cx="1349912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050" dirty="0">
                  <a:solidFill>
                    <a:schemeClr val="tx1"/>
                  </a:solidFill>
                  <a:latin typeface="+mj-lt"/>
                </a:rPr>
                <a:t>Прегрејана пара</a:t>
              </a:r>
              <a:endParaRPr lang="en-US" sz="1050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sr-Cyrl-RS" sz="1050" dirty="0">
                  <a:solidFill>
                    <a:schemeClr val="tx1"/>
                  </a:solidFill>
                  <a:latin typeface="+mj-lt"/>
                </a:rPr>
                <a:t>1</a:t>
              </a:r>
              <a:r>
                <a:rPr lang="en-US" sz="1050" dirty="0">
                  <a:solidFill>
                    <a:schemeClr val="tx1"/>
                  </a:solidFill>
                  <a:latin typeface="+mj-lt"/>
                </a:rPr>
                <a:t>70</a:t>
              </a:r>
              <a:r>
                <a:rPr lang="sr-Cyrl-RS" sz="105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1050" dirty="0">
                  <a:solidFill>
                    <a:schemeClr val="tx1"/>
                  </a:solidFill>
                  <a:latin typeface="+mj-lt"/>
                </a:rPr>
                <a:t>±</a:t>
              </a:r>
              <a:r>
                <a:rPr lang="sr-Cyrl-RS" sz="1050" dirty="0">
                  <a:solidFill>
                    <a:schemeClr val="tx1"/>
                  </a:solidFill>
                  <a:latin typeface="+mj-lt"/>
                </a:rPr>
                <a:t> 5</a:t>
              </a:r>
              <a:r>
                <a:rPr lang="en-US" sz="1050" dirty="0">
                  <a:solidFill>
                    <a:schemeClr val="tx1"/>
                  </a:solidFill>
                  <a:latin typeface="+mj-lt"/>
                </a:rPr>
                <a:t>°C</a:t>
              </a:r>
              <a:endParaRPr lang="sr-Cyrl-RS" sz="1050" dirty="0"/>
            </a:p>
          </p:txBody>
        </p:sp>
        <p:sp>
          <p:nvSpPr>
            <p:cNvPr id="4102" name="TextBox 4101">
              <a:extLst>
                <a:ext uri="{FF2B5EF4-FFF2-40B4-BE49-F238E27FC236}">
                  <a16:creationId xmlns:a16="http://schemas.microsoft.com/office/drawing/2014/main" id="{BF49E034-CE55-E4D7-45D7-2A45E8B0CE1F}"/>
                </a:ext>
              </a:extLst>
            </p:cNvPr>
            <p:cNvSpPr txBox="1"/>
            <p:nvPr/>
          </p:nvSpPr>
          <p:spPr>
            <a:xfrm>
              <a:off x="805084" y="1712233"/>
              <a:ext cx="76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+mj-lt"/>
                </a:rPr>
                <a:t>TWEST</a:t>
              </a:r>
              <a:endParaRPr lang="sr-Cyrl-RS" sz="1050" dirty="0"/>
            </a:p>
          </p:txBody>
        </p:sp>
        <p:sp>
          <p:nvSpPr>
            <p:cNvPr id="4103" name="TextBox 4102">
              <a:extLst>
                <a:ext uri="{FF2B5EF4-FFF2-40B4-BE49-F238E27FC236}">
                  <a16:creationId xmlns:a16="http://schemas.microsoft.com/office/drawing/2014/main" id="{00658047-4E8A-0351-92D6-69D0C5DEA496}"/>
                </a:ext>
              </a:extLst>
            </p:cNvPr>
            <p:cNvSpPr txBox="1"/>
            <p:nvPr/>
          </p:nvSpPr>
          <p:spPr>
            <a:xfrm>
              <a:off x="375285" y="2602819"/>
              <a:ext cx="533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1050" dirty="0">
                  <a:solidFill>
                    <a:schemeClr val="tx1"/>
                  </a:solidFill>
                  <a:latin typeface="+mj-lt"/>
                </a:rPr>
                <a:t>Вода</a:t>
              </a:r>
              <a:endParaRPr lang="sr-Cyrl-RS" sz="1050" dirty="0"/>
            </a:p>
          </p:txBody>
        </p:sp>
      </p:grpSp>
      <p:cxnSp>
        <p:nvCxnSpPr>
          <p:cNvPr id="4107" name="Straight Arrow Connector 4106">
            <a:extLst>
              <a:ext uri="{FF2B5EF4-FFF2-40B4-BE49-F238E27FC236}">
                <a16:creationId xmlns:a16="http://schemas.microsoft.com/office/drawing/2014/main" id="{E07B02BE-4E78-BB8C-D554-4A4A16C5DA4A}"/>
              </a:ext>
            </a:extLst>
          </p:cNvPr>
          <p:cNvCxnSpPr>
            <a:cxnSpLocks/>
            <a:stCxn id="4108" idx="0"/>
          </p:cNvCxnSpPr>
          <p:nvPr/>
        </p:nvCxnSpPr>
        <p:spPr>
          <a:xfrm flipV="1">
            <a:off x="1149809" y="3200400"/>
            <a:ext cx="266516" cy="1066800"/>
          </a:xfrm>
          <a:prstGeom prst="straightConnector1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4107">
            <a:extLst>
              <a:ext uri="{FF2B5EF4-FFF2-40B4-BE49-F238E27FC236}">
                <a16:creationId xmlns:a16="http://schemas.microsoft.com/office/drawing/2014/main" id="{86A490D7-8D55-CC39-760B-13D7F6215C62}"/>
              </a:ext>
            </a:extLst>
          </p:cNvPr>
          <p:cNvSpPr txBox="1"/>
          <p:nvPr/>
        </p:nvSpPr>
        <p:spPr>
          <a:xfrm>
            <a:off x="318417" y="4267200"/>
            <a:ext cx="1662783" cy="175432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Ulazna (hladna ili </a:t>
            </a:r>
            <a:r>
              <a:rPr lang="sr-Latn-RS" sz="1800" b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predgrejana</a:t>
            </a:r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) voda se deli da bi se obezbedilo hlađenje izlazne pare</a:t>
            </a:r>
          </a:p>
        </p:txBody>
      </p:sp>
      <p:sp>
        <p:nvSpPr>
          <p:cNvPr id="4111" name="TextBox 4110">
            <a:extLst>
              <a:ext uri="{FF2B5EF4-FFF2-40B4-BE49-F238E27FC236}">
                <a16:creationId xmlns:a16="http://schemas.microsoft.com/office/drawing/2014/main" id="{4B152434-21FC-9D5C-959D-C8B88D2036CA}"/>
              </a:ext>
            </a:extLst>
          </p:cNvPr>
          <p:cNvSpPr txBox="1"/>
          <p:nvPr/>
        </p:nvSpPr>
        <p:spPr>
          <a:xfrm>
            <a:off x="1981200" y="4267200"/>
            <a:ext cx="1752600" cy="230832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Napojna voda se nakon hlađenja pare vraća u skladište, izbegava se gubitak energije i smanjuju termička naprezanja</a:t>
            </a:r>
            <a:endParaRPr lang="sr-Cyrl-RS" b="0" dirty="0">
              <a:solidFill>
                <a:schemeClr val="tx1"/>
              </a:solidFill>
            </a:endParaRPr>
          </a:p>
        </p:txBody>
      </p:sp>
      <p:cxnSp>
        <p:nvCxnSpPr>
          <p:cNvPr id="4112" name="Straight Arrow Connector 4111">
            <a:extLst>
              <a:ext uri="{FF2B5EF4-FFF2-40B4-BE49-F238E27FC236}">
                <a16:creationId xmlns:a16="http://schemas.microsoft.com/office/drawing/2014/main" id="{80B1A572-2157-81FF-44E6-362EADDE2F09}"/>
              </a:ext>
            </a:extLst>
          </p:cNvPr>
          <p:cNvCxnSpPr>
            <a:cxnSpLocks/>
            <a:stCxn id="4111" idx="0"/>
          </p:cNvCxnSpPr>
          <p:nvPr/>
        </p:nvCxnSpPr>
        <p:spPr>
          <a:xfrm flipH="1" flipV="1">
            <a:off x="2513099" y="2806831"/>
            <a:ext cx="344401" cy="1460369"/>
          </a:xfrm>
          <a:prstGeom prst="straightConnector1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Box 4115">
            <a:extLst>
              <a:ext uri="{FF2B5EF4-FFF2-40B4-BE49-F238E27FC236}">
                <a16:creationId xmlns:a16="http://schemas.microsoft.com/office/drawing/2014/main" id="{8FF590B8-E70D-F204-93E0-822111FDCE5F}"/>
              </a:ext>
            </a:extLst>
          </p:cNvPr>
          <p:cNvSpPr txBox="1"/>
          <p:nvPr/>
        </p:nvSpPr>
        <p:spPr>
          <a:xfrm>
            <a:off x="3733800" y="4267200"/>
            <a:ext cx="1752600" cy="203132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Glavna količina toplote je uskladištena u jednom ili više modula kako bi se optimizovalo pražnjenje</a:t>
            </a:r>
            <a:endParaRPr lang="sr-Cyrl-RS" b="0" dirty="0">
              <a:solidFill>
                <a:schemeClr val="tx1"/>
              </a:solidFill>
            </a:endParaRPr>
          </a:p>
        </p:txBody>
      </p:sp>
      <p:cxnSp>
        <p:nvCxnSpPr>
          <p:cNvPr id="4119" name="Straight Arrow Connector 4118">
            <a:extLst>
              <a:ext uri="{FF2B5EF4-FFF2-40B4-BE49-F238E27FC236}">
                <a16:creationId xmlns:a16="http://schemas.microsoft.com/office/drawing/2014/main" id="{2E1B9485-F197-F06E-BE1C-107BF71EB8B2}"/>
              </a:ext>
            </a:extLst>
          </p:cNvPr>
          <p:cNvCxnSpPr>
            <a:cxnSpLocks/>
            <a:stCxn id="4116" idx="0"/>
          </p:cNvCxnSpPr>
          <p:nvPr/>
        </p:nvCxnSpPr>
        <p:spPr>
          <a:xfrm flipH="1" flipV="1">
            <a:off x="3657600" y="2882691"/>
            <a:ext cx="952500" cy="1384509"/>
          </a:xfrm>
          <a:prstGeom prst="straightConnector1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3" name="TextBox 4122">
            <a:extLst>
              <a:ext uri="{FF2B5EF4-FFF2-40B4-BE49-F238E27FC236}">
                <a16:creationId xmlns:a16="http://schemas.microsoft.com/office/drawing/2014/main" id="{77746B64-4FE9-D91C-E018-5374C513D943}"/>
              </a:ext>
            </a:extLst>
          </p:cNvPr>
          <p:cNvSpPr txBox="1"/>
          <p:nvPr/>
        </p:nvSpPr>
        <p:spPr>
          <a:xfrm>
            <a:off x="5486400" y="4267200"/>
            <a:ext cx="1752600" cy="203132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Jedan ili više modula su inicijalno napunjeni na minimalnu željenu temperaturu izlazne pare</a:t>
            </a:r>
            <a:endParaRPr lang="sr-Cyrl-RS" b="0" dirty="0">
              <a:solidFill>
                <a:schemeClr val="tx1"/>
              </a:solidFill>
            </a:endParaRPr>
          </a:p>
        </p:txBody>
      </p:sp>
      <p:sp>
        <p:nvSpPr>
          <p:cNvPr id="4124" name="TextBox 4123">
            <a:extLst>
              <a:ext uri="{FF2B5EF4-FFF2-40B4-BE49-F238E27FC236}">
                <a16:creationId xmlns:a16="http://schemas.microsoft.com/office/drawing/2014/main" id="{BA36DF23-A47A-5307-BADF-C4EDCEB23B5B}"/>
              </a:ext>
            </a:extLst>
          </p:cNvPr>
          <p:cNvSpPr txBox="1"/>
          <p:nvPr/>
        </p:nvSpPr>
        <p:spPr>
          <a:xfrm>
            <a:off x="7239000" y="4267200"/>
            <a:ext cx="1600200" cy="147732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r-Latn-RS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Fino upravljanje temperature </a:t>
            </a:r>
            <a:r>
              <a:rPr lang="sr-Latn-RS" sz="1800" b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razmenjivačem</a:t>
            </a:r>
            <a:r>
              <a:rPr lang="sr-Latn-RS" b="0" dirty="0">
                <a:solidFill>
                  <a:schemeClr val="tx1"/>
                </a:solidFill>
                <a:latin typeface="Arial Narrow" panose="020B0606020202030204" pitchFamily="34" charset="0"/>
              </a:rPr>
              <a:t> toplote preko ulazne vode </a:t>
            </a:r>
            <a:endParaRPr lang="sr-Cyrl-RS" b="0" dirty="0">
              <a:solidFill>
                <a:schemeClr val="tx1"/>
              </a:solidFill>
            </a:endParaRPr>
          </a:p>
        </p:txBody>
      </p:sp>
      <p:cxnSp>
        <p:nvCxnSpPr>
          <p:cNvPr id="4125" name="Straight Arrow Connector 4124">
            <a:extLst>
              <a:ext uri="{FF2B5EF4-FFF2-40B4-BE49-F238E27FC236}">
                <a16:creationId xmlns:a16="http://schemas.microsoft.com/office/drawing/2014/main" id="{72B4544D-6613-599B-3118-736F7C6BFB6E}"/>
              </a:ext>
            </a:extLst>
          </p:cNvPr>
          <p:cNvCxnSpPr>
            <a:cxnSpLocks/>
            <a:stCxn id="4123" idx="0"/>
          </p:cNvCxnSpPr>
          <p:nvPr/>
        </p:nvCxnSpPr>
        <p:spPr>
          <a:xfrm flipH="1" flipV="1">
            <a:off x="5029200" y="2857223"/>
            <a:ext cx="1333500" cy="1409977"/>
          </a:xfrm>
          <a:prstGeom prst="straightConnector1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7" name="Straight Arrow Connector 4126">
            <a:extLst>
              <a:ext uri="{FF2B5EF4-FFF2-40B4-BE49-F238E27FC236}">
                <a16:creationId xmlns:a16="http://schemas.microsoft.com/office/drawing/2014/main" id="{F802D86E-1435-1519-9671-3CAC3DB96AB6}"/>
              </a:ext>
            </a:extLst>
          </p:cNvPr>
          <p:cNvCxnSpPr>
            <a:cxnSpLocks/>
            <a:stCxn id="4124" idx="0"/>
          </p:cNvCxnSpPr>
          <p:nvPr/>
        </p:nvCxnSpPr>
        <p:spPr>
          <a:xfrm flipH="1" flipV="1">
            <a:off x="6362700" y="2806831"/>
            <a:ext cx="1676400" cy="1460369"/>
          </a:xfrm>
          <a:prstGeom prst="straightConnector1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8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919"/>
          </a:xfrm>
          <a:ln w="57150"/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Pilot postrojenje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room with several machines and equipment&#10;&#10;Description automatically generated">
            <a:extLst>
              <a:ext uri="{FF2B5EF4-FFF2-40B4-BE49-F238E27FC236}">
                <a16:creationId xmlns:a16="http://schemas.microsoft.com/office/drawing/2014/main" id="{C9B4D077-E023-3366-A448-3A50FABE0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6361"/>
            <a:ext cx="5715000" cy="428625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DE959A85-967F-9F47-DEE9-F1C51637A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62269"/>
              </p:ext>
            </p:extLst>
          </p:nvPr>
        </p:nvGraphicFramePr>
        <p:xfrm>
          <a:off x="6019800" y="1356361"/>
          <a:ext cx="2743200" cy="3291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088">
                  <a:extLst>
                    <a:ext uri="{9D8B030D-6E8A-4147-A177-3AD203B41FA5}">
                      <a16:colId xmlns:a16="http://schemas.microsoft.com/office/drawing/2014/main" val="3799565228"/>
                    </a:ext>
                  </a:extLst>
                </a:gridCol>
                <a:gridCol w="1212112">
                  <a:extLst>
                    <a:ext uri="{9D8B030D-6E8A-4147-A177-3AD203B41FA5}">
                      <a16:colId xmlns:a16="http://schemas.microsoft.com/office/drawing/2014/main" val="42295334"/>
                    </a:ext>
                  </a:extLst>
                </a:gridCol>
              </a:tblGrid>
              <a:tr h="658367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/>
                        </a:rPr>
                        <a:t>UTILITY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294891"/>
                  </a:ext>
                </a:extLst>
              </a:tr>
              <a:tr h="47026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/>
                        </a:rPr>
                        <a:t>Steam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/>
                        </a:rPr>
                        <a:t>540℃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598876"/>
                  </a:ext>
                </a:extLst>
              </a:tr>
              <a:tr h="282157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/>
                        </a:rPr>
                        <a:t>Steam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/>
                        </a:rPr>
                        <a:t>150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734842"/>
                  </a:ext>
                </a:extLst>
              </a:tr>
              <a:tr h="282157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/>
                        </a:rPr>
                        <a:t>Steam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/>
                        </a:rPr>
                        <a:t>100 kg/hour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603356"/>
                  </a:ext>
                </a:extLst>
              </a:tr>
              <a:tr h="47026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/>
                        </a:rPr>
                        <a:t>Feedwater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/>
                        </a:rPr>
                        <a:t>250℃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435079"/>
                  </a:ext>
                </a:extLst>
              </a:tr>
              <a:tr h="28215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/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/>
                        </a:rPr>
                        <a:t>250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32009"/>
                  </a:ext>
                </a:extLst>
              </a:tr>
              <a:tr h="282157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/>
                        </a:rPr>
                        <a:t>Discharging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/>
                        </a:rPr>
                        <a:t>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944831"/>
                  </a:ext>
                </a:extLst>
              </a:tr>
              <a:tr h="28215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/>
                        </a:rPr>
                        <a:t>Charging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/>
                        </a:rPr>
                        <a:t>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028386"/>
                  </a:ext>
                </a:extLst>
              </a:tr>
              <a:tr h="28215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/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/>
                        </a:rPr>
                        <a:t>6’500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292978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F88A73-2C06-0B8A-65C3-6F5DD01DB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11190"/>
            <a:ext cx="8610600" cy="594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000" b="1" dirty="0">
                <a:latin typeface="Arial Narrow" panose="020B0606020202030204" pitchFamily="34" charset="0"/>
              </a:rPr>
              <a:t>Пилот испоручен од инжењеринга до финалног тестирања за мање од 9 месеци.</a:t>
            </a:r>
            <a:endParaRPr lang="en-US" sz="2000" b="1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919"/>
          </a:xfrm>
          <a:ln w="57150"/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Testiranje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787816A0-85DF-E509-0EBA-157CD81AA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919"/>
          </a:xfrm>
          <a:ln w="57150"/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Rezultati testova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16A876D-201E-BD64-697A-AA34C6BF3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83754"/>
            <a:ext cx="6872422" cy="271985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39EE1B-2177-AF38-8779-9092F7A0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78" y="4113040"/>
            <a:ext cx="4815022" cy="2133600"/>
          </a:xfrm>
        </p:spPr>
        <p:txBody>
          <a:bodyPr/>
          <a:lstStyle/>
          <a:p>
            <a:r>
              <a:rPr lang="sr-Latn-RS" sz="2000" dirty="0">
                <a:latin typeface="Arial Narrow" panose="020B0606020202030204" pitchFamily="34" charset="0"/>
              </a:rPr>
              <a:t>Napunjeno skladište proizvodi paru konstantne temperature </a:t>
            </a:r>
            <a:r>
              <a:rPr lang="sr-Cyrl-RS" sz="2000" dirty="0">
                <a:latin typeface="Arial Narrow" panose="020B0606020202030204" pitchFamily="34" charset="0"/>
              </a:rPr>
              <a:t>360°С </a:t>
            </a:r>
            <a:r>
              <a:rPr lang="sr-Latn-RS" sz="2000" dirty="0">
                <a:latin typeface="Arial Narrow" panose="020B0606020202030204" pitchFamily="34" charset="0"/>
              </a:rPr>
              <a:t>i</a:t>
            </a:r>
            <a:r>
              <a:rPr lang="sr-Cyrl-RS" sz="2000" dirty="0">
                <a:latin typeface="Arial Narrow" panose="020B0606020202030204" pitchFamily="34" charset="0"/>
              </a:rPr>
              <a:t> 540°С </a:t>
            </a:r>
            <a:br>
              <a:rPr lang="sr-Latn-RS" sz="2000" dirty="0">
                <a:latin typeface="Arial Narrow" panose="020B0606020202030204" pitchFamily="34" charset="0"/>
              </a:rPr>
            </a:br>
            <a:r>
              <a:rPr lang="sr-Latn-RS" sz="2000" dirty="0">
                <a:latin typeface="Arial Narrow" panose="020B0606020202030204" pitchFamily="34" charset="0"/>
              </a:rPr>
              <a:t>unutar granica</a:t>
            </a:r>
            <a:r>
              <a:rPr lang="sr-Cyrl-RS" sz="2000" dirty="0">
                <a:latin typeface="Arial Narrow" panose="020B0606020202030204" pitchFamily="34" charset="0"/>
              </a:rPr>
              <a:t> ± 2°С </a:t>
            </a:r>
            <a:r>
              <a:rPr lang="sr-Latn-RS" sz="2000" dirty="0">
                <a:latin typeface="Arial Narrow" panose="020B0606020202030204" pitchFamily="34" charset="0"/>
              </a:rPr>
              <a:t>u toku 4 časa trajanja pražnjenja</a:t>
            </a:r>
            <a:r>
              <a:rPr lang="sr-Cyrl-RS" sz="2000" dirty="0">
                <a:latin typeface="Arial Narrow" panose="020B0606020202030204" pitchFamily="34" charset="0"/>
              </a:rPr>
              <a:t>.</a:t>
            </a:r>
            <a:endParaRPr lang="sr-Latn-RS" sz="2000" dirty="0">
              <a:latin typeface="Arial Narrow" panose="020B0606020202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E22C38-063D-0763-A431-6B711394A008}"/>
              </a:ext>
            </a:extLst>
          </p:cNvPr>
          <p:cNvGrpSpPr/>
          <p:nvPr/>
        </p:nvGrpSpPr>
        <p:grpSpPr>
          <a:xfrm>
            <a:off x="5181600" y="4113040"/>
            <a:ext cx="3261216" cy="2281882"/>
            <a:chOff x="5608392" y="4113040"/>
            <a:chExt cx="3261216" cy="2281882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3C8F4C4A-DF89-CE5A-5B47-AC1EBC184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2" y="4113040"/>
              <a:ext cx="3261216" cy="228188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90DAFBE-DB60-8CF5-EB59-359A8E116802}"/>
                </a:ext>
              </a:extLst>
            </p:cNvPr>
            <p:cNvCxnSpPr>
              <a:cxnSpLocks/>
            </p:cNvCxnSpPr>
            <p:nvPr/>
          </p:nvCxnSpPr>
          <p:spPr>
            <a:xfrm>
              <a:off x="5816600" y="4288790"/>
              <a:ext cx="62484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2A20E72-D243-77DC-3089-978829A98D8D}"/>
                </a:ext>
              </a:extLst>
            </p:cNvPr>
            <p:cNvCxnSpPr>
              <a:cxnSpLocks/>
            </p:cNvCxnSpPr>
            <p:nvPr/>
          </p:nvCxnSpPr>
          <p:spPr>
            <a:xfrm>
              <a:off x="5821680" y="4676140"/>
              <a:ext cx="156972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03607AF0-E391-17DE-EFD6-055B2DBE6E29}"/>
                </a:ext>
              </a:extLst>
            </p:cNvPr>
            <p:cNvSpPr txBox="1">
              <a:spLocks/>
            </p:cNvSpPr>
            <p:nvPr/>
          </p:nvSpPr>
          <p:spPr>
            <a:xfrm>
              <a:off x="5791200" y="4311874"/>
              <a:ext cx="1295400" cy="260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ClrTx/>
                <a:buSzTx/>
                <a:buNone/>
              </a:pPr>
              <a:r>
                <a:rPr lang="sr-Latn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Vreme startovanja</a:t>
              </a:r>
              <a:r>
                <a:rPr lang="sr-Cyrl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(1 </a:t>
              </a:r>
              <a:r>
                <a:rPr lang="sr-Latn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min</a:t>
              </a:r>
              <a:r>
                <a:rPr lang="sr-Cyrl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)</a:t>
              </a:r>
              <a:endParaRPr lang="sr-Latn-RS" sz="800" b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6ACC411F-C809-1734-E0E9-81E334E73E1F}"/>
                </a:ext>
              </a:extLst>
            </p:cNvPr>
            <p:cNvSpPr txBox="1">
              <a:spLocks/>
            </p:cNvSpPr>
            <p:nvPr/>
          </p:nvSpPr>
          <p:spPr>
            <a:xfrm>
              <a:off x="5974080" y="4676140"/>
              <a:ext cx="1798320" cy="260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ClrTx/>
                <a:buSzTx/>
                <a:buNone/>
              </a:pPr>
              <a:r>
                <a:rPr lang="sr-Latn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Ostvarivanje parametara </a:t>
              </a:r>
              <a:r>
                <a:rPr lang="sr-Cyrl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(</a:t>
              </a:r>
              <a:r>
                <a:rPr lang="en-U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&lt; 3 min</a:t>
              </a:r>
              <a:r>
                <a:rPr lang="sr-Cyrl-RS" sz="800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)</a:t>
              </a:r>
              <a:endParaRPr lang="sr-Latn-RS" sz="800" b="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79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919"/>
          </a:xfrm>
          <a:ln w="57150"/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Implementacija: </a:t>
            </a:r>
            <a:r>
              <a:rPr lang="sr-Latn-R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India</a:t>
            </a: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sr-Latn-R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Power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39EE1B-2177-AF38-8779-9092F7A0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62" y="1371600"/>
            <a:ext cx="8306937" cy="533397"/>
          </a:xfrm>
        </p:spPr>
        <p:txBody>
          <a:bodyPr/>
          <a:lstStyle/>
          <a:p>
            <a:r>
              <a:rPr lang="sr-Latn-RS" sz="2000" dirty="0">
                <a:latin typeface="Arial Narrow" panose="020B0606020202030204" pitchFamily="34" charset="0"/>
              </a:rPr>
              <a:t>2024. – Uspešna integracija u termoelektranu </a:t>
            </a:r>
            <a:r>
              <a:rPr lang="sr-Latn-RS" sz="2000" dirty="0" err="1">
                <a:latin typeface="Arial Narrow" panose="020B0606020202030204" pitchFamily="34" charset="0"/>
              </a:rPr>
              <a:t>Dishergarh</a:t>
            </a:r>
            <a:r>
              <a:rPr lang="sr-Latn-RS" sz="2000" dirty="0">
                <a:latin typeface="Arial Narrow" panose="020B0606020202030204" pitchFamily="34" charset="0"/>
              </a:rPr>
              <a:t> </a:t>
            </a:r>
            <a:r>
              <a:rPr lang="sr-Latn-RS" sz="2000" dirty="0" err="1">
                <a:latin typeface="Arial Narrow" panose="020B0606020202030204" pitchFamily="34" charset="0"/>
              </a:rPr>
              <a:t>Power</a:t>
            </a:r>
            <a:r>
              <a:rPr lang="sr-Latn-RS" sz="2000" dirty="0">
                <a:latin typeface="Arial Narrow" panose="020B0606020202030204" pitchFamily="34" charset="0"/>
              </a:rPr>
              <a:t> </a:t>
            </a:r>
            <a:r>
              <a:rPr lang="sr-Latn-RS" sz="2000" dirty="0" err="1">
                <a:latin typeface="Arial Narrow" panose="020B0606020202030204" pitchFamily="34" charset="0"/>
              </a:rPr>
              <a:t>Station</a:t>
            </a:r>
            <a:r>
              <a:rPr lang="sr-Latn-RS" sz="2000" dirty="0">
                <a:latin typeface="Arial Narrow" panose="020B0606020202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people wearing hard hats&#10;&#10;Description automatically generated">
            <a:extLst>
              <a:ext uri="{FF2B5EF4-FFF2-40B4-BE49-F238E27FC236}">
                <a16:creationId xmlns:a16="http://schemas.microsoft.com/office/drawing/2014/main" id="{F586B027-8F11-3A30-2125-098211F76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04997"/>
            <a:ext cx="8153400" cy="37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9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919"/>
          </a:xfrm>
          <a:ln w="57150"/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Zaključak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r>
              <a:rPr lang="sr-Latn-RS" sz="2000" dirty="0">
                <a:latin typeface="Arial Narrow" panose="020B0606020202030204" pitchFamily="34" charset="0"/>
              </a:rPr>
              <a:t>Skladištenje energije u kombinaciji sa obnovljivim izvorima energije i postojećim resursima može znatno da ubrza tranziciju ka održivom razvoju.</a:t>
            </a:r>
            <a:endParaRPr lang="sr-Cyrl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Skladištenje energije u daljinskim sistemima snabdevanja može da bude hitna mera dok se ne izvrši razvoj budućih tehnologija koje bi omogućile njihovu primenu u </a:t>
            </a:r>
            <a:r>
              <a:rPr lang="sr-Latn-RS" sz="2000">
                <a:latin typeface="Arial Narrow" panose="020B0606020202030204" pitchFamily="34" charset="0"/>
              </a:rPr>
              <a:t>dovoljnom obimu.</a:t>
            </a:r>
            <a:endParaRPr lang="sr-Latn-RS" sz="2000" dirty="0">
              <a:latin typeface="Arial Narrow" panose="020B0606020202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12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455987"/>
          </a:xfrm>
        </p:spPr>
        <p:txBody>
          <a:bodyPr/>
          <a:lstStyle/>
          <a:p>
            <a:r>
              <a:rPr lang="sr-Cyrl-RS" sz="2400" b="1" dirty="0">
                <a:solidFill>
                  <a:srgbClr val="002060"/>
                </a:solidFill>
                <a:effectLst/>
              </a:rPr>
              <a:t>                                       </a:t>
            </a:r>
            <a:r>
              <a:rPr lang="sr-Latn-RS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Hvala na pažnji!</a:t>
            </a:r>
            <a:endParaRPr lang="en-US" sz="2800" b="1" dirty="0">
              <a:solidFill>
                <a:srgbClr val="00206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38200" y="3982998"/>
            <a:ext cx="693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9836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984919"/>
          </a:xfrm>
          <a:ln w="57150"/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Pokretači tržišta skladištenja energije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Dva su ključna pokretača za implementaciju skladištenja energije: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Brzo stvaranje povremene obnovljive energije i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Penzionisanje postrojenja na fosilna goriva</a:t>
            </a:r>
          </a:p>
          <a:p>
            <a:endParaRPr lang="sr-Latn-RS" sz="2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Održivi razvoj: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Velike ekonomije (EU, SAD, …) će morati brzo da </a:t>
            </a:r>
            <a:r>
              <a:rPr lang="sr-Latn-RS" sz="2000" dirty="0" err="1">
                <a:latin typeface="Arial Narrow" panose="020B0606020202030204" pitchFamily="34" charset="0"/>
              </a:rPr>
              <a:t>dekarbonizuju</a:t>
            </a:r>
            <a:r>
              <a:rPr lang="sr-Latn-RS" sz="2000" dirty="0">
                <a:latin typeface="Arial Narrow" panose="020B0606020202030204" pitchFamily="34" charset="0"/>
              </a:rPr>
              <a:t> proizvodnju električne energije do 2035.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Energetski miks u razvijenim zemljama</a:t>
            </a:r>
            <a:r>
              <a:rPr lang="sr-Cyrl-RS" sz="2000" dirty="0">
                <a:latin typeface="Arial Narrow" panose="020B0606020202030204" pitchFamily="34" charset="0"/>
              </a:rPr>
              <a:t> - </a:t>
            </a:r>
            <a:r>
              <a:rPr lang="sr-Latn-RS" sz="2000" dirty="0">
                <a:latin typeface="Arial Narrow" panose="020B0606020202030204" pitchFamily="34" charset="0"/>
              </a:rPr>
              <a:t>oko 2/3 proizvedene energije dolazi iz nekih izvora fosilnih goriva</a:t>
            </a:r>
            <a:r>
              <a:rPr lang="sr-Cyrl-RS" sz="2000" dirty="0">
                <a:latin typeface="Arial Narrow" panose="020B0606020202030204" pitchFamily="34" charset="0"/>
              </a:rPr>
              <a:t> (</a:t>
            </a:r>
            <a:r>
              <a:rPr lang="sr-Latn-RS" sz="2000" dirty="0">
                <a:latin typeface="Arial Narrow" panose="020B0606020202030204" pitchFamily="34" charset="0"/>
              </a:rPr>
              <a:t>elektrane na ugalj, naftu, gas sa kombinovanim ciklusom</a:t>
            </a:r>
            <a:r>
              <a:rPr lang="sr-Cyrl-RS" sz="2000" dirty="0">
                <a:latin typeface="Arial Narrow" panose="020B0606020202030204" pitchFamily="34" charset="0"/>
              </a:rPr>
              <a:t>)</a:t>
            </a:r>
            <a:r>
              <a:rPr lang="sr-Latn-RS" sz="2000" dirty="0">
                <a:latin typeface="Arial Narrow" panose="020B0606020202030204" pitchFamily="34" charset="0"/>
              </a:rPr>
              <a:t>.</a:t>
            </a:r>
          </a:p>
          <a:p>
            <a:endParaRPr lang="sr-Latn-RS" sz="2000" dirty="0">
              <a:latin typeface="Arial Narrow" panose="020B0606020202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10668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91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Dekarbonizacija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Moguća rešenja za nastavak korišćenja postrojenja na fosilna goriva</a:t>
            </a:r>
            <a:r>
              <a:rPr lang="sr-Cyrl-RS" sz="2000" dirty="0">
                <a:latin typeface="Arial Narrow" panose="020B0606020202030204" pitchFamily="34" charset="0"/>
              </a:rPr>
              <a:t>:</a:t>
            </a:r>
            <a:endParaRPr lang="sr-Latn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Hvatanje i skladištenje ugljenika</a:t>
            </a:r>
            <a:r>
              <a:rPr lang="sr-Cyrl-RS" sz="2000" dirty="0">
                <a:latin typeface="Arial Narrow" panose="020B0606020202030204" pitchFamily="34" charset="0"/>
              </a:rPr>
              <a:t>  </a:t>
            </a:r>
            <a:r>
              <a:rPr lang="en-US" sz="2000" dirty="0">
                <a:latin typeface="Arial Narrow" panose="020B0606020202030204" pitchFamily="34" charset="0"/>
              </a:rPr>
              <a:t>(Carbon capture and storage – CCS)</a:t>
            </a:r>
            <a:r>
              <a:rPr lang="sr-Latn-RS" sz="2000" dirty="0">
                <a:latin typeface="Arial Narrow" panose="020B0606020202030204" pitchFamily="34" charset="0"/>
              </a:rPr>
              <a:t>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Zeleni vodonik</a:t>
            </a:r>
            <a:r>
              <a:rPr lang="sr-Cyrl-RS" sz="2000" dirty="0">
                <a:latin typeface="Arial Narrow" panose="020B0606020202030204" pitchFamily="34" charset="0"/>
              </a:rPr>
              <a:t> (</a:t>
            </a:r>
            <a:r>
              <a:rPr lang="sr-Latn-RS" sz="2000" dirty="0">
                <a:latin typeface="Arial Narrow" panose="020B0606020202030204" pitchFamily="34" charset="0"/>
              </a:rPr>
              <a:t>H</a:t>
            </a:r>
            <a:r>
              <a:rPr lang="sr-Latn-RS" sz="2000" baseline="-25000" dirty="0">
                <a:latin typeface="Arial Narrow" panose="020B0606020202030204" pitchFamily="34" charset="0"/>
              </a:rPr>
              <a:t>2</a:t>
            </a:r>
            <a:r>
              <a:rPr lang="sr-Latn-RS" sz="2000" dirty="0">
                <a:latin typeface="Arial Narrow" panose="020B0606020202030204" pitchFamily="34" charset="0"/>
              </a:rPr>
              <a:t>) i</a:t>
            </a:r>
            <a:endParaRPr lang="sr-Cyrl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Upotrebna sistema za skladištenje toplotne energije</a:t>
            </a:r>
            <a:r>
              <a:rPr lang="sr-Cyrl-RS" sz="2000" dirty="0">
                <a:latin typeface="Arial Narrow" panose="020B0606020202030204" pitchFamily="34" charset="0"/>
              </a:rPr>
              <a:t> (</a:t>
            </a:r>
            <a:r>
              <a:rPr lang="en-US" sz="2000" dirty="0">
                <a:latin typeface="Arial Narrow" panose="020B0606020202030204" pitchFamily="34" charset="0"/>
              </a:rPr>
              <a:t>Thermal energy storage systems – TES)</a:t>
            </a:r>
            <a:r>
              <a:rPr lang="sr-Latn-RS" sz="2000" dirty="0">
                <a:latin typeface="Arial Narrow" panose="020B0606020202030204" pitchFamily="34" charset="0"/>
              </a:rPr>
              <a:t>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0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Carbon capture and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Prema</a:t>
            </a:r>
            <a:r>
              <a:rPr lang="sr-Cyrl-RS" sz="2000" dirty="0">
                <a:latin typeface="Arial Narrow" panose="020B0606020202030204" pitchFamily="34" charset="0"/>
              </a:rPr>
              <a:t> </a:t>
            </a:r>
            <a:r>
              <a:rPr lang="sr-Latn-RS" sz="2000" dirty="0">
                <a:latin typeface="Arial Narrow" panose="020B0606020202030204" pitchFamily="34" charset="0"/>
              </a:rPr>
              <a:t>GT </a:t>
            </a:r>
            <a:r>
              <a:rPr lang="en-US" sz="2000" dirty="0">
                <a:latin typeface="Arial Narrow" panose="020B0606020202030204" pitchFamily="34" charset="0"/>
              </a:rPr>
              <a:t>World Handbook</a:t>
            </a:r>
            <a:r>
              <a:rPr lang="sr-Cyrl-RS" sz="2000" dirty="0">
                <a:latin typeface="Arial Narrow" panose="020B0606020202030204" pitchFamily="34" charset="0"/>
              </a:rPr>
              <a:t>:</a:t>
            </a:r>
            <a:endParaRPr lang="sr-Latn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Troškovi hvatanja i skladištenja ugljenika su veći od stvarne izgradnje novih elektrana;</a:t>
            </a:r>
            <a:endParaRPr lang="sr-Cyrl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Efikasnost uklanjanja</a:t>
            </a:r>
            <a:r>
              <a:rPr lang="sr-Cyrl-RS" sz="2000" dirty="0">
                <a:latin typeface="Arial Narrow" panose="020B0606020202030204" pitchFamily="34" charset="0"/>
              </a:rPr>
              <a:t> </a:t>
            </a:r>
            <a:r>
              <a:rPr lang="sr-Latn-RS" sz="2000" dirty="0">
                <a:latin typeface="Arial Narrow" panose="020B0606020202030204" pitchFamily="34" charset="0"/>
              </a:rPr>
              <a:t>CO</a:t>
            </a:r>
            <a:r>
              <a:rPr lang="sr-Latn-RS" sz="2000" baseline="-25000" dirty="0">
                <a:latin typeface="Arial Narrow" panose="020B0606020202030204" pitchFamily="34" charset="0"/>
              </a:rPr>
              <a:t>2</a:t>
            </a:r>
            <a:r>
              <a:rPr lang="sr-Latn-RS" sz="2000" dirty="0">
                <a:latin typeface="Arial Narrow" panose="020B0606020202030204" pitchFamily="34" charset="0"/>
              </a:rPr>
              <a:t> nije veća od 85% - nije moguće ostvariti net </a:t>
            </a:r>
            <a:r>
              <a:rPr lang="sr-Latn-RS" sz="2000" dirty="0" err="1">
                <a:latin typeface="Arial Narrow" panose="020B0606020202030204" pitchFamily="34" charset="0"/>
              </a:rPr>
              <a:t>zero</a:t>
            </a:r>
            <a:r>
              <a:rPr lang="sr-Latn-RS" sz="2000" dirty="0">
                <a:latin typeface="Arial Narrow" panose="020B0606020202030204" pitchFamily="34" charset="0"/>
              </a:rPr>
              <a:t> konverziju;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Postrojenja za hvatanje i skladištenje CO</a:t>
            </a:r>
            <a:r>
              <a:rPr lang="sr-Latn-RS" sz="2000" baseline="-25000" dirty="0">
                <a:latin typeface="Arial Narrow" panose="020B0606020202030204" pitchFamily="34" charset="0"/>
              </a:rPr>
              <a:t>2</a:t>
            </a:r>
            <a:r>
              <a:rPr lang="sr-Latn-RS" sz="2000" dirty="0">
                <a:latin typeface="Arial Narrow" panose="020B0606020202030204" pitchFamily="34" charset="0"/>
              </a:rPr>
              <a:t> zahtevanju ogroman prostor;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Smanjiće se efikasnost postojećih elektrana za oko 15% zbog sopstvene potrošnje i potreba za pomoćnom energijom.</a:t>
            </a:r>
            <a:endParaRPr lang="sr-Cyrl-RS" sz="2000" dirty="0">
              <a:latin typeface="Arial Narrow" panose="020B0606020202030204" pitchFamily="34" charset="0"/>
            </a:endParaRPr>
          </a:p>
          <a:p>
            <a:endParaRPr lang="sr-Latn-RS" sz="2000" dirty="0">
              <a:latin typeface="Arial Narrow" panose="020B0606020202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98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Zeleni vodonik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Zeleni vodonik je takođe identifikovan kao alternativni izvor za sagorevanje u postojećim turbinama</a:t>
            </a:r>
            <a:r>
              <a:rPr lang="sr-Cyrl-RS" sz="2000" dirty="0">
                <a:latin typeface="Arial Narrow" panose="020B0606020202030204" pitchFamily="34" charset="0"/>
              </a:rPr>
              <a:t>:</a:t>
            </a:r>
            <a:endParaRPr lang="sr-Latn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Generisanje zelenog vodonika se zasniva na elektrolizi potpuno </a:t>
            </a:r>
            <a:r>
              <a:rPr lang="sr-Latn-RS" sz="2000" dirty="0" err="1">
                <a:latin typeface="Arial Narrow" panose="020B0606020202030204" pitchFamily="34" charset="0"/>
              </a:rPr>
              <a:t>demineralizovane</a:t>
            </a:r>
            <a:r>
              <a:rPr lang="sr-Latn-RS" sz="2000" dirty="0">
                <a:latin typeface="Arial Narrow" panose="020B0606020202030204" pitchFamily="34" charset="0"/>
              </a:rPr>
              <a:t> vode</a:t>
            </a:r>
            <a:r>
              <a:rPr lang="sr-Cyrl-RS" sz="2000" dirty="0">
                <a:latin typeface="Arial Narrow" panose="020B0606020202030204" pitchFamily="34" charset="0"/>
              </a:rPr>
              <a:t>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Energetski zahtevan proces </a:t>
            </a:r>
            <a:r>
              <a:rPr lang="sr-Cyrl-RS" sz="2000" dirty="0">
                <a:latin typeface="Arial Narrow" panose="020B0606020202030204" pitchFamily="34" charset="0"/>
              </a:rPr>
              <a:t>– </a:t>
            </a:r>
            <a:r>
              <a:rPr lang="sr-Latn-RS" sz="2000" dirty="0">
                <a:latin typeface="Arial Narrow" panose="020B0606020202030204" pitchFamily="34" charset="0"/>
              </a:rPr>
              <a:t>oko</a:t>
            </a:r>
            <a:r>
              <a:rPr lang="sr-Cyrl-RS" sz="2000" dirty="0">
                <a:latin typeface="Arial Narrow" panose="020B0606020202030204" pitchFamily="34" charset="0"/>
              </a:rPr>
              <a:t> 50-55</a:t>
            </a:r>
            <a:r>
              <a:rPr lang="sr-Latn-RS" sz="2000" dirty="0">
                <a:latin typeface="Arial Narrow" panose="020B0606020202030204" pitchFamily="34" charset="0"/>
              </a:rPr>
              <a:t> </a:t>
            </a:r>
            <a:r>
              <a:rPr lang="sr-Latn-RS" sz="2000" dirty="0" err="1">
                <a:latin typeface="Arial Narrow" panose="020B0606020202030204" pitchFamily="34" charset="0"/>
              </a:rPr>
              <a:t>kWh</a:t>
            </a:r>
            <a:r>
              <a:rPr lang="sr-Latn-RS" sz="2000" dirty="0">
                <a:latin typeface="Arial Narrow" panose="020B0606020202030204" pitchFamily="34" charset="0"/>
              </a:rPr>
              <a:t> električne energije potrebno za 1 kg vodonika + dodatni gubici na pomoćne sisteme;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Danas se H</a:t>
            </a:r>
            <a:r>
              <a:rPr lang="sr-Latn-RS" sz="2000" baseline="-25000" dirty="0">
                <a:latin typeface="Arial Narrow" panose="020B0606020202030204" pitchFamily="34" charset="0"/>
              </a:rPr>
              <a:t>2</a:t>
            </a:r>
            <a:r>
              <a:rPr lang="sr-Latn-RS" sz="2000" dirty="0">
                <a:latin typeface="Arial Narrow" panose="020B0606020202030204" pitchFamily="34" charset="0"/>
              </a:rPr>
              <a:t> može sagorevati u gasnim turbinama samo pomešan sa prirodnim gasom (do 18% </a:t>
            </a:r>
            <a:r>
              <a:rPr lang="sr-Latn-RS" sz="2000" dirty="0" err="1">
                <a:latin typeface="Arial Narrow" panose="020B0606020202030204" pitchFamily="34" charset="0"/>
              </a:rPr>
              <a:t>masene</a:t>
            </a:r>
            <a:r>
              <a:rPr lang="sr-Latn-RS" sz="2000" dirty="0">
                <a:latin typeface="Arial Narrow" panose="020B0606020202030204" pitchFamily="34" charset="0"/>
              </a:rPr>
              <a:t> koncentracije). Očekuje se 100% verovatno do 2035. godine;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Skladištenje i transport su veliki izazovi zbog izuzetno lake zapaljivost;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Neophodno zameniti cevnu mrežu;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Čuvanje H</a:t>
            </a:r>
            <a:r>
              <a:rPr lang="sr-Latn-RS" sz="2000" baseline="-25000" dirty="0">
                <a:latin typeface="Arial Narrow" panose="020B0606020202030204" pitchFamily="34" charset="0"/>
              </a:rPr>
              <a:t>2</a:t>
            </a:r>
            <a:r>
              <a:rPr lang="sr-Latn-RS" sz="2000" dirty="0">
                <a:latin typeface="Arial Narrow" panose="020B0606020202030204" pitchFamily="34" charset="0"/>
              </a:rPr>
              <a:t> je problematično;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Realan vremenski okvir za značajnu primenu H</a:t>
            </a:r>
            <a:r>
              <a:rPr lang="sr-Latn-RS" sz="2000" baseline="-25000" dirty="0">
                <a:latin typeface="Arial Narrow" panose="020B0606020202030204" pitchFamily="34" charset="0"/>
              </a:rPr>
              <a:t>2</a:t>
            </a:r>
            <a:r>
              <a:rPr lang="sr-Latn-RS" sz="2000" dirty="0">
                <a:latin typeface="Arial Narrow" panose="020B0606020202030204" pitchFamily="34" charset="0"/>
              </a:rPr>
              <a:t> je ne pre 2040. godine.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93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Potencijal tržišta dugotrajnog skladištenja energije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Prema </a:t>
            </a:r>
            <a:r>
              <a:rPr lang="sr-Latn-RS" sz="2000" dirty="0" err="1">
                <a:latin typeface="Arial Narrow" panose="020B0606020202030204" pitchFamily="34" charset="0"/>
              </a:rPr>
              <a:t>McKisney</a:t>
            </a:r>
            <a:r>
              <a:rPr lang="sr-Latn-RS" sz="2000" dirty="0">
                <a:latin typeface="Arial Narrow" panose="020B060602020203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</a:rPr>
              <a:t>[2021]</a:t>
            </a:r>
            <a:r>
              <a:rPr lang="sr-Cyrl-RS" sz="2000" dirty="0">
                <a:latin typeface="Arial Narrow" panose="020B0606020202030204" pitchFamily="34" charset="0"/>
              </a:rPr>
              <a:t>: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>
            <a:extLst>
              <a:ext uri="{FF2B5EF4-FFF2-40B4-BE49-F238E27FC236}">
                <a16:creationId xmlns:a16="http://schemas.microsoft.com/office/drawing/2014/main" id="{B0416422-F228-8A86-EC52-2F810B5E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2" y="2667000"/>
            <a:ext cx="813847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69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Tehnologije skladištenja energije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79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Glavne tehnologije danas dostupne za skladištenje su</a:t>
            </a:r>
            <a:r>
              <a:rPr lang="sr-Cyrl-RS" sz="2000" dirty="0">
                <a:latin typeface="Arial Narrow" panose="020B0606020202030204" pitchFamily="34" charset="0"/>
              </a:rPr>
              <a:t>:</a:t>
            </a:r>
            <a:endParaRPr lang="sr-Latn-RS" sz="2000" dirty="0">
              <a:latin typeface="Arial Narrow" panose="020B0606020202030204" pitchFamily="34" charset="0"/>
            </a:endParaRPr>
          </a:p>
          <a:p>
            <a:r>
              <a:rPr lang="sr-Latn-RS" sz="2000" b="1" dirty="0">
                <a:latin typeface="Arial Narrow" panose="020B0606020202030204" pitchFamily="34" charset="0"/>
              </a:rPr>
              <a:t>Skladištenje hidroenergije u </a:t>
            </a:r>
            <a:r>
              <a:rPr lang="sr-Latn-RS" sz="2000" b="1" dirty="0" err="1">
                <a:latin typeface="Arial Narrow" panose="020B0606020202030204" pitchFamily="34" charset="0"/>
              </a:rPr>
              <a:t>reverzibilnim</a:t>
            </a:r>
            <a:r>
              <a:rPr lang="sr-Latn-RS" sz="2000" b="1" dirty="0">
                <a:latin typeface="Arial Narrow" panose="020B0606020202030204" pitchFamily="34" charset="0"/>
              </a:rPr>
              <a:t> hidroelektranama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Veoma stara i pouzdana tehnologija sa visokom efikasnošću ukupnog ciklusa od preko 80%;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Zahteva planine i jezera za rad;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Globalna geografija može da podrži veoma ograničen broj ovih projekata.</a:t>
            </a:r>
            <a:br>
              <a:rPr lang="sr-Latn-RS" sz="1200" dirty="0">
                <a:latin typeface="Arial Narrow" panose="020B0606020202030204" pitchFamily="34" charset="0"/>
              </a:rPr>
            </a:br>
            <a:r>
              <a:rPr lang="sr-Latn-RS" sz="1200" dirty="0">
                <a:latin typeface="Arial Narrow" panose="020B0606020202030204" pitchFamily="34" charset="0"/>
              </a:rPr>
              <a:t>	</a:t>
            </a:r>
            <a:endParaRPr lang="sr-Cyrl-RS" sz="1200" dirty="0">
              <a:latin typeface="Arial Narrow" panose="020B0606020202030204" pitchFamily="34" charset="0"/>
            </a:endParaRPr>
          </a:p>
          <a:p>
            <a:r>
              <a:rPr lang="sr-Latn-RS" sz="2000" b="1" dirty="0">
                <a:latin typeface="Arial Narrow" panose="020B0606020202030204" pitchFamily="34" charset="0"/>
              </a:rPr>
              <a:t>Sistemi za skladištenje energije sa baterijama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Litijum-jonske baterije (Li-Ion) u početku imaju relativno visoku efikasnost ukupnog ciklusa oko preko 80%;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Nisu ekološki prihvatljive;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Iskopavanje Litijuma je veoma kontraverzno, toksičan je, redak, skup, nemogućnost recikliranja;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Litijum-jonske baterije degradiraju tokom ciklusa, zahtevaju zamenu, povećaju se operativni troškovi – baterijska postrojenja moraju da se </a:t>
            </a:r>
            <a:r>
              <a:rPr lang="sr-Latn-RS" dirty="0" err="1">
                <a:latin typeface="Arial Narrow" panose="020B0606020202030204" pitchFamily="34" charset="0"/>
              </a:rPr>
              <a:t>predimenzioniraju</a:t>
            </a:r>
            <a:r>
              <a:rPr lang="sr-Latn-RS" dirty="0">
                <a:latin typeface="Arial Narrow" panose="020B0606020202030204" pitchFamily="34" charset="0"/>
              </a:rPr>
              <a:t>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Zahtevaju energetske pretvarače. 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Nemaju sinhrone generatore – ne mogu da ponude usluge stabilnosti mreže;</a:t>
            </a:r>
          </a:p>
          <a:p>
            <a:pPr lvl="1"/>
            <a:r>
              <a:rPr lang="sr-Latn-RS" dirty="0">
                <a:latin typeface="Arial Narrow" panose="020B0606020202030204" pitchFamily="34" charset="0"/>
              </a:rPr>
              <a:t>Uglavnom se koriste kao sistemi kratkotrajnog skladištenja.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0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Skladišta toplotne energije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sr-Latn-RS" sz="2400" dirty="0"/>
          </a:p>
          <a:p>
            <a:pPr marL="0" indent="0">
              <a:buNone/>
            </a:pPr>
            <a:r>
              <a:rPr lang="sr-Latn-RS" sz="2000" b="1" dirty="0">
                <a:latin typeface="Arial Narrow" panose="020B0606020202030204" pitchFamily="34" charset="0"/>
              </a:rPr>
              <a:t>Alternativa – skladištenje toplotne energije</a:t>
            </a:r>
          </a:p>
          <a:p>
            <a:pPr marL="0" indent="0">
              <a:buNone/>
            </a:pPr>
            <a:endParaRPr lang="sr-Latn-RS" sz="2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sr-Latn-RS" sz="2000" dirty="0">
                <a:latin typeface="Arial Narrow" panose="020B0606020202030204" pitchFamily="34" charset="0"/>
              </a:rPr>
              <a:t>Danas se razvija nekoliko tehnologija sa fokusom na smanjenje troškova skladištenja</a:t>
            </a:r>
            <a:r>
              <a:rPr lang="sr-Cyrl-RS" sz="2000" dirty="0">
                <a:latin typeface="Arial Narrow" panose="020B0606020202030204" pitchFamily="34" charset="0"/>
              </a:rPr>
              <a:t>:</a:t>
            </a:r>
            <a:endParaRPr lang="sr-Latn-RS" sz="2000" dirty="0">
              <a:latin typeface="Arial Narrow" panose="020B0606020202030204" pitchFamily="34" charset="0"/>
            </a:endParaRPr>
          </a:p>
          <a:p>
            <a:r>
              <a:rPr lang="sr-Latn-RS" sz="2000" dirty="0">
                <a:latin typeface="Arial Narrow" panose="020B0606020202030204" pitchFamily="34" charset="0"/>
              </a:rPr>
              <a:t>Kao materijali koriste se: so, beton, kamenje, pesak, grafit i druge metalne legure</a:t>
            </a:r>
            <a:r>
              <a:rPr lang="sr-Cyrl-RS" sz="2000" dirty="0">
                <a:latin typeface="Arial Narrow" panose="020B0606020202030204" pitchFamily="34" charset="0"/>
              </a:rPr>
              <a:t>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Mogu se zagrevati direktno radnim fluidom u postojećem ciklusu pare ili električnom energijom iz obnovljivih izvora (vetar, sunce);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Električno grejanje se može ostvariti direktnim </a:t>
            </a:r>
            <a:r>
              <a:rPr lang="sr-Latn-RS" sz="2000" dirty="0" err="1">
                <a:latin typeface="Arial Narrow" panose="020B0606020202030204" pitchFamily="34" charset="0"/>
              </a:rPr>
              <a:t>otporničkim</a:t>
            </a:r>
            <a:r>
              <a:rPr lang="sr-Latn-RS" sz="2000" dirty="0">
                <a:latin typeface="Arial Narrow" panose="020B0606020202030204" pitchFamily="34" charset="0"/>
              </a:rPr>
              <a:t> grejačima ili toplotnim pumpama;</a:t>
            </a:r>
          </a:p>
          <a:p>
            <a:r>
              <a:rPr lang="sr-Latn-RS" sz="2000" dirty="0">
                <a:latin typeface="Arial Narrow" panose="020B0606020202030204" pitchFamily="34" charset="0"/>
              </a:rPr>
              <a:t>Mogu se integrisati direktno sa parnim ciklusom.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5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80728"/>
          </a:xfrm>
          <a:ln w="57150"/>
        </p:spPr>
        <p:txBody>
          <a:bodyPr>
            <a:normAutofit/>
          </a:bodyPr>
          <a:lstStyle/>
          <a:p>
            <a:pPr>
              <a:tabLst>
                <a:tab pos="87313" algn="l"/>
              </a:tabLst>
            </a:pPr>
            <a:r>
              <a:rPr lang="sr-Latn-R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Kvalitativna analiza različitih tehnologija skladišta energije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990600"/>
            <a:ext cx="8153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A5116C-83AF-6B17-5B25-E3B8793A2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821181"/>
            <a:ext cx="7892693" cy="36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125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bit">
  <a:themeElements>
    <a:clrScheme name="Orbit 8">
      <a:dk1>
        <a:srgbClr val="000000"/>
      </a:dk1>
      <a:lt1>
        <a:srgbClr val="C5D9ED"/>
      </a:lt1>
      <a:dk2>
        <a:srgbClr val="000000"/>
      </a:dk2>
      <a:lt2>
        <a:srgbClr val="FFFFFF"/>
      </a:lt2>
      <a:accent1>
        <a:srgbClr val="F3F6FF"/>
      </a:accent1>
      <a:accent2>
        <a:srgbClr val="33CCCC"/>
      </a:accent2>
      <a:accent3>
        <a:srgbClr val="DFE9F4"/>
      </a:accent3>
      <a:accent4>
        <a:srgbClr val="000000"/>
      </a:accent4>
      <a:accent5>
        <a:srgbClr val="F8FAFF"/>
      </a:accent5>
      <a:accent6>
        <a:srgbClr val="2DB9B9"/>
      </a:accent6>
      <a:hlink>
        <a:srgbClr val="0000FF"/>
      </a:hlink>
      <a:folHlink>
        <a:srgbClr val="006699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sr-Latn-CS" altLang="en-US" sz="18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sr-Latn-CS" altLang="en-US" sz="18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1190</Words>
  <Application>Microsoft Office PowerPoint</Application>
  <PresentationFormat>On-screen Show (4:3)</PresentationFormat>
  <Paragraphs>190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Cambria</vt:lpstr>
      <vt:lpstr>Century Gothic</vt:lpstr>
      <vt:lpstr>Courier New</vt:lpstr>
      <vt:lpstr>Palatino Linotype</vt:lpstr>
      <vt:lpstr>Wingdings</vt:lpstr>
      <vt:lpstr>Executive</vt:lpstr>
      <vt:lpstr>Orbit</vt:lpstr>
      <vt:lpstr>Stručno-naučna konferencija TOPS 2024  Hotel Palisad, Zlatibor 10.06.2024. </vt:lpstr>
      <vt:lpstr>Pokretači tržišta skladištenja energije </vt:lpstr>
      <vt:lpstr>Dekarbonizacija</vt:lpstr>
      <vt:lpstr>Carbon capture and storage</vt:lpstr>
      <vt:lpstr>Zeleni vodonik</vt:lpstr>
      <vt:lpstr>Potencijal tržišta dugotrajnog skladištenja energije</vt:lpstr>
      <vt:lpstr>Tehnologije skladištenja energije</vt:lpstr>
      <vt:lpstr>Skladišta toplotne energije</vt:lpstr>
      <vt:lpstr>Kvalitativna analiza različitih tehnologija skladišta energije</vt:lpstr>
      <vt:lpstr>Pregled rešenja skladišta toplotne energije</vt:lpstr>
      <vt:lpstr>E2S: TWEST - Traveling Wave Energy Storage</vt:lpstr>
      <vt:lpstr>Upravljanje temperature u skladištu</vt:lpstr>
      <vt:lpstr>Pilot postrojenje</vt:lpstr>
      <vt:lpstr>Testiranje</vt:lpstr>
      <vt:lpstr>Rezultati testova</vt:lpstr>
      <vt:lpstr>Implementacija: India Power</vt:lpstr>
      <vt:lpstr>Zaključak</vt:lpstr>
      <vt:lpstr>                                       Hvala na pažnji!</vt:lpstr>
    </vt:vector>
  </TitlesOfParts>
  <Company>Dell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ECRB Investment Focus</dc:title>
  <dc:creator>Petar Maksimovic</dc:creator>
  <cp:lastModifiedBy>Milan Ristanovic</cp:lastModifiedBy>
  <cp:revision>686</cp:revision>
  <cp:lastPrinted>2016-11-02T08:51:58Z</cp:lastPrinted>
  <dcterms:created xsi:type="dcterms:W3CDTF">2005-06-18T20:19:03Z</dcterms:created>
  <dcterms:modified xsi:type="dcterms:W3CDTF">2024-06-05T18:20:28Z</dcterms:modified>
</cp:coreProperties>
</file>