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heme/theme2.xml" ContentType="application/vnd.openxmlformats-officedocument.them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2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3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4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5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6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7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8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9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0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11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12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3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4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5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16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17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18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19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20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21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22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23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24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25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26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27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28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29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30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31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8"/>
  </p:notesMasterIdLst>
  <p:sldIdLst>
    <p:sldId id="393" r:id="rId5"/>
    <p:sldId id="426" r:id="rId6"/>
    <p:sldId id="394" r:id="rId7"/>
    <p:sldId id="399" r:id="rId8"/>
    <p:sldId id="402" r:id="rId9"/>
    <p:sldId id="400" r:id="rId10"/>
    <p:sldId id="429" r:id="rId11"/>
    <p:sldId id="468" r:id="rId12"/>
    <p:sldId id="430" r:id="rId13"/>
    <p:sldId id="431" r:id="rId14"/>
    <p:sldId id="454" r:id="rId15"/>
    <p:sldId id="455" r:id="rId16"/>
    <p:sldId id="427" r:id="rId17"/>
    <p:sldId id="395" r:id="rId18"/>
    <p:sldId id="396" r:id="rId19"/>
    <p:sldId id="401" r:id="rId20"/>
    <p:sldId id="428" r:id="rId21"/>
    <p:sldId id="398" r:id="rId22"/>
    <p:sldId id="432" r:id="rId23"/>
    <p:sldId id="408" r:id="rId24"/>
    <p:sldId id="407" r:id="rId25"/>
    <p:sldId id="409" r:id="rId26"/>
    <p:sldId id="476" r:id="rId27"/>
    <p:sldId id="433" r:id="rId28"/>
    <p:sldId id="450" r:id="rId29"/>
    <p:sldId id="451" r:id="rId30"/>
    <p:sldId id="452" r:id="rId31"/>
    <p:sldId id="453" r:id="rId32"/>
    <p:sldId id="445" r:id="rId33"/>
    <p:sldId id="446" r:id="rId34"/>
    <p:sldId id="447" r:id="rId35"/>
    <p:sldId id="448" r:id="rId36"/>
    <p:sldId id="475" r:id="rId37"/>
  </p:sldIdLst>
  <p:sldSz cx="12192000" cy="6858000"/>
  <p:notesSz cx="6858000" cy="9144000"/>
  <p:custDataLst>
    <p:tags r:id="rId3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30B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5503" autoAdjust="0"/>
  </p:normalViewPr>
  <p:slideViewPr>
    <p:cSldViewPr>
      <p:cViewPr varScale="1">
        <p:scale>
          <a:sx n="82" d="100"/>
          <a:sy n="82" d="100"/>
        </p:scale>
        <p:origin x="67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83" d="100"/>
          <a:sy n="83" d="100"/>
        </p:scale>
        <p:origin x="2763" y="-43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3F8596F3-4B37-431C-9085-93CBA83CE61E}" type="datetimeFigureOut">
              <a:rPr lang="en-GB" smtClean="0"/>
              <a:pPr/>
              <a:t>03/06/2025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/>
              <a:t>Ebene 0</a:t>
            </a:r>
          </a:p>
          <a:p>
            <a:pPr lvl="1"/>
            <a:r>
              <a:rPr lang="en-GB"/>
              <a:t>Ebene 1</a:t>
            </a:r>
          </a:p>
          <a:p>
            <a:pPr lvl="2"/>
            <a:r>
              <a:rPr lang="en-GB"/>
              <a:t>Ebene 2</a:t>
            </a:r>
          </a:p>
          <a:p>
            <a:pPr lvl="3"/>
            <a:r>
              <a:rPr lang="en-GB"/>
              <a:t>Ebene 3</a:t>
            </a:r>
          </a:p>
          <a:p>
            <a:pPr lvl="4"/>
            <a:r>
              <a:rPr lang="en-GB"/>
              <a:t>Ebene 4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5F4CC96D-4DAE-467D-93F6-76EF4E89EB5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88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71450" indent="-171450" algn="l" defTabSz="914400" rtl="0" eaLnBrk="1" latinLnBrk="0" hangingPunct="1">
      <a:buFont typeface="Wingdings" panose="05000000000000000000" pitchFamily="2" charset="2"/>
      <a:buChar char="§"/>
      <a:tabLst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57188" indent="-177800" algn="l" defTabSz="914400" rtl="0" eaLnBrk="1" latinLnBrk="0" hangingPunct="1"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36575" indent="-179388" algn="l" defTabSz="914400" rtl="0" eaLnBrk="1" latinLnBrk="0" hangingPunct="1"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36575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1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35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95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93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79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76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793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62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10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682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67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508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695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20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95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969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321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843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95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8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74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6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23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042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372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5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69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78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2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89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2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6BF2-4151-417C-BBEC-7D35EBE933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55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.xml"/><Relationship Id="rId7" Type="http://schemas.openxmlformats.org/officeDocument/2006/relationships/image" Target="../media/image1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5.png"/><Relationship Id="rId4" Type="http://schemas.openxmlformats.org/officeDocument/2006/relationships/tags" Target="../tags/tag7.xml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8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70.xml"/><Relationship Id="rId18" Type="http://schemas.openxmlformats.org/officeDocument/2006/relationships/oleObject" Target="../embeddings/oleObject9.bin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10" Type="http://schemas.openxmlformats.org/officeDocument/2006/relationships/tags" Target="../tags/tag67.xml"/><Relationship Id="rId19" Type="http://schemas.openxmlformats.org/officeDocument/2006/relationships/image" Target="../media/image1.emf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oleObject" Target="../embeddings/oleObject10.bin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75.xml"/><Relationship Id="rId16" Type="http://schemas.openxmlformats.org/officeDocument/2006/relationships/tags" Target="../tags/tag89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10" Type="http://schemas.openxmlformats.org/officeDocument/2006/relationships/tags" Target="../tags/tag83.xml"/><Relationship Id="rId19" Type="http://schemas.openxmlformats.org/officeDocument/2006/relationships/image" Target="../media/image1.emf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0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5.png"/><Relationship Id="rId4" Type="http://schemas.openxmlformats.org/officeDocument/2006/relationships/tags" Target="../tags/tag11.xml"/><Relationship Id="rId9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hyperlink" Target="mailto:info@ksb.com" TargetMode="Externa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8.bin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14.xml"/><Relationship Id="rId7" Type="http://schemas.openxmlformats.org/officeDocument/2006/relationships/image" Target="../media/image1.emf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5.png"/><Relationship Id="rId4" Type="http://schemas.openxmlformats.org/officeDocument/2006/relationships/tags" Target="../tags/tag15.xml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18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5.png"/><Relationship Id="rId4" Type="http://schemas.openxmlformats.org/officeDocument/2006/relationships/tags" Target="../tags/tag19.xml"/><Relationship Id="rId9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22.xml"/><Relationship Id="rId7" Type="http://schemas.openxmlformats.org/officeDocument/2006/relationships/image" Target="../media/image1.emf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5.png"/><Relationship Id="rId4" Type="http://schemas.openxmlformats.org/officeDocument/2006/relationships/tags" Target="../tags/tag23.xml"/><Relationship Id="rId9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26.xml"/><Relationship Id="rId7" Type="http://schemas.openxmlformats.org/officeDocument/2006/relationships/image" Target="../media/image1.emf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5.png"/><Relationship Id="rId4" Type="http://schemas.openxmlformats.org/officeDocument/2006/relationships/tags" Target="../tags/tag27.xml"/><Relationship Id="rId9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1.em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18" Type="http://schemas.openxmlformats.org/officeDocument/2006/relationships/oleObject" Target="../embeddings/oleObject2.bin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6" Type="http://schemas.openxmlformats.org/officeDocument/2006/relationships/tags" Target="../tags/tag47.xml"/><Relationship Id="rId20" Type="http://schemas.openxmlformats.org/officeDocument/2006/relationships/image" Target="../media/image3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10" Type="http://schemas.openxmlformats.org/officeDocument/2006/relationships/tags" Target="../tags/tag41.xml"/><Relationship Id="rId19" Type="http://schemas.openxmlformats.org/officeDocument/2006/relationships/image" Target="../media/image1.emf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133591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5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09A82C4-87F2-6C3C-1888-80A227E99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t="9794" r="226" b="290"/>
          <a:stretch/>
        </p:blipFill>
        <p:spPr>
          <a:xfrm>
            <a:off x="-11127" y="-14989"/>
            <a:ext cx="12200669" cy="6880363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5B2A052-860C-43DC-B3EB-9CE08C99B40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30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595342" y="4567456"/>
            <a:ext cx="11225183" cy="615553"/>
          </a:xfrm>
        </p:spPr>
        <p:txBody>
          <a:bodyPr vert="horz" wrap="square" lIns="0" tIns="0" rIns="0" bIns="0" anchor="t" anchorCtr="0">
            <a:spAutoFit/>
          </a:bodyPr>
          <a:lstStyle>
            <a:lvl1pPr>
              <a:defRPr sz="4000" b="1" baseline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Title of presentation</a:t>
            </a:r>
            <a:r>
              <a:rPr lang="en-GB" noProof="0" dirty="0"/>
              <a:t>, Arial, </a:t>
            </a:r>
            <a:r>
              <a:rPr lang="de-DE" noProof="0" dirty="0"/>
              <a:t>40 </a:t>
            </a:r>
            <a:r>
              <a:rPr lang="de-DE" noProof="0" dirty="0" err="1"/>
              <a:t>pt</a:t>
            </a:r>
            <a:r>
              <a:rPr lang="de-DE" noProof="0" dirty="0"/>
              <a:t>, </a:t>
            </a:r>
            <a:r>
              <a:rPr lang="de-DE" noProof="0" dirty="0" err="1"/>
              <a:t>white</a:t>
            </a:r>
            <a:endParaRPr lang="de-DE" noProof="0" dirty="0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95342" y="5341471"/>
            <a:ext cx="8948833" cy="307777"/>
          </a:xfr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5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Optionally with subline, Arial, 20 pt, white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4C50F810-C320-4222-A894-9D188042D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2" y="6058800"/>
            <a:ext cx="3535362" cy="2462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Name of author if required, Arial 8 pt, white</a:t>
            </a:r>
          </a:p>
          <a:p>
            <a:pPr lvl="0"/>
            <a:r>
              <a:rPr lang="en-US" dirty="0"/>
              <a:t>Date if required, Arial 8 pt, white</a:t>
            </a:r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3622" y="433445"/>
            <a:ext cx="2923647" cy="1389414"/>
            <a:chOff x="3622" y="433445"/>
            <a:chExt cx="2923647" cy="1389414"/>
          </a:xfrm>
        </p:grpSpPr>
        <p:sp>
          <p:nvSpPr>
            <p:cNvPr id="16" name="Rechteck 15"/>
            <p:cNvSpPr/>
            <p:nvPr userDrawn="1"/>
          </p:nvSpPr>
          <p:spPr>
            <a:xfrm>
              <a:off x="3622" y="433445"/>
              <a:ext cx="2923647" cy="138941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pic>
          <p:nvPicPr>
            <p:cNvPr id="17" name="Grafik 16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4" y="866276"/>
              <a:ext cx="1902265" cy="540946"/>
            </a:xfrm>
            <a:prstGeom prst="rect">
              <a:avLst/>
            </a:prstGeom>
          </p:spPr>
        </p:pic>
      </p:grpSp>
      <p:pic>
        <p:nvPicPr>
          <p:cNvPr id="7" name="Bild 16">
            <a:extLst>
              <a:ext uri="{FF2B5EF4-FFF2-40B4-BE49-F238E27FC236}">
                <a16:creationId xmlns:a16="http://schemas.microsoft.com/office/drawing/2014/main" id="{91A1EB6F-9241-49BF-02FB-82DBD4C4AF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3738" y="6352835"/>
            <a:ext cx="96678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3389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FFDE153-973E-441B-8EE6-E737C23E07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4221989"/>
              </p:ext>
            </p:extLst>
          </p:nvPr>
        </p:nvGraphicFramePr>
        <p:xfrm>
          <a:off x="1810" y="1811"/>
          <a:ext cx="1811" cy="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FFDE153-973E-441B-8EE6-E737C23E07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0" y="1811"/>
                        <a:ext cx="1811" cy="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744ADBE5-7E65-4F54-9368-7660893EE7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5188" y="554004"/>
            <a:ext cx="11225337" cy="369332"/>
          </a:xfrm>
        </p:spPr>
        <p:txBody>
          <a:bodyPr vert="horz" wrap="square">
            <a:spAutoFit/>
          </a:bodyPr>
          <a:lstStyle>
            <a:lvl1pPr rtl="0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E6130432-C9F6-4958-93F2-A51FC0B52DC2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570F71B-5C19-4CD6-B76A-BA89BB6F6A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483" y="224556"/>
            <a:ext cx="11225042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/>
              <a:t>Tagline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672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F26A16B-CBD4-49CB-B9CE-54C8B826EB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5063446"/>
              </p:ext>
            </p:extLst>
          </p:nvPr>
        </p:nvGraphicFramePr>
        <p:xfrm>
          <a:off x="1810" y="1811"/>
          <a:ext cx="1811" cy="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F26A16B-CBD4-49CB-B9CE-54C8B826E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0" y="1811"/>
                        <a:ext cx="1811" cy="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78F824BA-F1C6-4FFA-8D2E-4DF3875AEE5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5188" y="554004"/>
            <a:ext cx="11225339" cy="369332"/>
          </a:xfrm>
        </p:spPr>
        <p:txBody>
          <a:bodyPr vert="horz" wrap="square">
            <a:spAutoFit/>
          </a:bodyPr>
          <a:lstStyle>
            <a:lvl1pPr rtl="0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72AB2E7-DB70-421C-B0D7-0EB28CAE9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483" y="224556"/>
            <a:ext cx="11225043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/>
              <a:t>Tagline</a:t>
            </a:r>
            <a:endParaRPr lang="en-GB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B69C2A9-7BA9-4301-A5E5-0B3116185FA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5482" y="1133475"/>
            <a:ext cx="11225043" cy="5005584"/>
          </a:xfrm>
        </p:spPr>
        <p:txBody>
          <a:bodyPr/>
          <a:lstStyle>
            <a:lvl1pPr rtl="0">
              <a:defRPr/>
            </a:lvl1pPr>
          </a:lstStyle>
          <a:p>
            <a:r>
              <a:rPr lang="en-GB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22377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Picture and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F26A16B-CBD4-49CB-B9CE-54C8B826EB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5483152"/>
              </p:ext>
            </p:extLst>
          </p:nvPr>
        </p:nvGraphicFramePr>
        <p:xfrm>
          <a:off x="1810" y="1811"/>
          <a:ext cx="1811" cy="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F26A16B-CBD4-49CB-B9CE-54C8B826E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0" y="1811"/>
                        <a:ext cx="1811" cy="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78F824BA-F1C6-4FFA-8D2E-4DF3875AEE5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5189" y="554004"/>
            <a:ext cx="11225338" cy="369332"/>
          </a:xfrm>
        </p:spPr>
        <p:txBody>
          <a:bodyPr vert="horz" wrap="square">
            <a:spAutoFit/>
          </a:bodyPr>
          <a:lstStyle>
            <a:lvl1pPr rtl="0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366909" y="1133475"/>
            <a:ext cx="5453727" cy="5005585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 rtl="0">
              <a:defRPr>
                <a:solidFill>
                  <a:schemeClr val="tx2"/>
                </a:solidFill>
              </a:defRPr>
            </a:lvl2pPr>
            <a:lvl3pPr rtl="0">
              <a:defRPr>
                <a:solidFill>
                  <a:schemeClr val="tx2"/>
                </a:solidFill>
              </a:defRPr>
            </a:lvl3pPr>
            <a:lvl4pPr rtl="0"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GB" noProof="0" dirty="0"/>
              <a:t>Level 0</a:t>
            </a:r>
          </a:p>
          <a:p>
            <a:pPr lvl="1"/>
            <a:r>
              <a:rPr lang="en-GB" noProof="0" dirty="0"/>
              <a:t>Level 1</a:t>
            </a:r>
          </a:p>
          <a:p>
            <a:pPr lvl="2"/>
            <a:r>
              <a:rPr lang="en-GB" noProof="0" dirty="0"/>
              <a:t>Level 2</a:t>
            </a:r>
          </a:p>
          <a:p>
            <a:pPr lvl="3"/>
            <a:r>
              <a:rPr lang="en-GB" noProof="0" dirty="0"/>
              <a:t>Level 3</a:t>
            </a:r>
          </a:p>
          <a:p>
            <a:pPr lvl="4"/>
            <a:r>
              <a:rPr lang="en-GB" noProof="0" dirty="0"/>
              <a:t>Level 4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72AB2E7-DB70-421C-B0D7-0EB28CAE9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484" y="224556"/>
            <a:ext cx="11225042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/>
              <a:t>Tagline</a:t>
            </a:r>
            <a:endParaRPr lang="en-GB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B69C2A9-7BA9-4301-A5E5-0B3116185FA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5314" y="1133475"/>
            <a:ext cx="5453124" cy="5005584"/>
          </a:xfrm>
        </p:spPr>
        <p:txBody>
          <a:bodyPr/>
          <a:lstStyle>
            <a:lvl1pPr rtl="0">
              <a:defRPr/>
            </a:lvl1pPr>
          </a:lstStyle>
          <a:p>
            <a:r>
              <a:rPr lang="en-GB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22126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icture and 1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F26A16B-CBD4-49CB-B9CE-54C8B826EB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6894264"/>
              </p:ext>
            </p:extLst>
          </p:nvPr>
        </p:nvGraphicFramePr>
        <p:xfrm>
          <a:off x="1810" y="1811"/>
          <a:ext cx="1811" cy="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F26A16B-CBD4-49CB-B9CE-54C8B826E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0" y="1811"/>
                        <a:ext cx="1811" cy="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78F824BA-F1C6-4FFA-8D2E-4DF3875AEE5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5189" y="554004"/>
            <a:ext cx="11225338" cy="369332"/>
          </a:xfrm>
        </p:spPr>
        <p:txBody>
          <a:bodyPr vert="horz" wrap="square">
            <a:spAutoFit/>
          </a:bodyPr>
          <a:lstStyle>
            <a:lvl1pPr rtl="0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313222" y="1133475"/>
            <a:ext cx="3507304" cy="5005585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 rtl="0">
              <a:defRPr>
                <a:solidFill>
                  <a:schemeClr val="tx2"/>
                </a:solidFill>
              </a:defRPr>
            </a:lvl2pPr>
            <a:lvl3pPr rtl="0">
              <a:defRPr>
                <a:solidFill>
                  <a:schemeClr val="tx2"/>
                </a:solidFill>
              </a:defRPr>
            </a:lvl3pPr>
            <a:lvl4pPr rtl="0"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GB" noProof="0" dirty="0"/>
              <a:t>Level 0</a:t>
            </a:r>
          </a:p>
          <a:p>
            <a:pPr lvl="1"/>
            <a:r>
              <a:rPr lang="en-GB" noProof="0" dirty="0"/>
              <a:t>Level 1</a:t>
            </a:r>
          </a:p>
          <a:p>
            <a:pPr lvl="2"/>
            <a:r>
              <a:rPr lang="en-GB" noProof="0" dirty="0"/>
              <a:t>Level 2</a:t>
            </a:r>
          </a:p>
          <a:p>
            <a:pPr lvl="3"/>
            <a:r>
              <a:rPr lang="en-GB" noProof="0" dirty="0"/>
              <a:t>Level 3</a:t>
            </a:r>
          </a:p>
          <a:p>
            <a:pPr lvl="4"/>
            <a:r>
              <a:rPr lang="en-GB" noProof="0" dirty="0"/>
              <a:t>Level 4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72AB2E7-DB70-421C-B0D7-0EB28CAE9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484" y="224556"/>
            <a:ext cx="11225042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/>
              <a:t>Tagline</a:t>
            </a:r>
            <a:endParaRPr lang="en-GB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B69C2A9-7BA9-4301-A5E5-0B3116185FA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5482" y="1133475"/>
            <a:ext cx="7388323" cy="5005584"/>
          </a:xfrm>
        </p:spPr>
        <p:txBody>
          <a:bodyPr/>
          <a:lstStyle>
            <a:lvl1pPr rtl="0">
              <a:defRPr/>
            </a:lvl1pPr>
          </a:lstStyle>
          <a:p>
            <a:r>
              <a:rPr lang="en-GB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074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icture large and 1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5842544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8" imgW="360" imgH="360" progId="TCLayout.ActiveDocument.1">
                  <p:embed/>
                </p:oleObj>
              </mc:Choice>
              <mc:Fallback>
                <p:oleObj name="think-cell Folie" r:id="rId18" imgW="360" imgH="360" progId="TCLayout.ActiveDocument.1">
                  <p:embed/>
                  <p:pic>
                    <p:nvPicPr>
                      <p:cNvPr id="5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hteck 28" hidden="1">
            <a:extLst>
              <a:ext uri="{FF2B5EF4-FFF2-40B4-BE49-F238E27FC236}">
                <a16:creationId xmlns:a16="http://schemas.microsoft.com/office/drawing/2014/main" id="{1BD5BAF4-80EA-4F7C-B6EE-C15003A5752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0" name="Gruppieren 22"/>
          <p:cNvGrpSpPr>
            <a:grpSpLocks/>
          </p:cNvGrpSpPr>
          <p:nvPr/>
        </p:nvGrpSpPr>
        <p:grpSpPr bwMode="auto">
          <a:xfrm>
            <a:off x="7656200" y="469032"/>
            <a:ext cx="4269735" cy="6269447"/>
            <a:chOff x="6714852" y="411163"/>
            <a:chExt cx="3745186" cy="5495925"/>
          </a:xfrm>
        </p:grpSpPr>
        <p:sp>
          <p:nvSpPr>
            <p:cNvPr id="11" name="Line 4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7291157" y="411163"/>
              <a:ext cx="0" cy="549592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2" name="Line 4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10383832" y="411163"/>
              <a:ext cx="0" cy="549592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3" name="Line 4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7176849" y="5830888"/>
              <a:ext cx="328318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4" name="Line 4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7176849" y="557213"/>
              <a:ext cx="328318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5" name="Line 45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7176849" y="1781175"/>
              <a:ext cx="328318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6" name="Line 4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6714852" y="5372100"/>
              <a:ext cx="3745186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7" name="Line 4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7002211" y="4532313"/>
              <a:ext cx="0" cy="137477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</p:grpSp>
      <p:grpSp>
        <p:nvGrpSpPr>
          <p:cNvPr id="18" name="Gruppieren 13"/>
          <p:cNvGrpSpPr>
            <a:grpSpLocks/>
          </p:cNvGrpSpPr>
          <p:nvPr/>
        </p:nvGrpSpPr>
        <p:grpSpPr bwMode="auto">
          <a:xfrm>
            <a:off x="7656200" y="469032"/>
            <a:ext cx="4269735" cy="6269447"/>
            <a:chOff x="6714852" y="411163"/>
            <a:chExt cx="3745186" cy="5495925"/>
          </a:xfrm>
        </p:grpSpPr>
        <p:sp>
          <p:nvSpPr>
            <p:cNvPr id="19" name="Line 41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7291157" y="411163"/>
              <a:ext cx="0" cy="549592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0" name="Line 42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V="1">
              <a:off x="10383832" y="411163"/>
              <a:ext cx="0" cy="549592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1" name="Line 43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7176849" y="5830888"/>
              <a:ext cx="328318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2" name="Line 44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7176849" y="557213"/>
              <a:ext cx="328318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3" name="Line 4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7176849" y="1781175"/>
              <a:ext cx="328318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4" name="Line 4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6714852" y="5372100"/>
              <a:ext cx="3745186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5" name="Line 4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7002211" y="4532313"/>
              <a:ext cx="0" cy="137477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3219" y="554004"/>
            <a:ext cx="3507298" cy="369332"/>
          </a:xfrm>
        </p:spPr>
        <p:txBody>
          <a:bodyPr vert="horz" wrap="square">
            <a:spAutoFit/>
          </a:bodyPr>
          <a:lstStyle>
            <a:lvl1pPr rtl="0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313222" y="1133475"/>
            <a:ext cx="3507300" cy="5005585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 rtl="0">
              <a:defRPr>
                <a:solidFill>
                  <a:schemeClr val="tx2"/>
                </a:solidFill>
              </a:defRPr>
            </a:lvl2pPr>
            <a:lvl3pPr rtl="0">
              <a:buClrTx/>
              <a:defRPr>
                <a:solidFill>
                  <a:schemeClr val="tx2"/>
                </a:solidFill>
              </a:defRPr>
            </a:lvl3pPr>
            <a:lvl4pPr rtl="0"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GB" noProof="0" dirty="0"/>
              <a:t>Level 0</a:t>
            </a:r>
          </a:p>
          <a:p>
            <a:pPr lvl="1"/>
            <a:r>
              <a:rPr lang="en-GB" noProof="0" dirty="0"/>
              <a:t>Level 1</a:t>
            </a:r>
          </a:p>
          <a:p>
            <a:pPr lvl="2"/>
            <a:r>
              <a:rPr lang="en-GB" noProof="0" dirty="0"/>
              <a:t>Level 2</a:t>
            </a:r>
          </a:p>
          <a:p>
            <a:pPr lvl="3"/>
            <a:r>
              <a:rPr lang="en-GB" noProof="0" dirty="0"/>
              <a:t>Level 3</a:t>
            </a:r>
          </a:p>
          <a:p>
            <a:pPr lvl="4"/>
            <a:r>
              <a:rPr lang="en-GB" noProof="0" dirty="0"/>
              <a:t>Level 4</a:t>
            </a:r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8A57780-06E2-41AD-9707-08A7BA18893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0BDBE19-EBF7-471F-904A-D3C7186DA3E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7983806" cy="6139058"/>
          </a:xfrm>
        </p:spPr>
        <p:txBody>
          <a:bodyPr/>
          <a:lstStyle>
            <a:lvl1pPr rtl="0">
              <a:defRPr/>
            </a:lvl1pPr>
          </a:lstStyle>
          <a:p>
            <a:r>
              <a:rPr lang="en-GB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7A53571-631B-42D4-9C4D-880D434A52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3220" y="224556"/>
            <a:ext cx="3507299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/>
              <a:t>Tagline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273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Picture large ad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43034514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8" imgW="360" imgH="360" progId="TCLayout.ActiveDocument.1">
                  <p:embed/>
                </p:oleObj>
              </mc:Choice>
              <mc:Fallback>
                <p:oleObj name="think-cell Folie" r:id="rId18" imgW="360" imgH="360" progId="TCLayout.ActiveDocument.1">
                  <p:embed/>
                  <p:pic>
                    <p:nvPicPr>
                      <p:cNvPr id="4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5077E531-AE68-49C6-AB84-12007280138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878780" y="469032"/>
            <a:ext cx="8047154" cy="6269447"/>
            <a:chOff x="2143" y="259"/>
            <a:chExt cx="4446" cy="3462"/>
          </a:xfrm>
        </p:grpSpPr>
        <p:sp>
          <p:nvSpPr>
            <p:cNvPr id="11" name="Line 4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2461" y="259"/>
              <a:ext cx="0" cy="346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2" name="Line 4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6541" y="259"/>
              <a:ext cx="0" cy="346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3" name="Line 4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4521" y="3673"/>
              <a:ext cx="2068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4" name="Line 4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2370" y="351"/>
              <a:ext cx="421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5" name="Line 45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2370" y="1122"/>
              <a:ext cx="421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6" name="Line 4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2143" y="3384"/>
              <a:ext cx="4446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7" name="Line 4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279" y="2855"/>
              <a:ext cx="0" cy="86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</p:grpSp>
      <p:grpSp>
        <p:nvGrpSpPr>
          <p:cNvPr id="18" name="Group 40"/>
          <p:cNvGrpSpPr>
            <a:grpSpLocks/>
          </p:cNvGrpSpPr>
          <p:nvPr/>
        </p:nvGrpSpPr>
        <p:grpSpPr bwMode="auto">
          <a:xfrm>
            <a:off x="3878780" y="469032"/>
            <a:ext cx="8047154" cy="6269447"/>
            <a:chOff x="2143" y="259"/>
            <a:chExt cx="4446" cy="3462"/>
          </a:xfrm>
        </p:grpSpPr>
        <p:sp>
          <p:nvSpPr>
            <p:cNvPr id="19" name="Line 41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2461" y="259"/>
              <a:ext cx="0" cy="346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0" name="Line 42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V="1">
              <a:off x="6541" y="259"/>
              <a:ext cx="0" cy="346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1" name="Line 43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4521" y="3673"/>
              <a:ext cx="2068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2" name="Line 44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2370" y="351"/>
              <a:ext cx="421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3" name="Line 4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2370" y="1122"/>
              <a:ext cx="421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4" name="Line 4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2143" y="3384"/>
              <a:ext cx="4446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5" name="Line 4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2279" y="2855"/>
              <a:ext cx="0" cy="86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52937" y="552336"/>
            <a:ext cx="7367588" cy="369332"/>
          </a:xfrm>
        </p:spPr>
        <p:txBody>
          <a:bodyPr vert="horz" wrap="square">
            <a:noAutofit/>
          </a:bodyPr>
          <a:lstStyle>
            <a:lvl1pPr rtl="0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452937" y="1133476"/>
            <a:ext cx="7367588" cy="5005586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 rtl="0">
              <a:defRPr>
                <a:solidFill>
                  <a:schemeClr val="tx2"/>
                </a:solidFill>
              </a:defRPr>
            </a:lvl2pPr>
            <a:lvl3pPr rtl="0">
              <a:buClrTx/>
              <a:defRPr>
                <a:solidFill>
                  <a:schemeClr val="tx2"/>
                </a:solidFill>
              </a:defRPr>
            </a:lvl3pPr>
            <a:lvl4pPr rtl="0"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GB" noProof="0" dirty="0"/>
              <a:t>Level 0</a:t>
            </a:r>
          </a:p>
          <a:p>
            <a:pPr lvl="1"/>
            <a:r>
              <a:rPr lang="en-GB" noProof="0" dirty="0"/>
              <a:t>Level 1</a:t>
            </a:r>
          </a:p>
          <a:p>
            <a:pPr lvl="2"/>
            <a:r>
              <a:rPr lang="en-GB" noProof="0" dirty="0"/>
              <a:t>Level 2</a:t>
            </a:r>
          </a:p>
          <a:p>
            <a:pPr lvl="3"/>
            <a:r>
              <a:rPr lang="en-GB" noProof="0" dirty="0"/>
              <a:t>Level 3</a:t>
            </a:r>
          </a:p>
          <a:p>
            <a:pPr lvl="4"/>
            <a:r>
              <a:rPr lang="en-GB" noProof="0" dirty="0"/>
              <a:t>Level 4</a:t>
            </a:r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30C7DA-ABBA-4636-987C-6F296C2402B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1BD36AC8-D867-482F-BD05-739043FA5C2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4121316" cy="6139061"/>
          </a:xfrm>
        </p:spPr>
        <p:txBody>
          <a:bodyPr/>
          <a:lstStyle>
            <a:lvl1pPr rtl="0">
              <a:defRPr/>
            </a:lvl1pPr>
          </a:lstStyle>
          <a:p>
            <a:r>
              <a:rPr lang="en-GB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4D07B980-68A5-42C2-8E97-C3CFB90C1F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53163" y="224556"/>
            <a:ext cx="7367362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/>
              <a:t>Tagline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289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icture Grey and 1/3 Text_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872683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676B42CE-4497-4BB9-9201-EC2E7D146E8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736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0" y="1"/>
            <a:ext cx="798380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52" dirty="0"/>
          </a:p>
        </p:txBody>
      </p:sp>
      <p:sp>
        <p:nvSpPr>
          <p:cNvPr id="12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057418" y="168417"/>
            <a:ext cx="3746651" cy="5707974"/>
          </a:xfrm>
        </p:spPr>
        <p:txBody>
          <a:bodyPr rtlCol="0">
            <a:noAutofit/>
          </a:bodyPr>
          <a:lstStyle>
            <a:lvl1pPr marL="0" marR="0" indent="0" algn="l" defTabSz="1042507" rtl="0" eaLnBrk="1" fontAlgn="auto" latinLnBrk="0" hangingPunct="1">
              <a:lnSpc>
                <a:spcPct val="100000"/>
              </a:lnSpc>
              <a:spcBef>
                <a:spcPts val="136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6"/>
            </a:lvl1pPr>
          </a:lstStyle>
          <a:p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50229" y="168417"/>
            <a:ext cx="3746651" cy="5707974"/>
          </a:xfrm>
        </p:spPr>
        <p:txBody>
          <a:bodyPr rtlCol="0">
            <a:noAutofit/>
          </a:bodyPr>
          <a:lstStyle>
            <a:lvl1pPr marL="0" marR="0" indent="0" algn="l" defTabSz="1042507" rtl="0" eaLnBrk="1" fontAlgn="auto" latinLnBrk="0" hangingPunct="1">
              <a:lnSpc>
                <a:spcPct val="100000"/>
              </a:lnSpc>
              <a:spcBef>
                <a:spcPts val="136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6"/>
            </a:lvl1pPr>
          </a:lstStyle>
          <a:p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3222" y="552336"/>
            <a:ext cx="3506865" cy="36933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de-DE" baseline="0" noProof="0" dirty="0"/>
            </a:lvl1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313222" y="1133475"/>
            <a:ext cx="3507303" cy="5005585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 rtl="0">
              <a:defRPr>
                <a:solidFill>
                  <a:schemeClr val="tx2"/>
                </a:solidFill>
              </a:defRPr>
            </a:lvl2pPr>
            <a:lvl3pPr rtl="0">
              <a:defRPr>
                <a:solidFill>
                  <a:schemeClr val="tx2"/>
                </a:solidFill>
              </a:defRPr>
            </a:lvl3pPr>
            <a:lvl4pPr rtl="0"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GB" noProof="0" dirty="0"/>
              <a:t>Level 0</a:t>
            </a:r>
          </a:p>
          <a:p>
            <a:pPr lvl="1"/>
            <a:r>
              <a:rPr lang="en-GB" noProof="0" dirty="0"/>
              <a:t>Level 1</a:t>
            </a:r>
          </a:p>
          <a:p>
            <a:pPr lvl="2"/>
            <a:r>
              <a:rPr lang="en-GB" noProof="0" dirty="0"/>
              <a:t>Level 2</a:t>
            </a:r>
          </a:p>
          <a:p>
            <a:pPr lvl="3"/>
            <a:r>
              <a:rPr lang="en-GB" noProof="0" dirty="0"/>
              <a:t>Level 3</a:t>
            </a:r>
          </a:p>
          <a:p>
            <a:pPr lvl="4"/>
            <a:r>
              <a:rPr lang="en-GB" noProof="0" dirty="0"/>
              <a:t>Level 4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97B3661-8D55-41B1-B027-752C4DFE60D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97F44AC8-14CC-462D-B6A8-35DC8ED18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222" y="224556"/>
            <a:ext cx="3506865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/>
              <a:t>Tagline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9582DD6-E9AC-BF3D-56B6-B13F69D279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3" y="6317388"/>
            <a:ext cx="1210313" cy="34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48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icture Grey and 1/3 Text_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85698774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8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807B2431-2121-42C0-82C1-6287899345B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736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Rechteck 18"/>
          <p:cNvSpPr/>
          <p:nvPr userDrawn="1"/>
        </p:nvSpPr>
        <p:spPr>
          <a:xfrm>
            <a:off x="0" y="1"/>
            <a:ext cx="798380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52" dirty="0"/>
          </a:p>
        </p:txBody>
      </p:sp>
      <p:sp>
        <p:nvSpPr>
          <p:cNvPr id="12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057418" y="169300"/>
            <a:ext cx="3746651" cy="2506590"/>
          </a:xfrm>
        </p:spPr>
        <p:txBody>
          <a:bodyPr rtlCol="0">
            <a:noAutofit/>
          </a:bodyPr>
          <a:lstStyle>
            <a:lvl1pPr marL="0" marR="0" indent="0" algn="l" defTabSz="1042507" rtl="0" eaLnBrk="1" fontAlgn="auto" latinLnBrk="0" hangingPunct="1">
              <a:lnSpc>
                <a:spcPct val="100000"/>
              </a:lnSpc>
              <a:spcBef>
                <a:spcPts val="136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6"/>
            </a:lvl1pPr>
          </a:lstStyle>
          <a:p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50229" y="168418"/>
            <a:ext cx="3746651" cy="2506590"/>
          </a:xfrm>
        </p:spPr>
        <p:txBody>
          <a:bodyPr rtlCol="0">
            <a:noAutofit/>
          </a:bodyPr>
          <a:lstStyle>
            <a:lvl1pPr marL="0" marR="0" indent="0" algn="l" defTabSz="1042507" rtl="0" eaLnBrk="1" fontAlgn="auto" latinLnBrk="0" hangingPunct="1">
              <a:lnSpc>
                <a:spcPct val="100000"/>
              </a:lnSpc>
              <a:spcBef>
                <a:spcPts val="136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6"/>
            </a:lvl1pPr>
          </a:lstStyle>
          <a:p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3222" y="552336"/>
            <a:ext cx="3506865" cy="36933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de-DE" baseline="0" noProof="0" dirty="0"/>
            </a:lvl1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15" name="Bildplatzhalter 10"/>
          <p:cNvSpPr>
            <a:spLocks noGrp="1"/>
          </p:cNvSpPr>
          <p:nvPr>
            <p:ph type="pic" sz="quarter" idx="16" hasCustomPrompt="1"/>
          </p:nvPr>
        </p:nvSpPr>
        <p:spPr>
          <a:xfrm>
            <a:off x="4057418" y="3370683"/>
            <a:ext cx="3746651" cy="2506590"/>
          </a:xfrm>
        </p:spPr>
        <p:txBody>
          <a:bodyPr rtlCol="0">
            <a:noAutofit/>
          </a:bodyPr>
          <a:lstStyle>
            <a:lvl1pPr marL="0" marR="0" indent="0" algn="l" defTabSz="1042507" rtl="0" eaLnBrk="1" fontAlgn="auto" latinLnBrk="0" hangingPunct="1">
              <a:lnSpc>
                <a:spcPct val="100000"/>
              </a:lnSpc>
              <a:spcBef>
                <a:spcPts val="136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6"/>
            </a:lvl1pPr>
          </a:lstStyle>
          <a:p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16" name="Bildplatzhalter 10"/>
          <p:cNvSpPr>
            <a:spLocks noGrp="1"/>
          </p:cNvSpPr>
          <p:nvPr>
            <p:ph type="pic" sz="quarter" idx="17" hasCustomPrompt="1"/>
          </p:nvPr>
        </p:nvSpPr>
        <p:spPr>
          <a:xfrm>
            <a:off x="150229" y="3369802"/>
            <a:ext cx="3746651" cy="2506590"/>
          </a:xfrm>
        </p:spPr>
        <p:txBody>
          <a:bodyPr rtlCol="0">
            <a:noAutofit/>
          </a:bodyPr>
          <a:lstStyle>
            <a:lvl1pPr marL="0" marR="0" indent="0" algn="l" defTabSz="1042507" rtl="0" eaLnBrk="1" fontAlgn="auto" latinLnBrk="0" hangingPunct="1">
              <a:lnSpc>
                <a:spcPct val="100000"/>
              </a:lnSpc>
              <a:spcBef>
                <a:spcPts val="136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6"/>
            </a:lvl1pPr>
          </a:lstStyle>
          <a:p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20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32672EB-CD5C-4F53-BDB2-2AE04186A39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CB221E92-6C99-4A27-9247-639550244A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222" y="224556"/>
            <a:ext cx="3506865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/>
              <a:t>Tagline</a:t>
            </a:r>
            <a:endParaRPr lang="en-GB" dirty="0"/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FACA0113-7812-43B3-B204-402F8076B8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3222" y="1133475"/>
            <a:ext cx="3507303" cy="5005585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 rtl="0">
              <a:defRPr>
                <a:solidFill>
                  <a:schemeClr val="tx2"/>
                </a:solidFill>
              </a:defRPr>
            </a:lvl2pPr>
            <a:lvl3pPr rtl="0">
              <a:defRPr>
                <a:solidFill>
                  <a:schemeClr val="tx2"/>
                </a:solidFill>
              </a:defRPr>
            </a:lvl3pPr>
            <a:lvl4pPr rtl="0"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GB" noProof="0" dirty="0"/>
              <a:t>Level 0</a:t>
            </a:r>
          </a:p>
          <a:p>
            <a:pPr lvl="1"/>
            <a:r>
              <a:rPr lang="en-GB" noProof="0" dirty="0"/>
              <a:t>Level 1</a:t>
            </a:r>
          </a:p>
          <a:p>
            <a:pPr lvl="2"/>
            <a:r>
              <a:rPr lang="en-GB" noProof="0" dirty="0"/>
              <a:t>Level 2</a:t>
            </a:r>
          </a:p>
          <a:p>
            <a:pPr lvl="3"/>
            <a:r>
              <a:rPr lang="en-GB" noProof="0" dirty="0"/>
              <a:t>Level 3</a:t>
            </a:r>
          </a:p>
          <a:p>
            <a:pPr lvl="4"/>
            <a:r>
              <a:rPr lang="en-GB" noProof="0" dirty="0"/>
              <a:t>Level 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D2D54A-5DE9-AACF-1DA9-B0E7555A02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3" y="6317388"/>
            <a:ext cx="1210313" cy="34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1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Picture Grey and 2/3 Text_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7993906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56F3E253-FE94-4623-9962-9E23DA3C299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1" y="1"/>
            <a:ext cx="412493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52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52939" y="552336"/>
            <a:ext cx="7366926" cy="36933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de-DE" baseline="0" noProof="0" dirty="0"/>
            </a:lvl1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453162" y="1133475"/>
            <a:ext cx="7367363" cy="5005585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 rtl="0">
              <a:defRPr>
                <a:solidFill>
                  <a:schemeClr val="tx2"/>
                </a:solidFill>
              </a:defRPr>
            </a:lvl2pPr>
            <a:lvl3pPr rtl="0">
              <a:defRPr>
                <a:solidFill>
                  <a:schemeClr val="tx2"/>
                </a:solidFill>
              </a:defRPr>
            </a:lvl3pPr>
            <a:lvl4pPr rtl="0"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GB" noProof="0" dirty="0"/>
              <a:t>Level 0</a:t>
            </a:r>
          </a:p>
          <a:p>
            <a:pPr lvl="1"/>
            <a:r>
              <a:rPr lang="en-GB" noProof="0" dirty="0"/>
              <a:t>Level 1</a:t>
            </a:r>
          </a:p>
          <a:p>
            <a:pPr lvl="2"/>
            <a:r>
              <a:rPr lang="en-GB" noProof="0" dirty="0"/>
              <a:t>Level 2</a:t>
            </a:r>
          </a:p>
          <a:p>
            <a:pPr lvl="3"/>
            <a:r>
              <a:rPr lang="en-GB" noProof="0" dirty="0"/>
              <a:t>Level 3</a:t>
            </a:r>
          </a:p>
          <a:p>
            <a:pPr lvl="4"/>
            <a:r>
              <a:rPr lang="en-GB" noProof="0" dirty="0"/>
              <a:t>Level 4</a:t>
            </a:r>
          </a:p>
        </p:txBody>
      </p:sp>
      <p:sp>
        <p:nvSpPr>
          <p:cNvPr id="18" name="Bildplatzhalter 10"/>
          <p:cNvSpPr>
            <a:spLocks noGrp="1"/>
          </p:cNvSpPr>
          <p:nvPr>
            <p:ph type="pic" sz="quarter" idx="17" hasCustomPrompt="1"/>
          </p:nvPr>
        </p:nvSpPr>
        <p:spPr>
          <a:xfrm>
            <a:off x="150229" y="3370682"/>
            <a:ext cx="3746651" cy="2505709"/>
          </a:xfrm>
        </p:spPr>
        <p:txBody>
          <a:bodyPr rtlCol="0">
            <a:noAutofit/>
          </a:bodyPr>
          <a:lstStyle>
            <a:lvl1pPr marL="0" marR="0" indent="0" algn="l" defTabSz="1042507" rtl="0" eaLnBrk="1" fontAlgn="auto" latinLnBrk="0" hangingPunct="1">
              <a:lnSpc>
                <a:spcPct val="100000"/>
              </a:lnSpc>
              <a:spcBef>
                <a:spcPts val="136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6"/>
            </a:lvl1pPr>
          </a:lstStyle>
          <a:p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6592EB-6174-4DA7-BFAD-C956974FD6C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F7465F1B-C1EF-4898-B1E0-21FA5FB516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52939" y="224556"/>
            <a:ext cx="7366926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/>
              <a:t>Tagline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CC6A4D-79CC-7068-F96D-6DC8B542EC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3" y="6317388"/>
            <a:ext cx="1210313" cy="344176"/>
          </a:xfrm>
          <a:prstGeom prst="rect">
            <a:avLst/>
          </a:prstGeom>
        </p:spPr>
      </p:pic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971A902B-83FF-879D-AF1A-6E44B0B872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0229" y="168418"/>
            <a:ext cx="3746651" cy="2506590"/>
          </a:xfrm>
        </p:spPr>
        <p:txBody>
          <a:bodyPr rtlCol="0">
            <a:noAutofit/>
          </a:bodyPr>
          <a:lstStyle>
            <a:lvl1pPr marL="0" marR="0" indent="0" algn="l" defTabSz="1042507" rtl="0" eaLnBrk="1" fontAlgn="auto" latinLnBrk="0" hangingPunct="1">
              <a:lnSpc>
                <a:spcPct val="100000"/>
              </a:lnSpc>
              <a:spcBef>
                <a:spcPts val="136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6"/>
            </a:lvl1pPr>
          </a:lstStyle>
          <a:p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9073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Picture Grey and 2/3 Text_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622158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8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985FE774-FDF1-43E0-A8B2-E7E2DCE9DDA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Rechteck 18"/>
          <p:cNvSpPr/>
          <p:nvPr userDrawn="1"/>
        </p:nvSpPr>
        <p:spPr>
          <a:xfrm>
            <a:off x="1" y="1"/>
            <a:ext cx="412493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52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53162" y="552336"/>
            <a:ext cx="7364601" cy="369332"/>
          </a:xfrm>
        </p:spPr>
        <p:txBody>
          <a:bodyPr vert="horz" wrap="square">
            <a:spAutoFit/>
          </a:bodyPr>
          <a:lstStyle>
            <a:lvl1pPr rtl="0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453162" y="1133475"/>
            <a:ext cx="7367363" cy="5005584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 rtl="0">
              <a:defRPr>
                <a:solidFill>
                  <a:schemeClr val="tx2"/>
                </a:solidFill>
              </a:defRPr>
            </a:lvl2pPr>
            <a:lvl3pPr rtl="0">
              <a:defRPr>
                <a:solidFill>
                  <a:schemeClr val="tx2"/>
                </a:solidFill>
              </a:defRPr>
            </a:lvl3pPr>
            <a:lvl4pPr rtl="0"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GB" noProof="0" dirty="0"/>
              <a:t>Level 0</a:t>
            </a:r>
          </a:p>
          <a:p>
            <a:pPr lvl="1"/>
            <a:r>
              <a:rPr lang="en-GB" noProof="0" dirty="0"/>
              <a:t>Level 1</a:t>
            </a:r>
          </a:p>
          <a:p>
            <a:pPr lvl="2"/>
            <a:r>
              <a:rPr lang="en-GB" noProof="0" dirty="0"/>
              <a:t>Level 2</a:t>
            </a:r>
          </a:p>
          <a:p>
            <a:pPr lvl="3"/>
            <a:r>
              <a:rPr lang="en-GB" noProof="0" dirty="0"/>
              <a:t>Level 3</a:t>
            </a:r>
          </a:p>
          <a:p>
            <a:pPr lvl="4"/>
            <a:r>
              <a:rPr lang="en-GB" noProof="0" dirty="0"/>
              <a:t>Level 4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50229" y="168418"/>
            <a:ext cx="3746651" cy="1479895"/>
          </a:xfrm>
        </p:spPr>
        <p:txBody>
          <a:bodyPr rtlCol="0">
            <a:noAutofit/>
          </a:bodyPr>
          <a:lstStyle>
            <a:lvl1pPr marL="0" marR="0" indent="0" algn="l" defTabSz="1042507" rtl="0" eaLnBrk="1" fontAlgn="auto" latinLnBrk="0" hangingPunct="1">
              <a:lnSpc>
                <a:spcPct val="100000"/>
              </a:lnSpc>
              <a:spcBef>
                <a:spcPts val="136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6"/>
            </a:lvl1pPr>
          </a:lstStyle>
          <a:p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15" name="Bildplatzhalter 10"/>
          <p:cNvSpPr>
            <a:spLocks noGrp="1"/>
          </p:cNvSpPr>
          <p:nvPr>
            <p:ph type="pic" sz="quarter" idx="15" hasCustomPrompt="1"/>
          </p:nvPr>
        </p:nvSpPr>
        <p:spPr>
          <a:xfrm>
            <a:off x="150229" y="2282457"/>
            <a:ext cx="3746651" cy="1479895"/>
          </a:xfrm>
        </p:spPr>
        <p:txBody>
          <a:bodyPr rtlCol="0">
            <a:noAutofit/>
          </a:bodyPr>
          <a:lstStyle>
            <a:lvl1pPr marL="0" marR="0" indent="0" algn="l" defTabSz="1042507" rtl="0" eaLnBrk="1" fontAlgn="auto" latinLnBrk="0" hangingPunct="1">
              <a:lnSpc>
                <a:spcPct val="100000"/>
              </a:lnSpc>
              <a:spcBef>
                <a:spcPts val="136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6"/>
            </a:lvl1pPr>
          </a:lstStyle>
          <a:p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16" name="Bildplatzhalt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0229" y="4396496"/>
            <a:ext cx="3746651" cy="1479895"/>
          </a:xfrm>
        </p:spPr>
        <p:txBody>
          <a:bodyPr rtlCol="0">
            <a:noAutofit/>
          </a:bodyPr>
          <a:lstStyle>
            <a:lvl1pPr marL="0" marR="0" indent="0" algn="l" defTabSz="1042507" rtl="0" eaLnBrk="1" fontAlgn="auto" latinLnBrk="0" hangingPunct="1">
              <a:lnSpc>
                <a:spcPct val="100000"/>
              </a:lnSpc>
              <a:spcBef>
                <a:spcPts val="136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6"/>
            </a:lvl1pPr>
          </a:lstStyle>
          <a:p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20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D887BAA-968A-40E1-9D13-CA5C0CC880D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8883125C-34F9-44B9-A3F1-1D2D997490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53162" y="224556"/>
            <a:ext cx="7364600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/>
              <a:t>Tagline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79195C0-4C8D-7CCF-BA99-177A0B1635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3" y="6317388"/>
            <a:ext cx="1210313" cy="34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2788865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5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12B5CA82-383F-8812-DD54-488599C894F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" y="132"/>
            <a:ext cx="12193197" cy="685786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97E99B4-C0B3-2FE5-98D4-7AA6DAE74398}"/>
              </a:ext>
            </a:extLst>
          </p:cNvPr>
          <p:cNvSpPr/>
          <p:nvPr userDrawn="1"/>
        </p:nvSpPr>
        <p:spPr>
          <a:xfrm>
            <a:off x="3620" y="4844772"/>
            <a:ext cx="12193430" cy="2013228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5B2A052-860C-43DC-B3EB-9CE08C99B40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0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595341" y="5131874"/>
            <a:ext cx="8948833" cy="461665"/>
          </a:xfrm>
        </p:spPr>
        <p:txBody>
          <a:bodyPr vert="horz" wrap="square" lIns="0" tIns="0" rIns="0" bIns="0" anchor="t" anchorCtr="0">
            <a:spAutoFit/>
          </a:bodyPr>
          <a:lstStyle>
            <a:lvl1pPr rtl="0"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presentation</a:t>
            </a:r>
            <a:r>
              <a:rPr lang="en-GB" noProof="0" dirty="0"/>
              <a:t>, Arial, </a:t>
            </a:r>
            <a:r>
              <a:rPr lang="de-DE" noProof="0" dirty="0"/>
              <a:t>30 </a:t>
            </a:r>
            <a:r>
              <a:rPr lang="de-DE" noProof="0" dirty="0" err="1"/>
              <a:t>pt</a:t>
            </a:r>
            <a:r>
              <a:rPr lang="de-DE" noProof="0" dirty="0"/>
              <a:t>, </a:t>
            </a:r>
            <a:r>
              <a:rPr lang="de-DE" noProof="0" dirty="0" err="1"/>
              <a:t>black</a:t>
            </a:r>
            <a:endParaRPr lang="en-GB" noProof="0" dirty="0"/>
          </a:p>
        </p:txBody>
      </p:sp>
      <p:sp>
        <p:nvSpPr>
          <p:cNvPr id="33" name="Untertitel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95341" y="5665547"/>
            <a:ext cx="8948833" cy="307777"/>
          </a:xfrm>
        </p:spPr>
        <p:txBody>
          <a:bodyPr wrap="square" lIns="0" tIns="0" rIns="0" bIns="0">
            <a:sp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5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Optionally with subline, Arial, 20 pt, black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C50F810-C320-4222-A894-9D188042D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1" y="6279123"/>
            <a:ext cx="3535362" cy="246221"/>
          </a:xfrm>
        </p:spPr>
        <p:txBody>
          <a:bodyPr>
            <a:spAutoFit/>
          </a:bodyPr>
          <a:lstStyle>
            <a:lvl1pPr rtl="0"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Name of author if required, Arial 8 pt, black</a:t>
            </a:r>
          </a:p>
          <a:p>
            <a:pPr lvl="0"/>
            <a:r>
              <a:rPr lang="en-US" dirty="0"/>
              <a:t>Date if required, Arial 8 pt, black</a:t>
            </a:r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3622" y="433445"/>
            <a:ext cx="2923647" cy="1389414"/>
            <a:chOff x="3622" y="433445"/>
            <a:chExt cx="2923647" cy="1389414"/>
          </a:xfrm>
        </p:grpSpPr>
        <p:sp>
          <p:nvSpPr>
            <p:cNvPr id="14" name="Rechteck 13"/>
            <p:cNvSpPr/>
            <p:nvPr userDrawn="1"/>
          </p:nvSpPr>
          <p:spPr>
            <a:xfrm>
              <a:off x="3622" y="433445"/>
              <a:ext cx="2923647" cy="138941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pic>
          <p:nvPicPr>
            <p:cNvPr id="15" name="Grafik 14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4" y="866276"/>
              <a:ext cx="1902265" cy="540946"/>
            </a:xfrm>
            <a:prstGeom prst="rect">
              <a:avLst/>
            </a:prstGeom>
          </p:spPr>
        </p:pic>
      </p:grpSp>
      <p:pic>
        <p:nvPicPr>
          <p:cNvPr id="4" name="Bild 16">
            <a:extLst>
              <a:ext uri="{FF2B5EF4-FFF2-40B4-BE49-F238E27FC236}">
                <a16:creationId xmlns:a16="http://schemas.microsoft.com/office/drawing/2014/main" id="{A0FCDAC7-8B41-2C02-9AFE-2160EB83FFD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3738" y="6352835"/>
            <a:ext cx="96678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8361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icture Grey and 1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7747686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676B42CE-4497-4BB9-9201-EC2E7D146E8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595483" y="1128212"/>
            <a:ext cx="11243571" cy="501084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52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5483" y="552336"/>
            <a:ext cx="11225042" cy="369332"/>
          </a:xfrm>
        </p:spPr>
        <p:txBody>
          <a:bodyPr vert="horz" wrap="square">
            <a:spAutoFit/>
          </a:bodyPr>
          <a:lstStyle>
            <a:lvl1pPr rtl="0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313222" y="1293289"/>
            <a:ext cx="3507303" cy="4682135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 rtl="0">
              <a:defRPr>
                <a:solidFill>
                  <a:schemeClr val="tx2"/>
                </a:solidFill>
              </a:defRPr>
            </a:lvl2pPr>
            <a:lvl3pPr rtl="0">
              <a:defRPr>
                <a:solidFill>
                  <a:schemeClr val="tx2"/>
                </a:solidFill>
              </a:defRPr>
            </a:lvl3pPr>
            <a:lvl4pPr rtl="0"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GB" noProof="0" dirty="0"/>
              <a:t>Level 0</a:t>
            </a:r>
          </a:p>
          <a:p>
            <a:pPr lvl="1"/>
            <a:r>
              <a:rPr lang="en-GB" noProof="0" dirty="0"/>
              <a:t>Level 1</a:t>
            </a:r>
          </a:p>
          <a:p>
            <a:pPr lvl="2"/>
            <a:r>
              <a:rPr lang="en-GB" noProof="0" dirty="0"/>
              <a:t>Level 2</a:t>
            </a:r>
          </a:p>
          <a:p>
            <a:pPr lvl="3"/>
            <a:r>
              <a:rPr lang="en-GB" noProof="0" dirty="0"/>
              <a:t>Level 3</a:t>
            </a:r>
          </a:p>
          <a:p>
            <a:pPr lvl="4"/>
            <a:r>
              <a:rPr lang="en-GB" noProof="0" dirty="0"/>
              <a:t>Level 4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97B3661-8D55-41B1-B027-752C4DFE60D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0067D44-63A1-4CB0-BD42-E162CB7F91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483" y="224556"/>
            <a:ext cx="11225041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/>
              <a:t>Tagline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533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Pictur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9853005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676B42CE-4497-4BB9-9201-EC2E7D146E8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595483" y="1128212"/>
            <a:ext cx="11243571" cy="501084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52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5483" y="552336"/>
            <a:ext cx="11225042" cy="369332"/>
          </a:xfrm>
        </p:spPr>
        <p:txBody>
          <a:bodyPr vert="horz" wrap="square">
            <a:spAutoFit/>
          </a:bodyPr>
          <a:lstStyle>
            <a:lvl1pPr rtl="0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97B3661-8D55-41B1-B027-752C4DFE60D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0067D44-63A1-4CB0-BD42-E162CB7F91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483" y="224556"/>
            <a:ext cx="11225041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/>
              <a:t>Tagline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775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Picture Grey and Organis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6121305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676B42CE-4497-4BB9-9201-EC2E7D146E8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595483" y="1128212"/>
            <a:ext cx="11243571" cy="501084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52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5483" y="552336"/>
            <a:ext cx="11225042" cy="369332"/>
          </a:xfrm>
        </p:spPr>
        <p:txBody>
          <a:bodyPr vert="horz" wrap="square">
            <a:spAutoFit/>
          </a:bodyPr>
          <a:lstStyle>
            <a:lvl1pPr rtl="0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97B3661-8D55-41B1-B027-752C4DFE60D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0067D44-63A1-4CB0-BD42-E162CB7F91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483" y="224556"/>
            <a:ext cx="11225041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rtl="0">
              <a:defRPr lang="en-US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GB" dirty="0"/>
              <a:t>Tagline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3357C05-9C3E-4FA3-B2EA-AE32BAC17308}"/>
              </a:ext>
            </a:extLst>
          </p:cNvPr>
          <p:cNvSpPr/>
          <p:nvPr userDrawn="1"/>
        </p:nvSpPr>
        <p:spPr>
          <a:xfrm>
            <a:off x="6405053" y="2145171"/>
            <a:ext cx="434270" cy="17020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045" tIns="41045" rIns="41045" bIns="41045" rtlCol="0" anchor="ctr"/>
          <a:lstStyle/>
          <a:p>
            <a:pPr algn="ctr" defTabSz="1042507" rtl="0" fontAlgn="base">
              <a:spcBef>
                <a:spcPct val="0"/>
              </a:spcBef>
              <a:spcAft>
                <a:spcPct val="0"/>
              </a:spcAft>
            </a:pP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97EB6C0F-6591-472F-9B21-8128074A814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35575" y="1293813"/>
            <a:ext cx="1384942" cy="1012825"/>
          </a:xfrm>
        </p:spPr>
        <p:txBody>
          <a:bodyPr/>
          <a:lstStyle>
            <a:lvl1pPr rtl="0">
              <a:defRPr sz="1200"/>
            </a:lvl1pPr>
          </a:lstStyle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5" name="Bildplatzhalter 4">
            <a:extLst>
              <a:ext uri="{FF2B5EF4-FFF2-40B4-BE49-F238E27FC236}">
                <a16:creationId xmlns:a16="http://schemas.microsoft.com/office/drawing/2014/main" id="{A264791F-5631-4848-A6C0-FA40D17EBCD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72295" y="2315378"/>
            <a:ext cx="1384942" cy="1012825"/>
          </a:xfrm>
        </p:spPr>
        <p:txBody>
          <a:bodyPr/>
          <a:lstStyle>
            <a:lvl1pPr rtl="0">
              <a:defRPr sz="1200"/>
            </a:lvl1pPr>
          </a:lstStyle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6" name="Bildplatzhalter 4">
            <a:extLst>
              <a:ext uri="{FF2B5EF4-FFF2-40B4-BE49-F238E27FC236}">
                <a16:creationId xmlns:a16="http://schemas.microsoft.com/office/drawing/2014/main" id="{4247685E-67B4-4784-9849-F56CFFC251A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16040" y="2315378"/>
            <a:ext cx="1384942" cy="1012825"/>
          </a:xfrm>
        </p:spPr>
        <p:txBody>
          <a:bodyPr/>
          <a:lstStyle>
            <a:lvl1pPr rtl="0">
              <a:defRPr sz="1200"/>
            </a:lvl1pPr>
          </a:lstStyle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7" name="Bildplatzhalter 4">
            <a:extLst>
              <a:ext uri="{FF2B5EF4-FFF2-40B4-BE49-F238E27FC236}">
                <a16:creationId xmlns:a16="http://schemas.microsoft.com/office/drawing/2014/main" id="{9E7D579A-AC10-4A85-A8CA-A6807007AA3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59541" y="3915224"/>
            <a:ext cx="1384942" cy="1012825"/>
          </a:xfrm>
        </p:spPr>
        <p:txBody>
          <a:bodyPr/>
          <a:lstStyle>
            <a:lvl1pPr rtl="0">
              <a:defRPr sz="1200"/>
            </a:lvl1pPr>
          </a:lstStyle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8" name="Bildplatzhalter 4">
            <a:extLst>
              <a:ext uri="{FF2B5EF4-FFF2-40B4-BE49-F238E27FC236}">
                <a16:creationId xmlns:a16="http://schemas.microsoft.com/office/drawing/2014/main" id="{B89C48C6-9348-4A9C-A9FB-FCC9707698F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344090" y="3915224"/>
            <a:ext cx="1384942" cy="1012825"/>
          </a:xfrm>
        </p:spPr>
        <p:txBody>
          <a:bodyPr/>
          <a:lstStyle>
            <a:lvl1pPr rtl="0">
              <a:defRPr sz="1200"/>
            </a:lvl1pPr>
          </a:lstStyle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9" name="Bildplatzhalter 4">
            <a:extLst>
              <a:ext uri="{FF2B5EF4-FFF2-40B4-BE49-F238E27FC236}">
                <a16:creationId xmlns:a16="http://schemas.microsoft.com/office/drawing/2014/main" id="{061B48B3-214D-4D56-9E6B-8AB4AE0B700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937792" y="3915224"/>
            <a:ext cx="1384942" cy="1012825"/>
          </a:xfrm>
        </p:spPr>
        <p:txBody>
          <a:bodyPr/>
          <a:lstStyle>
            <a:lvl1pPr rtl="0">
              <a:defRPr sz="1200"/>
            </a:lvl1pPr>
          </a:lstStyle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50" name="Bildplatzhalter 4">
            <a:extLst>
              <a:ext uri="{FF2B5EF4-FFF2-40B4-BE49-F238E27FC236}">
                <a16:creationId xmlns:a16="http://schemas.microsoft.com/office/drawing/2014/main" id="{5ACD1289-4FEB-4493-BEE6-1FCBB1825A5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526561" y="3915224"/>
            <a:ext cx="1384942" cy="1012825"/>
          </a:xfrm>
        </p:spPr>
        <p:txBody>
          <a:bodyPr/>
          <a:lstStyle>
            <a:lvl1pPr rtl="0">
              <a:defRPr sz="1200"/>
            </a:lvl1pPr>
          </a:lstStyle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51" name="Bildplatzhalter 4">
            <a:extLst>
              <a:ext uri="{FF2B5EF4-FFF2-40B4-BE49-F238E27FC236}">
                <a16:creationId xmlns:a16="http://schemas.microsoft.com/office/drawing/2014/main" id="{24883FE6-35FB-46DC-A64C-25651D44A85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115568" y="3915224"/>
            <a:ext cx="1384942" cy="1012825"/>
          </a:xfrm>
        </p:spPr>
        <p:txBody>
          <a:bodyPr/>
          <a:lstStyle>
            <a:lvl1pPr rtl="0">
              <a:defRPr sz="1200"/>
            </a:lvl1pPr>
          </a:lstStyle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52" name="Bildplatzhalter 4">
            <a:extLst>
              <a:ext uri="{FF2B5EF4-FFF2-40B4-BE49-F238E27FC236}">
                <a16:creationId xmlns:a16="http://schemas.microsoft.com/office/drawing/2014/main" id="{C6B1FDFA-5739-47CD-A253-DBA389ABD79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704575" y="3915224"/>
            <a:ext cx="1384942" cy="1012825"/>
          </a:xfrm>
        </p:spPr>
        <p:txBody>
          <a:bodyPr/>
          <a:lstStyle>
            <a:lvl1pPr rtl="0">
              <a:defRPr sz="1200"/>
            </a:lvl1pPr>
          </a:lstStyle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53" name="Bildplatzhalter 4">
            <a:extLst>
              <a:ext uri="{FF2B5EF4-FFF2-40B4-BE49-F238E27FC236}">
                <a16:creationId xmlns:a16="http://schemas.microsoft.com/office/drawing/2014/main" id="{57D29892-1520-4ADC-B057-484C7930280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293816" y="3915224"/>
            <a:ext cx="1384942" cy="1012825"/>
          </a:xfrm>
        </p:spPr>
        <p:txBody>
          <a:bodyPr/>
          <a:lstStyle>
            <a:lvl1pPr rtl="0">
              <a:defRPr sz="1200"/>
            </a:lvl1pPr>
          </a:lstStyle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55" name="Textplatzhalter 54">
            <a:extLst>
              <a:ext uri="{FF2B5EF4-FFF2-40B4-BE49-F238E27FC236}">
                <a16:creationId xmlns:a16="http://schemas.microsoft.com/office/drawing/2014/main" id="{8985F6C5-CC53-4818-B7EE-9D6D6AE824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58311" y="2315378"/>
            <a:ext cx="1385888" cy="1020763"/>
          </a:xfrm>
        </p:spPr>
        <p:txBody>
          <a:bodyPr lIns="39600" tIns="39600" rIns="39600" bIns="39600" anchor="ctr" anchorCtr="0"/>
          <a:lstStyle>
            <a:lvl1pPr algn="ctr" rtl="0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Edit format templates of the text master</a:t>
            </a:r>
            <a:endParaRPr lang="en-GB" dirty="0"/>
          </a:p>
        </p:txBody>
      </p:sp>
      <p:sp>
        <p:nvSpPr>
          <p:cNvPr id="56" name="Textplatzhalter 54">
            <a:extLst>
              <a:ext uri="{FF2B5EF4-FFF2-40B4-BE49-F238E27FC236}">
                <a16:creationId xmlns:a16="http://schemas.microsoft.com/office/drawing/2014/main" id="{F38D5F33-3DCD-4D56-A84B-5ECC78576D8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20517" y="1293813"/>
            <a:ext cx="1385888" cy="1020763"/>
          </a:xfrm>
        </p:spPr>
        <p:txBody>
          <a:bodyPr lIns="39600" tIns="39600" rIns="39600" bIns="39600" anchor="ctr" anchorCtr="0"/>
          <a:lstStyle>
            <a:lvl1pPr algn="ctr" rtl="0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Edit format templates of the text master</a:t>
            </a:r>
            <a:endParaRPr lang="en-GB" dirty="0"/>
          </a:p>
        </p:txBody>
      </p:sp>
      <p:sp>
        <p:nvSpPr>
          <p:cNvPr id="57" name="Textplatzhalter 54">
            <a:extLst>
              <a:ext uri="{FF2B5EF4-FFF2-40B4-BE49-F238E27FC236}">
                <a16:creationId xmlns:a16="http://schemas.microsoft.com/office/drawing/2014/main" id="{A5E4D904-80F4-421A-A393-FB97751BBBA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07509" y="2315378"/>
            <a:ext cx="1385888" cy="1020763"/>
          </a:xfrm>
        </p:spPr>
        <p:txBody>
          <a:bodyPr lIns="39600" tIns="39600" rIns="39600" bIns="39600" anchor="ctr" anchorCtr="0"/>
          <a:lstStyle>
            <a:lvl1pPr algn="ctr" rtl="0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Edit format templates of the text master</a:t>
            </a:r>
            <a:endParaRPr lang="en-GB" dirty="0"/>
          </a:p>
        </p:txBody>
      </p:sp>
      <p:sp>
        <p:nvSpPr>
          <p:cNvPr id="60" name="Textplatzhalter 54">
            <a:extLst>
              <a:ext uri="{FF2B5EF4-FFF2-40B4-BE49-F238E27FC236}">
                <a16:creationId xmlns:a16="http://schemas.microsoft.com/office/drawing/2014/main" id="{D17B2EED-2E47-4419-A18F-529E4262B2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9541" y="4931476"/>
            <a:ext cx="1385888" cy="1020763"/>
          </a:xfrm>
        </p:spPr>
        <p:txBody>
          <a:bodyPr lIns="39600" tIns="39600" rIns="39600" bIns="39600" anchor="ctr" anchorCtr="0"/>
          <a:lstStyle>
            <a:lvl1pPr algn="ctr" rtl="0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Edit format templates of the text master</a:t>
            </a:r>
            <a:endParaRPr lang="en-GB" dirty="0"/>
          </a:p>
        </p:txBody>
      </p:sp>
      <p:sp>
        <p:nvSpPr>
          <p:cNvPr id="61" name="Textplatzhalter 54">
            <a:extLst>
              <a:ext uri="{FF2B5EF4-FFF2-40B4-BE49-F238E27FC236}">
                <a16:creationId xmlns:a16="http://schemas.microsoft.com/office/drawing/2014/main" id="{989C15E3-394B-4A06-AD63-B360B56E76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44090" y="4931476"/>
            <a:ext cx="1385888" cy="1020763"/>
          </a:xfrm>
        </p:spPr>
        <p:txBody>
          <a:bodyPr lIns="39600" tIns="39600" rIns="39600" bIns="39600" anchor="ctr" anchorCtr="0"/>
          <a:lstStyle>
            <a:lvl1pPr algn="ctr" rtl="0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Edit format templates of the text master</a:t>
            </a:r>
            <a:endParaRPr lang="en-GB" dirty="0"/>
          </a:p>
        </p:txBody>
      </p:sp>
      <p:sp>
        <p:nvSpPr>
          <p:cNvPr id="62" name="Textplatzhalter 54">
            <a:extLst>
              <a:ext uri="{FF2B5EF4-FFF2-40B4-BE49-F238E27FC236}">
                <a16:creationId xmlns:a16="http://schemas.microsoft.com/office/drawing/2014/main" id="{7DEF1A57-E1A2-4696-9FA9-64EAC4DFB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37792" y="4931476"/>
            <a:ext cx="1385888" cy="1020763"/>
          </a:xfrm>
        </p:spPr>
        <p:txBody>
          <a:bodyPr lIns="39600" tIns="39600" rIns="39600" bIns="39600" anchor="ctr" anchorCtr="0"/>
          <a:lstStyle>
            <a:lvl1pPr algn="ctr" rtl="0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Edit format templates of the text master</a:t>
            </a:r>
            <a:endParaRPr lang="en-GB" dirty="0"/>
          </a:p>
        </p:txBody>
      </p:sp>
      <p:sp>
        <p:nvSpPr>
          <p:cNvPr id="63" name="Textplatzhalter 54">
            <a:extLst>
              <a:ext uri="{FF2B5EF4-FFF2-40B4-BE49-F238E27FC236}">
                <a16:creationId xmlns:a16="http://schemas.microsoft.com/office/drawing/2014/main" id="{52A57279-DB23-4B90-861E-8667767F5E3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25615" y="4931476"/>
            <a:ext cx="1385888" cy="1020763"/>
          </a:xfrm>
        </p:spPr>
        <p:txBody>
          <a:bodyPr lIns="39600" tIns="39600" rIns="39600" bIns="39600" anchor="ctr" anchorCtr="0"/>
          <a:lstStyle>
            <a:lvl1pPr algn="ctr" rtl="0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Edit format templates of the text master</a:t>
            </a:r>
            <a:endParaRPr lang="en-GB" dirty="0"/>
          </a:p>
        </p:txBody>
      </p:sp>
      <p:sp>
        <p:nvSpPr>
          <p:cNvPr id="64" name="Textplatzhalter 54">
            <a:extLst>
              <a:ext uri="{FF2B5EF4-FFF2-40B4-BE49-F238E27FC236}">
                <a16:creationId xmlns:a16="http://schemas.microsoft.com/office/drawing/2014/main" id="{89209920-E4F8-46B3-B22D-B42822C2202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14622" y="4931476"/>
            <a:ext cx="1385888" cy="1020763"/>
          </a:xfrm>
        </p:spPr>
        <p:txBody>
          <a:bodyPr lIns="39600" tIns="39600" rIns="39600" bIns="39600" anchor="ctr" anchorCtr="0"/>
          <a:lstStyle>
            <a:lvl1pPr algn="ctr" rtl="0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Edit format templates of the text master</a:t>
            </a:r>
            <a:endParaRPr lang="en-GB" dirty="0"/>
          </a:p>
        </p:txBody>
      </p:sp>
      <p:sp>
        <p:nvSpPr>
          <p:cNvPr id="65" name="Textplatzhalter 54">
            <a:extLst>
              <a:ext uri="{FF2B5EF4-FFF2-40B4-BE49-F238E27FC236}">
                <a16:creationId xmlns:a16="http://schemas.microsoft.com/office/drawing/2014/main" id="{4FCF4E3F-D681-4207-8C68-B2ACD2A61A3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03629" y="4931476"/>
            <a:ext cx="1385888" cy="1020763"/>
          </a:xfrm>
        </p:spPr>
        <p:txBody>
          <a:bodyPr lIns="39600" tIns="39600" rIns="39600" bIns="39600" anchor="ctr" anchorCtr="0"/>
          <a:lstStyle>
            <a:lvl1pPr algn="ctr" rtl="0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Edit format templates of the text master</a:t>
            </a:r>
            <a:endParaRPr lang="en-GB" dirty="0"/>
          </a:p>
        </p:txBody>
      </p:sp>
      <p:sp>
        <p:nvSpPr>
          <p:cNvPr id="66" name="Textplatzhalter 54">
            <a:extLst>
              <a:ext uri="{FF2B5EF4-FFF2-40B4-BE49-F238E27FC236}">
                <a16:creationId xmlns:a16="http://schemas.microsoft.com/office/drawing/2014/main" id="{F4F775C9-126C-4152-9B99-72DD0340C9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292870" y="4931476"/>
            <a:ext cx="1385888" cy="1020763"/>
          </a:xfrm>
        </p:spPr>
        <p:txBody>
          <a:bodyPr lIns="39600" tIns="39600" rIns="39600" bIns="39600" anchor="ctr" anchorCtr="0"/>
          <a:lstStyle>
            <a:lvl1pPr algn="ctr" rtl="0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Edit format templates of the text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2335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F26A16B-CBD4-49CB-B9CE-54C8B826EB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9249343"/>
              </p:ext>
            </p:extLst>
          </p:nvPr>
        </p:nvGraphicFramePr>
        <p:xfrm>
          <a:off x="1810" y="1811"/>
          <a:ext cx="1811" cy="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F26A16B-CBD4-49CB-B9CE-54C8B826E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0" y="1811"/>
                        <a:ext cx="1811" cy="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78F824BA-F1C6-4FFA-8D2E-4DF3875AEE5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5188" y="554004"/>
            <a:ext cx="11225337" cy="369332"/>
          </a:xfrm>
        </p:spPr>
        <p:txBody>
          <a:bodyPr vert="horz" wrap="square">
            <a:spAutoFit/>
          </a:bodyPr>
          <a:lstStyle>
            <a:lvl1pPr rtl="0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95483" y="1133475"/>
            <a:ext cx="11228659" cy="1564531"/>
          </a:xfrm>
        </p:spPr>
        <p:txBody>
          <a:bodyPr>
            <a:spAutoFit/>
          </a:bodyPr>
          <a:lstStyle>
            <a:lvl1pPr rtl="0"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15369" indent="-307684">
              <a:buFont typeface="Arial" panose="020B0604020202020204" pitchFamily="34" charset="0"/>
              <a:buChar char="–"/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r>
              <a:rPr lang="en-GB" noProof="0"/>
              <a:t>KSB SE &amp; Co. KGaA</a:t>
            </a:r>
            <a:br>
              <a:rPr lang="en-GB" noProof="0"/>
            </a:br>
            <a:r>
              <a:rPr lang="en-GB" noProof="0"/>
              <a:t>Johann-Klein-Straße 9</a:t>
            </a:r>
            <a:br>
              <a:rPr lang="en-GB" noProof="0"/>
            </a:br>
            <a:r>
              <a:rPr lang="en-GB" noProof="0"/>
              <a:t>67227 Frankenthal</a:t>
            </a:r>
          </a:p>
          <a:p>
            <a:r>
              <a:rPr lang="en-GB" noProof="0"/>
              <a:t>Tel. +49 6233 86-0</a:t>
            </a:r>
            <a:br>
              <a:rPr lang="en-GB" noProof="0"/>
            </a:br>
            <a:r>
              <a:rPr lang="en-GB" noProof="0"/>
              <a:t>E-Mail: </a:t>
            </a:r>
            <a:r>
              <a:rPr lang="en-GB" noProof="0">
                <a:hlinkClick r:id="rId6"/>
              </a:rPr>
              <a:t>info@ksb.com</a:t>
            </a:r>
            <a:r>
              <a:rPr lang="en-GB" noProof="0"/>
              <a:t> </a:t>
            </a:r>
            <a:endParaRPr lang="en-GB" noProof="0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72AB2E7-DB70-421C-B0D7-0EB28CAE9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483" y="224556"/>
            <a:ext cx="11225041" cy="276999"/>
          </a:xfrm>
        </p:spPr>
        <p:txBody>
          <a:bodyPr wrap="square">
            <a:spAutoFit/>
          </a:bodyPr>
          <a:lstStyle>
            <a:lvl1pPr rtl="0"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Tagline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01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5253110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5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2C85534-EEB2-E32D-CD67-0BC1A64ACD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" y="0"/>
            <a:ext cx="1219343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BFC2138-75E6-EC32-707F-0946B0CECA9D}"/>
              </a:ext>
            </a:extLst>
          </p:cNvPr>
          <p:cNvSpPr/>
          <p:nvPr userDrawn="1"/>
        </p:nvSpPr>
        <p:spPr>
          <a:xfrm>
            <a:off x="3620" y="4844772"/>
            <a:ext cx="12193430" cy="2013228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5B2A052-860C-43DC-B3EB-9CE08C99B40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0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595341" y="5131874"/>
            <a:ext cx="8948833" cy="461665"/>
          </a:xfrm>
        </p:spPr>
        <p:txBody>
          <a:bodyPr vert="horz" wrap="square" lIns="0" tIns="0" rIns="0" bIns="0" anchor="t" anchorCtr="0">
            <a:spAutoFit/>
          </a:bodyPr>
          <a:lstStyle>
            <a:lvl1pPr rtl="0"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presentation</a:t>
            </a:r>
            <a:r>
              <a:rPr lang="en-GB" noProof="0" dirty="0"/>
              <a:t>, Arial, </a:t>
            </a:r>
            <a:r>
              <a:rPr lang="de-DE" noProof="0" dirty="0"/>
              <a:t>30 </a:t>
            </a:r>
            <a:r>
              <a:rPr lang="de-DE" noProof="0" dirty="0" err="1"/>
              <a:t>pt</a:t>
            </a:r>
            <a:r>
              <a:rPr lang="de-DE" noProof="0" dirty="0"/>
              <a:t>, </a:t>
            </a:r>
            <a:r>
              <a:rPr lang="de-DE" noProof="0" dirty="0" err="1"/>
              <a:t>black</a:t>
            </a:r>
            <a:endParaRPr lang="en-GB" noProof="0" dirty="0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95341" y="5665547"/>
            <a:ext cx="8948833" cy="307777"/>
          </a:xfrm>
        </p:spPr>
        <p:txBody>
          <a:bodyPr wrap="square" lIns="0" tIns="0" rIns="0" bIns="0">
            <a:sp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5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Optionally with subline, Arial, 20 pt, black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4C50F810-C320-4222-A894-9D188042D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1" y="6279123"/>
            <a:ext cx="3535362" cy="246221"/>
          </a:xfrm>
        </p:spPr>
        <p:txBody>
          <a:bodyPr>
            <a:spAutoFit/>
          </a:bodyPr>
          <a:lstStyle>
            <a:lvl1pPr rtl="0"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Name of author if required, Arial 8 pt, black</a:t>
            </a:r>
          </a:p>
          <a:p>
            <a:pPr lvl="0"/>
            <a:r>
              <a:rPr lang="en-US" dirty="0"/>
              <a:t>Date if required, Arial 8 pt, black</a:t>
            </a: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3622" y="433445"/>
            <a:ext cx="2923647" cy="1389414"/>
            <a:chOff x="3622" y="433445"/>
            <a:chExt cx="2923647" cy="1389414"/>
          </a:xfrm>
        </p:grpSpPr>
        <p:sp>
          <p:nvSpPr>
            <p:cNvPr id="17" name="Rechteck 16"/>
            <p:cNvSpPr/>
            <p:nvPr userDrawn="1"/>
          </p:nvSpPr>
          <p:spPr>
            <a:xfrm>
              <a:off x="3622" y="433445"/>
              <a:ext cx="2923647" cy="138941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4" y="866276"/>
              <a:ext cx="1902265" cy="540946"/>
            </a:xfrm>
            <a:prstGeom prst="rect">
              <a:avLst/>
            </a:prstGeom>
          </p:spPr>
        </p:pic>
      </p:grpSp>
      <p:pic>
        <p:nvPicPr>
          <p:cNvPr id="7" name="Bild 16">
            <a:extLst>
              <a:ext uri="{FF2B5EF4-FFF2-40B4-BE49-F238E27FC236}">
                <a16:creationId xmlns:a16="http://schemas.microsoft.com/office/drawing/2014/main" id="{9A1730AF-2693-2AC6-7672-147D3381397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3738" y="6352835"/>
            <a:ext cx="96678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922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4730055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5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DD8C412-7FB9-3A84-56A9-09280376A0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96AAC70-BDE0-80A8-8922-F6DC55D7FEC3}"/>
              </a:ext>
            </a:extLst>
          </p:cNvPr>
          <p:cNvSpPr/>
          <p:nvPr userDrawn="1"/>
        </p:nvSpPr>
        <p:spPr>
          <a:xfrm>
            <a:off x="3620" y="4844772"/>
            <a:ext cx="12193430" cy="2013228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5B2A052-860C-43DC-B3EB-9CE08C99B40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0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595341" y="5131874"/>
            <a:ext cx="8948833" cy="461665"/>
          </a:xfrm>
        </p:spPr>
        <p:txBody>
          <a:bodyPr vert="horz" wrap="square" lIns="0" tIns="0" rIns="0" bIns="0" anchor="t" anchorCtr="0">
            <a:spAutoFit/>
          </a:bodyPr>
          <a:lstStyle>
            <a:lvl1pPr rtl="0"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presentation</a:t>
            </a:r>
            <a:r>
              <a:rPr lang="en-GB" noProof="0" dirty="0"/>
              <a:t>, Arial, </a:t>
            </a:r>
            <a:r>
              <a:rPr lang="de-DE" noProof="0" dirty="0"/>
              <a:t>30 </a:t>
            </a:r>
            <a:r>
              <a:rPr lang="de-DE" noProof="0" dirty="0" err="1"/>
              <a:t>pt</a:t>
            </a:r>
            <a:r>
              <a:rPr lang="de-DE" noProof="0" dirty="0"/>
              <a:t>, </a:t>
            </a:r>
            <a:r>
              <a:rPr lang="de-DE" noProof="0" dirty="0" err="1"/>
              <a:t>black</a:t>
            </a:r>
            <a:endParaRPr lang="en-GB" noProof="0" dirty="0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95341" y="5665547"/>
            <a:ext cx="8948833" cy="307777"/>
          </a:xfrm>
        </p:spPr>
        <p:txBody>
          <a:bodyPr wrap="square" lIns="0" tIns="0" rIns="0" bIns="0">
            <a:sp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5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Optionally with subline, Arial, 20 pt, black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4C50F810-C320-4222-A894-9D188042D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1" y="6279123"/>
            <a:ext cx="3535362" cy="246221"/>
          </a:xfrm>
        </p:spPr>
        <p:txBody>
          <a:bodyPr>
            <a:spAutoFit/>
          </a:bodyPr>
          <a:lstStyle>
            <a:lvl1pPr rtl="0"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Name of author if required, Arial 8 pt, black</a:t>
            </a:r>
          </a:p>
          <a:p>
            <a:pPr lvl="0"/>
            <a:r>
              <a:rPr lang="en-US" dirty="0"/>
              <a:t>Date if required, Arial 8 pt, black</a:t>
            </a: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3622" y="433445"/>
            <a:ext cx="2923647" cy="1389414"/>
            <a:chOff x="3622" y="433445"/>
            <a:chExt cx="2923647" cy="1389414"/>
          </a:xfrm>
        </p:grpSpPr>
        <p:sp>
          <p:nvSpPr>
            <p:cNvPr id="17" name="Rechteck 16"/>
            <p:cNvSpPr/>
            <p:nvPr userDrawn="1"/>
          </p:nvSpPr>
          <p:spPr>
            <a:xfrm>
              <a:off x="3622" y="433445"/>
              <a:ext cx="2923647" cy="138941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4" y="866276"/>
              <a:ext cx="1902265" cy="540946"/>
            </a:xfrm>
            <a:prstGeom prst="rect">
              <a:avLst/>
            </a:prstGeom>
          </p:spPr>
        </p:pic>
      </p:grpSp>
      <p:pic>
        <p:nvPicPr>
          <p:cNvPr id="7" name="Bild 16">
            <a:extLst>
              <a:ext uri="{FF2B5EF4-FFF2-40B4-BE49-F238E27FC236}">
                <a16:creationId xmlns:a16="http://schemas.microsoft.com/office/drawing/2014/main" id="{0595E045-F97A-FCAC-7949-DBD45D7942D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3738" y="6352835"/>
            <a:ext cx="96678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109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6422358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5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480DA0D-C88D-0D04-F364-AB08CAF8BB6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208C6F2-D7FF-EA9D-DB8C-C08C0E8BADAE}"/>
              </a:ext>
            </a:extLst>
          </p:cNvPr>
          <p:cNvSpPr/>
          <p:nvPr userDrawn="1"/>
        </p:nvSpPr>
        <p:spPr>
          <a:xfrm>
            <a:off x="3620" y="4844772"/>
            <a:ext cx="12193430" cy="2013228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5B2A052-860C-43DC-B3EB-9CE08C99B40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0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595341" y="5131874"/>
            <a:ext cx="8948833" cy="461665"/>
          </a:xfrm>
        </p:spPr>
        <p:txBody>
          <a:bodyPr vert="horz" wrap="square" lIns="0" tIns="0" rIns="0" bIns="0" anchor="t" anchorCtr="0">
            <a:spAutoFit/>
          </a:bodyPr>
          <a:lstStyle>
            <a:lvl1pPr rtl="0"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presentation</a:t>
            </a:r>
            <a:r>
              <a:rPr lang="en-GB" noProof="0" dirty="0"/>
              <a:t>, Arial, </a:t>
            </a:r>
            <a:r>
              <a:rPr lang="de-DE" noProof="0" dirty="0"/>
              <a:t>30 </a:t>
            </a:r>
            <a:r>
              <a:rPr lang="de-DE" noProof="0" dirty="0" err="1"/>
              <a:t>pt</a:t>
            </a:r>
            <a:r>
              <a:rPr lang="de-DE" noProof="0" dirty="0"/>
              <a:t>, </a:t>
            </a:r>
            <a:r>
              <a:rPr lang="de-DE" noProof="0" dirty="0" err="1"/>
              <a:t>black</a:t>
            </a:r>
            <a:endParaRPr lang="en-GB" noProof="0" dirty="0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95341" y="5665547"/>
            <a:ext cx="8948833" cy="307777"/>
          </a:xfrm>
        </p:spPr>
        <p:txBody>
          <a:bodyPr wrap="square" lIns="0" tIns="0" rIns="0" bIns="0">
            <a:sp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5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Optionally with subline, Arial, 20 pt, black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4C50F810-C320-4222-A894-9D188042D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1" y="6279123"/>
            <a:ext cx="3535362" cy="246221"/>
          </a:xfrm>
        </p:spPr>
        <p:txBody>
          <a:bodyPr>
            <a:spAutoFit/>
          </a:bodyPr>
          <a:lstStyle>
            <a:lvl1pPr rtl="0"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Name of author if required, Arial 8 pt, black</a:t>
            </a:r>
          </a:p>
          <a:p>
            <a:pPr lvl="0"/>
            <a:r>
              <a:rPr lang="en-US" dirty="0"/>
              <a:t>Date if required, Arial 8 pt, black</a:t>
            </a: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3622" y="433445"/>
            <a:ext cx="2923647" cy="1389414"/>
            <a:chOff x="3622" y="433445"/>
            <a:chExt cx="2923647" cy="1389414"/>
          </a:xfrm>
        </p:grpSpPr>
        <p:sp>
          <p:nvSpPr>
            <p:cNvPr id="17" name="Rechteck 16"/>
            <p:cNvSpPr/>
            <p:nvPr userDrawn="1"/>
          </p:nvSpPr>
          <p:spPr>
            <a:xfrm>
              <a:off x="3622" y="433445"/>
              <a:ext cx="2923647" cy="138941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4" y="866276"/>
              <a:ext cx="1902265" cy="540946"/>
            </a:xfrm>
            <a:prstGeom prst="rect">
              <a:avLst/>
            </a:prstGeom>
          </p:spPr>
        </p:pic>
      </p:grpSp>
      <p:pic>
        <p:nvPicPr>
          <p:cNvPr id="7" name="Bild 16">
            <a:extLst>
              <a:ext uri="{FF2B5EF4-FFF2-40B4-BE49-F238E27FC236}">
                <a16:creationId xmlns:a16="http://schemas.microsoft.com/office/drawing/2014/main" id="{6979E4C8-F81A-6F6B-2058-43B35571B53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3738" y="6352835"/>
            <a:ext cx="96678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347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3208614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5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B2FFBD5-4918-452B-A316-6ADB43C1201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" y="0"/>
            <a:ext cx="1219343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4CB48DD-6E8C-39F8-2AD0-7DEFE728C3EE}"/>
              </a:ext>
            </a:extLst>
          </p:cNvPr>
          <p:cNvSpPr/>
          <p:nvPr userDrawn="1"/>
        </p:nvSpPr>
        <p:spPr>
          <a:xfrm>
            <a:off x="3620" y="4844772"/>
            <a:ext cx="12193430" cy="2013228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5B2A052-860C-43DC-B3EB-9CE08C99B40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0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595341" y="5131874"/>
            <a:ext cx="8948833" cy="461665"/>
          </a:xfrm>
        </p:spPr>
        <p:txBody>
          <a:bodyPr vert="horz" wrap="square" lIns="0" tIns="0" rIns="0" bIns="0" anchor="t" anchorCtr="0">
            <a:spAutoFit/>
          </a:bodyPr>
          <a:lstStyle>
            <a:lvl1pPr rtl="0"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presentation</a:t>
            </a:r>
            <a:r>
              <a:rPr lang="en-GB" noProof="0" dirty="0"/>
              <a:t>, Arial, </a:t>
            </a:r>
            <a:r>
              <a:rPr lang="de-DE" noProof="0" dirty="0"/>
              <a:t>30 </a:t>
            </a:r>
            <a:r>
              <a:rPr lang="de-DE" noProof="0" dirty="0" err="1"/>
              <a:t>pt</a:t>
            </a:r>
            <a:r>
              <a:rPr lang="de-DE" noProof="0" dirty="0"/>
              <a:t>, </a:t>
            </a:r>
            <a:r>
              <a:rPr lang="de-DE" noProof="0" dirty="0" err="1"/>
              <a:t>black</a:t>
            </a:r>
            <a:endParaRPr lang="en-GB" noProof="0" dirty="0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95341" y="5665547"/>
            <a:ext cx="8948833" cy="307777"/>
          </a:xfrm>
        </p:spPr>
        <p:txBody>
          <a:bodyPr wrap="square" lIns="0" tIns="0" rIns="0" bIns="0">
            <a:sp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5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Optionally with subline, Arial, 20 pt, black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4C50F810-C320-4222-A894-9D188042D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1" y="6279123"/>
            <a:ext cx="3535362" cy="246221"/>
          </a:xfrm>
        </p:spPr>
        <p:txBody>
          <a:bodyPr>
            <a:spAutoFit/>
          </a:bodyPr>
          <a:lstStyle>
            <a:lvl1pPr rtl="0"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Name of author if required, Arial 8 pt, black</a:t>
            </a:r>
          </a:p>
          <a:p>
            <a:pPr lvl="0"/>
            <a:r>
              <a:rPr lang="en-US" dirty="0"/>
              <a:t>Date if required, Arial 8 pt, black</a:t>
            </a: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3622" y="433445"/>
            <a:ext cx="2923647" cy="1389414"/>
            <a:chOff x="3622" y="433445"/>
            <a:chExt cx="2923647" cy="1389414"/>
          </a:xfrm>
        </p:grpSpPr>
        <p:sp>
          <p:nvSpPr>
            <p:cNvPr id="17" name="Rechteck 16"/>
            <p:cNvSpPr/>
            <p:nvPr userDrawn="1"/>
          </p:nvSpPr>
          <p:spPr>
            <a:xfrm>
              <a:off x="3622" y="433445"/>
              <a:ext cx="2923647" cy="138941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4" y="866276"/>
              <a:ext cx="1902265" cy="540946"/>
            </a:xfrm>
            <a:prstGeom prst="rect">
              <a:avLst/>
            </a:prstGeom>
          </p:spPr>
        </p:pic>
      </p:grpSp>
      <p:pic>
        <p:nvPicPr>
          <p:cNvPr id="7" name="Bild 16">
            <a:extLst>
              <a:ext uri="{FF2B5EF4-FFF2-40B4-BE49-F238E27FC236}">
                <a16:creationId xmlns:a16="http://schemas.microsoft.com/office/drawing/2014/main" id="{0558F530-42B9-4F26-A76E-4773C46579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3738" y="6352835"/>
            <a:ext cx="96678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260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var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0364863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5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5B2A052-860C-43DC-B3EB-9CE08C99B40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30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603D41-5DCA-42FB-9A96-6A7BFED2271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8"/>
          </a:xfrm>
        </p:spPr>
        <p:txBody>
          <a:bodyPr/>
          <a:lstStyle/>
          <a:p>
            <a:r>
              <a:rPr lang="en-GB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3620" y="4844770"/>
            <a:ext cx="12188380" cy="2013228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595341" y="5131874"/>
            <a:ext cx="8948833" cy="461665"/>
          </a:xfrm>
        </p:spPr>
        <p:txBody>
          <a:bodyPr vert="horz" wrap="square" lIns="0" tIns="0" rIns="0" bIns="0" anchor="t" anchorCtr="0">
            <a:spAutoFit/>
          </a:bodyPr>
          <a:lstStyle>
            <a:lvl1pPr rtl="0"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presentation</a:t>
            </a:r>
            <a:r>
              <a:rPr lang="en-GB" noProof="0" dirty="0"/>
              <a:t>, Arial, </a:t>
            </a:r>
            <a:r>
              <a:rPr lang="de-DE" noProof="0" dirty="0"/>
              <a:t>30 </a:t>
            </a:r>
            <a:r>
              <a:rPr lang="de-DE" noProof="0" dirty="0" err="1"/>
              <a:t>pt</a:t>
            </a:r>
            <a:r>
              <a:rPr lang="de-DE" noProof="0" dirty="0"/>
              <a:t>, </a:t>
            </a:r>
            <a:r>
              <a:rPr lang="de-DE" noProof="0" dirty="0" err="1"/>
              <a:t>black</a:t>
            </a:r>
            <a:endParaRPr lang="en-GB" noProof="0" dirty="0"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95341" y="5665547"/>
            <a:ext cx="8948833" cy="307777"/>
          </a:xfrm>
        </p:spPr>
        <p:txBody>
          <a:bodyPr wrap="square" lIns="0" tIns="0" rIns="0" bIns="0">
            <a:sp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5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Optionally with subline, Arial, 20 pt, black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4C50F810-C320-4222-A894-9D188042D0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41" y="6279123"/>
            <a:ext cx="3535362" cy="246221"/>
          </a:xfrm>
        </p:spPr>
        <p:txBody>
          <a:bodyPr>
            <a:spAutoFit/>
          </a:bodyPr>
          <a:lstStyle>
            <a:lvl1pPr rtl="0"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Name of author if required, Arial 8 pt, black</a:t>
            </a:r>
          </a:p>
          <a:p>
            <a:pPr lvl="0"/>
            <a:r>
              <a:rPr lang="en-US" dirty="0"/>
              <a:t>Date if required, Arial 8 pt, black</a:t>
            </a:r>
          </a:p>
        </p:txBody>
      </p:sp>
    </p:spTree>
    <p:extLst>
      <p:ext uri="{BB962C8B-B14F-4D97-AF65-F5344CB8AC3E}">
        <p14:creationId xmlns:p14="http://schemas.microsoft.com/office/powerpoint/2010/main" val="8490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6450516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8" imgW="360" imgH="360" progId="TCLayout.ActiveDocument.1">
                  <p:embed/>
                </p:oleObj>
              </mc:Choice>
              <mc:Fallback>
                <p:oleObj name="think-cell Folie" r:id="rId18" imgW="360" imgH="360" progId="TCLayout.ActiveDocument.1">
                  <p:embed/>
                  <p:pic>
                    <p:nvPicPr>
                      <p:cNvPr id="5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1827D2D1-D891-91F4-7425-7948D50B1219}"/>
              </a:ext>
            </a:extLst>
          </p:cNvPr>
          <p:cNvSpPr/>
          <p:nvPr userDrawn="1"/>
        </p:nvSpPr>
        <p:spPr>
          <a:xfrm>
            <a:off x="0" y="0"/>
            <a:ext cx="12192000" cy="6139059"/>
          </a:xfrm>
          <a:prstGeom prst="rect">
            <a:avLst/>
          </a:prstGeom>
          <a:solidFill>
            <a:srgbClr val="00367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2090" tIns="82090" rIns="82090" bIns="820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sz="2052" dirty="0">
              <a:solidFill>
                <a:schemeClr val="tx1"/>
              </a:solidFill>
            </a:endParaRPr>
          </a:p>
        </p:txBody>
      </p:sp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47736E0D-4CB4-4528-AB62-B2683D751C0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736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878780" y="469032"/>
            <a:ext cx="8047154" cy="6269447"/>
            <a:chOff x="2143" y="259"/>
            <a:chExt cx="4446" cy="3462"/>
          </a:xfrm>
        </p:grpSpPr>
        <p:sp>
          <p:nvSpPr>
            <p:cNvPr id="11" name="Line 4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2461" y="259"/>
              <a:ext cx="0" cy="346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2" name="Line 4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6541" y="259"/>
              <a:ext cx="0" cy="346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3" name="Line 4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4521" y="3673"/>
              <a:ext cx="2068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4" name="Line 4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2370" y="351"/>
              <a:ext cx="421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5" name="Line 45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2370" y="1122"/>
              <a:ext cx="421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6" name="Line 4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2143" y="3384"/>
              <a:ext cx="4446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17" name="Line 4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270" y="2855"/>
              <a:ext cx="0" cy="86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</p:grpSp>
      <p:grpSp>
        <p:nvGrpSpPr>
          <p:cNvPr id="18" name="Group 40"/>
          <p:cNvGrpSpPr>
            <a:grpSpLocks/>
          </p:cNvGrpSpPr>
          <p:nvPr userDrawn="1"/>
        </p:nvGrpSpPr>
        <p:grpSpPr bwMode="auto">
          <a:xfrm>
            <a:off x="3878780" y="469032"/>
            <a:ext cx="8047154" cy="6269447"/>
            <a:chOff x="2143" y="259"/>
            <a:chExt cx="4446" cy="3462"/>
          </a:xfrm>
        </p:grpSpPr>
        <p:sp>
          <p:nvSpPr>
            <p:cNvPr id="19" name="Line 41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2461" y="259"/>
              <a:ext cx="0" cy="346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0" name="Line 42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V="1">
              <a:off x="6541" y="259"/>
              <a:ext cx="0" cy="346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1" name="Line 43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4521" y="3673"/>
              <a:ext cx="2068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2" name="Line 44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2370" y="351"/>
              <a:ext cx="421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3" name="Line 4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2370" y="1122"/>
              <a:ext cx="4219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4" name="Line 4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2143" y="3384"/>
              <a:ext cx="4446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  <p:sp>
          <p:nvSpPr>
            <p:cNvPr id="25" name="Line 4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2270" y="2855"/>
              <a:ext cx="0" cy="86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52" dirty="0">
                <a:latin typeface="+mn-lt"/>
                <a:cs typeface="+mn-cs"/>
              </a:endParaRPr>
            </a:p>
          </p:txBody>
        </p:sp>
      </p:grpSp>
      <p:sp>
        <p:nvSpPr>
          <p:cNvPr id="26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4ECDC95-33E4-418A-B72B-19407C465E9E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95A9ABF9-8485-4295-9FF2-CCF438D113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19428" y="1133476"/>
            <a:ext cx="9501096" cy="4838980"/>
          </a:xfrm>
        </p:spPr>
        <p:txBody>
          <a:bodyPr/>
          <a:lstStyle>
            <a:lvl1pPr marL="409039" indent="-409039" rtl="0">
              <a:buFont typeface="+mj-lt"/>
              <a:buAutoNum type="arabicPeriod"/>
              <a:defRPr>
                <a:solidFill>
                  <a:schemeClr val="bg2"/>
                </a:solidFill>
              </a:defRPr>
            </a:lvl1pPr>
            <a:lvl2pPr marL="734823" indent="-325784" rtl="0">
              <a:spcBef>
                <a:spcPts val="228"/>
              </a:spcBef>
              <a:buFont typeface="Arial" panose="020B0604020202020204" pitchFamily="34" charset="0"/>
              <a:buChar char="–"/>
              <a:defRPr>
                <a:solidFill>
                  <a:schemeClr val="bg2"/>
                </a:solidFill>
              </a:defRPr>
            </a:lvl2pPr>
            <a:lvl3pPr marL="698625" indent="-390940">
              <a:buFont typeface="+mj-lt"/>
              <a:buAutoNum type="arabicPeriod"/>
              <a:defRPr>
                <a:solidFill>
                  <a:schemeClr val="bg2"/>
                </a:solidFill>
              </a:defRPr>
            </a:lvl3pPr>
            <a:lvl4pPr marL="1006309" indent="-390940">
              <a:buFont typeface="+mj-lt"/>
              <a:buAutoNum type="arabicPeriod"/>
              <a:defRPr>
                <a:solidFill>
                  <a:schemeClr val="bg2"/>
                </a:solidFill>
              </a:defRPr>
            </a:lvl4pPr>
          </a:lstStyle>
          <a:p>
            <a:pPr lvl="0"/>
            <a:r>
              <a:rPr lang="en-GB" noProof="0" dirty="0"/>
              <a:t>Chapter 1</a:t>
            </a:r>
          </a:p>
          <a:p>
            <a:pPr lvl="0"/>
            <a:r>
              <a:rPr lang="en-GB" noProof="0" dirty="0"/>
              <a:t>Chapter 2</a:t>
            </a:r>
          </a:p>
          <a:p>
            <a:pPr lvl="1"/>
            <a:r>
              <a:rPr lang="en-GB" noProof="0" dirty="0"/>
              <a:t>Level 2.1</a:t>
            </a:r>
          </a:p>
          <a:p>
            <a:pPr lvl="1"/>
            <a:r>
              <a:rPr lang="en-GB" noProof="0" dirty="0"/>
              <a:t>Level 2.2</a:t>
            </a:r>
          </a:p>
          <a:p>
            <a:pPr lvl="0"/>
            <a:r>
              <a:rPr lang="en-GB" noProof="0" dirty="0"/>
              <a:t>Chapter 3</a:t>
            </a:r>
          </a:p>
          <a:p>
            <a:pPr lvl="0"/>
            <a:r>
              <a:rPr lang="en-GB" noProof="0" dirty="0"/>
              <a:t>Chapter 4</a:t>
            </a:r>
          </a:p>
        </p:txBody>
      </p:sp>
      <p:pic>
        <p:nvPicPr>
          <p:cNvPr id="6" name="Bild 16">
            <a:extLst>
              <a:ext uri="{FF2B5EF4-FFF2-40B4-BE49-F238E27FC236}">
                <a16:creationId xmlns:a16="http://schemas.microsoft.com/office/drawing/2014/main" id="{4765DBD6-BA7F-5275-61E8-7C6B61E7666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1743104" y="5414745"/>
            <a:ext cx="556637" cy="18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1052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F26A16B-CBD4-49CB-B9CE-54C8B826EB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0796237"/>
              </p:ext>
            </p:extLst>
          </p:nvPr>
        </p:nvGraphicFramePr>
        <p:xfrm>
          <a:off x="1810" y="1811"/>
          <a:ext cx="1811" cy="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F26A16B-CBD4-49CB-B9CE-54C8B826E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0" y="1811"/>
                        <a:ext cx="1811" cy="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78F824BA-F1C6-4FFA-8D2E-4DF3875AEE5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5188" y="554004"/>
            <a:ext cx="11225337" cy="369332"/>
          </a:xfrm>
        </p:spPr>
        <p:txBody>
          <a:bodyPr vert="horz" wrap="square">
            <a:spAutoFit/>
          </a:bodyPr>
          <a:lstStyle>
            <a:lvl1pPr rtl="0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95483" y="1133475"/>
            <a:ext cx="11228659" cy="5005584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 rtl="0">
              <a:defRPr>
                <a:solidFill>
                  <a:schemeClr val="tx2"/>
                </a:solidFill>
              </a:defRPr>
            </a:lvl2pPr>
            <a:lvl3pPr marL="615369" indent="-307684" rtl="0">
              <a:buFont typeface="Arial" panose="020B0604020202020204" pitchFamily="34" charset="0"/>
              <a:buChar char="–"/>
              <a:defRPr>
                <a:solidFill>
                  <a:schemeClr val="tx2"/>
                </a:solidFill>
              </a:defRPr>
            </a:lvl3pPr>
            <a:lvl4pPr rtl="0"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GB" noProof="0" dirty="0"/>
              <a:t>Level 0</a:t>
            </a:r>
          </a:p>
          <a:p>
            <a:pPr lvl="1"/>
            <a:r>
              <a:rPr lang="en-GB" noProof="0" dirty="0"/>
              <a:t>Level 1</a:t>
            </a:r>
          </a:p>
          <a:p>
            <a:pPr lvl="2"/>
            <a:r>
              <a:rPr lang="en-GB" noProof="0" dirty="0"/>
              <a:t>Level 2</a:t>
            </a:r>
          </a:p>
          <a:p>
            <a:pPr lvl="3"/>
            <a:r>
              <a:rPr lang="en-GB" noProof="0" dirty="0"/>
              <a:t>Level 3</a:t>
            </a:r>
          </a:p>
          <a:p>
            <a:pPr lvl="4"/>
            <a:r>
              <a:rPr lang="en-GB" noProof="0" dirty="0"/>
              <a:t>Level 4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72AB2E7-DB70-421C-B0D7-0EB28CAE93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483" y="224556"/>
            <a:ext cx="11225041" cy="276999"/>
          </a:xfrm>
        </p:spPr>
        <p:txBody>
          <a:bodyPr wrap="square">
            <a:spAutoFit/>
          </a:bodyPr>
          <a:lstStyle>
            <a:lvl1pPr rtl="0"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Tagline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40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 hidden="1"/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242216163"/>
              </p:ext>
            </p:extLst>
          </p:nvPr>
        </p:nvGraphicFramePr>
        <p:xfrm>
          <a:off x="1811" y="1812"/>
          <a:ext cx="1809" cy="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7" imgW="360" imgH="360" progId="TCLayout.ActiveDocument.1">
                  <p:embed/>
                </p:oleObj>
              </mc:Choice>
              <mc:Fallback>
                <p:oleObj name="think-cell Folie" r:id="rId27" imgW="360" imgH="360" progId="TCLayout.ActiveDocument.1">
                  <p:embed/>
                  <p:pic>
                    <p:nvPicPr>
                      <p:cNvPr id="102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1812"/>
                        <a:ext cx="1809" cy="18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98D57A1B-6219-40A9-8AC8-03ACBBD74C07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180998" cy="1810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i="0" u="none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Titelplatzhalter 1"/>
          <p:cNvSpPr>
            <a:spLocks noGrp="1"/>
          </p:cNvSpPr>
          <p:nvPr>
            <p:ph type="title"/>
          </p:nvPr>
        </p:nvSpPr>
        <p:spPr bwMode="auto">
          <a:xfrm>
            <a:off x="595483" y="554147"/>
            <a:ext cx="11225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noProof="0"/>
              <a:t>Headline, Arial, 24 pt, blue</a:t>
            </a:r>
          </a:p>
        </p:txBody>
      </p:sp>
      <p:sp>
        <p:nvSpPr>
          <p:cNvPr id="102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95483" y="1133475"/>
            <a:ext cx="11225042" cy="500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Level 0, Arial, 18 </a:t>
            </a:r>
            <a:r>
              <a:rPr lang="en-GB" noProof="0" dirty="0" err="1"/>
              <a:t>pt</a:t>
            </a:r>
            <a:r>
              <a:rPr lang="en-GB" noProof="0" dirty="0"/>
              <a:t>, black</a:t>
            </a:r>
          </a:p>
          <a:p>
            <a:pPr lvl="1"/>
            <a:r>
              <a:rPr lang="en-GB" noProof="0" dirty="0"/>
              <a:t>Level 1, Arial, 18 </a:t>
            </a:r>
            <a:r>
              <a:rPr lang="en-GB" noProof="0" dirty="0" err="1"/>
              <a:t>pt</a:t>
            </a:r>
            <a:r>
              <a:rPr lang="en-GB" noProof="0" dirty="0"/>
              <a:t>, black</a:t>
            </a:r>
          </a:p>
          <a:p>
            <a:pPr lvl="2"/>
            <a:r>
              <a:rPr lang="en-GB" noProof="0" dirty="0"/>
              <a:t>Level 2</a:t>
            </a:r>
          </a:p>
          <a:p>
            <a:pPr lvl="3"/>
            <a:r>
              <a:rPr lang="en-GB" noProof="0" dirty="0"/>
              <a:t>Level 3</a:t>
            </a:r>
          </a:p>
          <a:p>
            <a:pPr lvl="4"/>
            <a:r>
              <a:rPr lang="en-GB" noProof="0" dirty="0"/>
              <a:t>Level 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35560" y="6521199"/>
            <a:ext cx="934686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I  Titel der Präsentation  I  Name des Autors  I  Datum  I   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572558" y="6521200"/>
            <a:ext cx="24796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3D664F-96E6-4083-91F7-8BD54E4E120A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F7625E5-D178-09E6-5F14-6A95BC78D36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3" y="6317388"/>
            <a:ext cx="1210313" cy="344176"/>
          </a:xfrm>
          <a:prstGeom prst="rect">
            <a:avLst/>
          </a:prstGeom>
        </p:spPr>
      </p:pic>
      <p:pic>
        <p:nvPicPr>
          <p:cNvPr id="7" name="Bild 16">
            <a:extLst>
              <a:ext uri="{FF2B5EF4-FFF2-40B4-BE49-F238E27FC236}">
                <a16:creationId xmlns:a16="http://schemas.microsoft.com/office/drawing/2014/main" id="{E5336F4E-F547-F563-AEFD-E8A1420FB1CB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1743104" y="5414745"/>
            <a:ext cx="556637" cy="18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661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4" r:id="rId3"/>
    <p:sldLayoutId id="2147483691" r:id="rId4"/>
    <p:sldLayoutId id="2147483692" r:id="rId5"/>
    <p:sldLayoutId id="2147483693" r:id="rId6"/>
    <p:sldLayoutId id="2147483695" r:id="rId7"/>
    <p:sldLayoutId id="2147483662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8" r:id="rId22"/>
    <p:sldLayoutId id="2147483680" r:id="rId2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i="0" u="none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36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36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36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36" b="1">
          <a:solidFill>
            <a:schemeClr val="tx2"/>
          </a:solidFill>
          <a:latin typeface="Arial" pitchFamily="34" charset="0"/>
        </a:defRPr>
      </a:lvl5pPr>
      <a:lvl6pPr marL="521254" algn="l" rtl="0" eaLnBrk="1" fontAlgn="base" hangingPunct="1">
        <a:spcBef>
          <a:spcPct val="0"/>
        </a:spcBef>
        <a:spcAft>
          <a:spcPct val="0"/>
        </a:spcAft>
        <a:defRPr sz="2736" b="1">
          <a:solidFill>
            <a:schemeClr val="tx2"/>
          </a:solidFill>
          <a:latin typeface="Arial" pitchFamily="34" charset="0"/>
        </a:defRPr>
      </a:lvl6pPr>
      <a:lvl7pPr marL="1042507" algn="l" rtl="0" eaLnBrk="1" fontAlgn="base" hangingPunct="1">
        <a:spcBef>
          <a:spcPct val="0"/>
        </a:spcBef>
        <a:spcAft>
          <a:spcPct val="0"/>
        </a:spcAft>
        <a:defRPr sz="2736" b="1">
          <a:solidFill>
            <a:schemeClr val="tx2"/>
          </a:solidFill>
          <a:latin typeface="Arial" pitchFamily="34" charset="0"/>
        </a:defRPr>
      </a:lvl7pPr>
      <a:lvl8pPr marL="1563761" algn="l" rtl="0" eaLnBrk="1" fontAlgn="base" hangingPunct="1">
        <a:spcBef>
          <a:spcPct val="0"/>
        </a:spcBef>
        <a:spcAft>
          <a:spcPct val="0"/>
        </a:spcAft>
        <a:defRPr sz="2736" b="1">
          <a:solidFill>
            <a:schemeClr val="tx2"/>
          </a:solidFill>
          <a:latin typeface="Arial" pitchFamily="34" charset="0"/>
        </a:defRPr>
      </a:lvl8pPr>
      <a:lvl9pPr marL="2085015" algn="l" rtl="0" eaLnBrk="1" fontAlgn="base" hangingPunct="1">
        <a:spcBef>
          <a:spcPct val="0"/>
        </a:spcBef>
        <a:spcAft>
          <a:spcPct val="0"/>
        </a:spcAft>
        <a:defRPr sz="2736" b="1">
          <a:solidFill>
            <a:schemeClr val="tx2"/>
          </a:solidFill>
          <a:latin typeface="Arial" pitchFamily="34" charset="0"/>
        </a:defRPr>
      </a:lvl9pPr>
    </p:titleStyle>
    <p:bodyStyle>
      <a:lvl1pPr algn="l" rtl="0" eaLnBrk="1" fontAlgn="base" hangingPunct="1">
        <a:spcBef>
          <a:spcPts val="1368"/>
        </a:spcBef>
        <a:spcAft>
          <a:spcPct val="0"/>
        </a:spcAft>
        <a:buFont typeface="Arial" pitchFamily="34" charset="0"/>
        <a:defRPr kern="1200">
          <a:solidFill>
            <a:schemeClr val="tx2"/>
          </a:solidFill>
          <a:latin typeface="+mn-lt"/>
          <a:ea typeface="+mn-ea"/>
          <a:cs typeface="+mn-cs"/>
        </a:defRPr>
      </a:lvl1pPr>
      <a:lvl2pPr marL="307684" indent="-307684" algn="l" rtl="0" eaLnBrk="1" fontAlgn="base" hangingPunct="1">
        <a:spcBef>
          <a:spcPts val="912"/>
        </a:spcBef>
        <a:spcAft>
          <a:spcPct val="0"/>
        </a:spcAft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2pPr>
      <a:lvl3pPr marL="615369" indent="-307684" algn="l" rtl="0" eaLnBrk="1" fontAlgn="base" hangingPunct="1">
        <a:spcBef>
          <a:spcPts val="456"/>
        </a:spcBef>
        <a:spcAft>
          <a:spcPct val="0"/>
        </a:spcAft>
        <a:buFont typeface="Arial" pitchFamily="34" charset="0"/>
        <a:buChar char="–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921244" indent="-305875" algn="l" rtl="0" eaLnBrk="1" fontAlgn="base" hangingPunct="1">
        <a:spcBef>
          <a:spcPts val="228"/>
        </a:spcBef>
        <a:spcAft>
          <a:spcPct val="0"/>
        </a:spcAft>
        <a:buFont typeface="Arial" pitchFamily="34" charset="0"/>
        <a:buChar char="–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921244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866895" indent="-260627" algn="l" defTabSz="1042507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149" indent="-260627" algn="l" defTabSz="1042507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03" indent="-260627" algn="l" defTabSz="1042507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657" indent="-260627" algn="l" defTabSz="1042507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07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54" algn="l" defTabSz="1042507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07" algn="l" defTabSz="1042507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61" algn="l" defTabSz="1042507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15" algn="l" defTabSz="1042507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269" algn="l" defTabSz="1042507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22" algn="l" defTabSz="1042507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776" algn="l" defTabSz="1042507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030" algn="l" defTabSz="1042507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3861" userDrawn="1">
          <p15:clr>
            <a:srgbClr val="F26B43"/>
          </p15:clr>
        </p15:guide>
        <p15:guide id="5" pos="370" userDrawn="1">
          <p15:clr>
            <a:srgbClr val="F26B43"/>
          </p15:clr>
        </p15:guide>
        <p15:guide id="6" pos="7446" userDrawn="1">
          <p15:clr>
            <a:srgbClr val="F26B43"/>
          </p15:clr>
        </p15:guide>
        <p15:guide id="8" orient="horz" pos="7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6.xml"/><Relationship Id="rId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2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3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5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6.emf"/><Relationship Id="rId12" Type="http://schemas.openxmlformats.org/officeDocument/2006/relationships/image" Target="../media/image41.emf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13.emf"/><Relationship Id="rId11" Type="http://schemas.openxmlformats.org/officeDocument/2006/relationships/image" Target="../media/image40.e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13.emf"/><Relationship Id="rId11" Type="http://schemas.openxmlformats.org/officeDocument/2006/relationships/image" Target="../media/image46.e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45.emf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0.emf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5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emf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emf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357D7DB-9EAC-A4E1-73B3-A674723CC6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13652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4" imgH="424" progId="TCLayout.ActiveDocument.1">
                  <p:embed/>
                </p:oleObj>
              </mc:Choice>
              <mc:Fallback>
                <p:oleObj name="think-cell Folie" r:id="rId3" imgW="424" imgH="42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595341" y="5131874"/>
            <a:ext cx="11405315" cy="461665"/>
          </a:xfrm>
        </p:spPr>
        <p:txBody>
          <a:bodyPr vert="horz"/>
          <a:lstStyle/>
          <a:p>
            <a:r>
              <a:rPr lang="de-DE" dirty="0"/>
              <a:t>Calio Pro Plus / Calio Pro Plus Z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95341" y="6279123"/>
            <a:ext cx="3535362" cy="123111"/>
          </a:xfrm>
        </p:spPr>
        <p:txBody>
          <a:bodyPr/>
          <a:lstStyle/>
          <a:p>
            <a:r>
              <a:rPr lang="de-DE" dirty="0"/>
              <a:t>TPU-GP11, Christian Heister / Siegfried Wendel / Oliver Fischer, 2025</a:t>
            </a:r>
          </a:p>
        </p:txBody>
      </p:sp>
    </p:spTree>
    <p:extLst>
      <p:ext uri="{BB962C8B-B14F-4D97-AF65-F5344CB8AC3E}">
        <p14:creationId xmlns:p14="http://schemas.microsoft.com/office/powerpoint/2010/main" val="4288386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7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0242" name="Object 7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7E3767C-9F7A-4A29-9A41-C1280B84BE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44" name="Titel 1"/>
          <p:cNvSpPr>
            <a:spLocks noGrp="1"/>
          </p:cNvSpPr>
          <p:nvPr>
            <p:ph type="title"/>
          </p:nvPr>
        </p:nvSpPr>
        <p:spPr>
          <a:xfrm>
            <a:off x="8313222" y="552336"/>
            <a:ext cx="3687434" cy="369332"/>
          </a:xfrm>
        </p:spPr>
        <p:txBody>
          <a:bodyPr vert="horz"/>
          <a:lstStyle/>
          <a:p>
            <a:r>
              <a:rPr lang="tr-TR" dirty="0"/>
              <a:t>Sizes and Specifications</a:t>
            </a:r>
            <a:endParaRPr lang="de-DE" dirty="0"/>
          </a:p>
        </p:txBody>
      </p:sp>
      <p:sp>
        <p:nvSpPr>
          <p:cNvPr id="1024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13222" y="1412776"/>
            <a:ext cx="3687434" cy="5005585"/>
          </a:xfrm>
        </p:spPr>
        <p:txBody>
          <a:bodyPr/>
          <a:lstStyle/>
          <a:p>
            <a:pPr marL="0" lvl="1" indent="0">
              <a:buNone/>
            </a:pPr>
            <a:r>
              <a:rPr lang="en-GB" dirty="0" err="1"/>
              <a:t>Calio</a:t>
            </a:r>
            <a:r>
              <a:rPr lang="en-GB" dirty="0"/>
              <a:t> Pro Plus</a:t>
            </a:r>
          </a:p>
          <a:p>
            <a:pPr lvl="1"/>
            <a:r>
              <a:rPr lang="en-GB" dirty="0"/>
              <a:t>16 new sizes</a:t>
            </a:r>
          </a:p>
          <a:p>
            <a:pPr lvl="1"/>
            <a:r>
              <a:rPr lang="en-GB" dirty="0"/>
              <a:t>New impellers with extended pump performance curves</a:t>
            </a:r>
          </a:p>
          <a:p>
            <a:pPr lvl="1"/>
            <a:r>
              <a:rPr lang="en-GB" dirty="0"/>
              <a:t>New 1100W/1800W motor</a:t>
            </a:r>
          </a:p>
          <a:p>
            <a:pPr lvl="1"/>
            <a:r>
              <a:rPr lang="en-GB" dirty="0"/>
              <a:t>Improved EEI</a:t>
            </a:r>
          </a:p>
          <a:p>
            <a:pPr lvl="1"/>
            <a:r>
              <a:rPr lang="en-GB" dirty="0"/>
              <a:t>New pump functions</a:t>
            </a:r>
          </a:p>
          <a:p>
            <a:pPr lvl="1"/>
            <a:r>
              <a:rPr lang="en-GB" dirty="0"/>
              <a:t>Bluetooth with app connectivity</a:t>
            </a:r>
          </a:p>
          <a:p>
            <a:pPr lvl="1"/>
            <a:r>
              <a:rPr lang="en-GB" dirty="0"/>
              <a:t>Standard Modbus interface</a:t>
            </a:r>
          </a:p>
          <a:p>
            <a:pPr lvl="1"/>
            <a:r>
              <a:rPr lang="en-GB" dirty="0"/>
              <a:t>Optional fieldbus modules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A66C18-15AC-0B64-1A83-02C28B657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72558" y="6521200"/>
            <a:ext cx="247967" cy="123111"/>
          </a:xfrm>
        </p:spPr>
        <p:txBody>
          <a:bodyPr/>
          <a:lstStyle/>
          <a:p>
            <a:fld id="{197B3661-8D55-41B1-B027-752C4DFE60D8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7D8D9AD-0DE2-4251-ADBC-78D4EC6141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13222" y="224556"/>
            <a:ext cx="3506865" cy="276999"/>
          </a:xfrm>
        </p:spPr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Z</a:t>
            </a:r>
            <a:endParaRPr lang="en-GB" noProof="0" dirty="0"/>
          </a:p>
        </p:txBody>
      </p:sp>
      <p:sp>
        <p:nvSpPr>
          <p:cNvPr id="5" name="Textfeld 4"/>
          <p:cNvSpPr txBox="1"/>
          <p:nvPr/>
        </p:nvSpPr>
        <p:spPr>
          <a:xfrm>
            <a:off x="191344" y="22466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Calio</a:t>
            </a:r>
            <a:r>
              <a:rPr lang="de-DE" dirty="0"/>
              <a:t> Pro Plus Z</a:t>
            </a: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662413"/>
              </p:ext>
            </p:extLst>
          </p:nvPr>
        </p:nvGraphicFramePr>
        <p:xfrm>
          <a:off x="8616280" y="5119913"/>
          <a:ext cx="2512803" cy="1223681"/>
        </p:xfrm>
        <a:graphic>
          <a:graphicData uri="http://schemas.openxmlformats.org/drawingml/2006/table">
            <a:tbl>
              <a:tblPr/>
              <a:tblGrid>
                <a:gridCol w="1273175">
                  <a:extLst>
                    <a:ext uri="{9D8B030D-6E8A-4147-A177-3AD203B41FA5}">
                      <a16:colId xmlns:a16="http://schemas.microsoft.com/office/drawing/2014/main" val="561362501"/>
                    </a:ext>
                  </a:extLst>
                </a:gridCol>
                <a:gridCol w="1239628">
                  <a:extLst>
                    <a:ext uri="{9D8B030D-6E8A-4147-A177-3AD203B41FA5}">
                      <a16:colId xmlns:a16="http://schemas.microsoft.com/office/drawing/2014/main" val="3958597881"/>
                    </a:ext>
                  </a:extLst>
                </a:gridCol>
              </a:tblGrid>
              <a:tr h="2425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Colour</a:t>
                      </a:r>
                      <a:endParaRPr kumimoji="0" lang="en-GB" sz="16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201844"/>
                  </a:ext>
                </a:extLst>
              </a:tr>
              <a:tr h="242579"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V3 = Calio V3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220W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52743"/>
                  </a:ext>
                </a:extLst>
              </a:tr>
              <a:tr h="242579">
                <a:tc>
                  <a:txBody>
                    <a:bodyPr/>
                    <a:lstStyle/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V5</a:t>
                      </a:r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= Calio Pro Plus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400W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051783"/>
                  </a:ext>
                </a:extLst>
              </a:tr>
              <a:tr h="242579"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 = WILO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1100W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417661"/>
                  </a:ext>
                </a:extLst>
              </a:tr>
              <a:tr h="2425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= </a:t>
                      </a:r>
                      <a:r>
                        <a:rPr lang="de-DE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Grundfos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1800W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26713"/>
                  </a:ext>
                </a:extLst>
              </a:tr>
            </a:tbl>
          </a:graphicData>
        </a:graphic>
      </p:graphicFrame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679431"/>
              </p:ext>
            </p:extLst>
          </p:nvPr>
        </p:nvGraphicFramePr>
        <p:xfrm>
          <a:off x="233626" y="709892"/>
          <a:ext cx="7543800" cy="521669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400520378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7298015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51069622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42268986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57867051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44319283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0272228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88841174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977754521"/>
                    </a:ext>
                  </a:extLst>
                </a:gridCol>
              </a:tblGrid>
              <a:tr h="47424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553871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New: V5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056049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 / </a:t>
                      </a:r>
                      <a:r>
                        <a:rPr lang="de-DE" sz="1100" b="0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468640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New: V5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V3 / </a:t>
                      </a:r>
                      <a:r>
                        <a:rPr lang="de-DE" sz="1100" b="0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 / </a:t>
                      </a:r>
                      <a:r>
                        <a:rPr lang="de-DE" sz="1100" b="0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 / </a:t>
                      </a:r>
                      <a:r>
                        <a:rPr lang="de-DE" sz="1100" b="0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 / </a:t>
                      </a:r>
                      <a:r>
                        <a:rPr lang="de-DE" sz="1100" b="0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546108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67530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 / </a:t>
                      </a:r>
                      <a:r>
                        <a:rPr lang="de-DE" sz="1100" b="0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 / </a:t>
                      </a:r>
                      <a:r>
                        <a:rPr lang="de-DE" sz="1100" b="0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 / </a:t>
                      </a:r>
                      <a:r>
                        <a:rPr lang="de-DE" sz="1100" b="0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655565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New: V5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 / </a:t>
                      </a:r>
                      <a:r>
                        <a:rPr lang="de-DE" sz="1100" b="0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 / </a:t>
                      </a:r>
                      <a:r>
                        <a:rPr lang="de-DE" sz="1100" b="0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 / </a:t>
                      </a:r>
                      <a:r>
                        <a:rPr lang="de-DE" sz="1100" b="0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 / </a:t>
                      </a:r>
                      <a:r>
                        <a:rPr lang="de-DE" sz="1100" b="0" i="0" u="none" strike="noStrike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055051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256670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748794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400" b="1" i="0" u="none" strike="noStrike">
                        <a:solidFill>
                          <a:srgbClr val="FF57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827465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V3 / </a:t>
                      </a: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571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V5</a:t>
                      </a:r>
                    </a:p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722290"/>
                  </a:ext>
                </a:extLst>
              </a:tr>
            </a:tbl>
          </a:graphicData>
        </a:graphic>
      </p:graphicFrame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04723962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7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0242" name="Object 7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7E3767C-9F7A-4A29-9A41-C1280B84BE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44" name="Titel 1"/>
          <p:cNvSpPr>
            <a:spLocks noGrp="1"/>
          </p:cNvSpPr>
          <p:nvPr>
            <p:ph type="title"/>
          </p:nvPr>
        </p:nvSpPr>
        <p:spPr>
          <a:xfrm>
            <a:off x="8313222" y="552336"/>
            <a:ext cx="3687434" cy="369332"/>
          </a:xfrm>
        </p:spPr>
        <p:txBody>
          <a:bodyPr vert="horz"/>
          <a:lstStyle/>
          <a:p>
            <a:r>
              <a:rPr lang="en-US" dirty="0" err="1"/>
              <a:t>Ugradbene</a:t>
            </a:r>
            <a:r>
              <a:rPr lang="en-US" dirty="0"/>
              <a:t> mere</a:t>
            </a:r>
            <a:endParaRPr lang="de-DE" dirty="0"/>
          </a:p>
        </p:txBody>
      </p:sp>
      <p:sp>
        <p:nvSpPr>
          <p:cNvPr id="1024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13222" y="1412776"/>
            <a:ext cx="3507303" cy="5005585"/>
          </a:xfrm>
        </p:spPr>
        <p:txBody>
          <a:bodyPr/>
          <a:lstStyle/>
          <a:p>
            <a:pPr marL="0" lvl="1" indent="0">
              <a:buNone/>
            </a:pPr>
            <a:r>
              <a:rPr lang="en-GB" dirty="0" err="1"/>
              <a:t>Calio</a:t>
            </a:r>
            <a:r>
              <a:rPr lang="en-GB" dirty="0"/>
              <a:t> Pro Plus</a:t>
            </a:r>
          </a:p>
          <a:p>
            <a:pPr lvl="1"/>
            <a:r>
              <a:rPr lang="en-GB" dirty="0"/>
              <a:t>50 </a:t>
            </a:r>
            <a:r>
              <a:rPr lang="en-GB" dirty="0" err="1"/>
              <a:t>veličina</a:t>
            </a:r>
            <a:endParaRPr lang="en-GB" dirty="0"/>
          </a:p>
          <a:p>
            <a:pPr lvl="1"/>
            <a:r>
              <a:rPr lang="en-GB" dirty="0"/>
              <a:t>8 </a:t>
            </a:r>
            <a:r>
              <a:rPr lang="en-GB" dirty="0" err="1"/>
              <a:t>ugradbenih</a:t>
            </a:r>
            <a:r>
              <a:rPr lang="en-GB" dirty="0"/>
              <a:t> </a:t>
            </a:r>
            <a:r>
              <a:rPr lang="en-GB" dirty="0" err="1"/>
              <a:t>mera</a:t>
            </a:r>
            <a:endParaRPr lang="en-GB" dirty="0"/>
          </a:p>
          <a:p>
            <a:pPr marL="0" lvl="1" indent="0">
              <a:buNone/>
            </a:pP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A66C18-15AC-0B64-1A83-02C28B657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72558" y="6521200"/>
            <a:ext cx="247967" cy="123111"/>
          </a:xfrm>
        </p:spPr>
        <p:txBody>
          <a:bodyPr/>
          <a:lstStyle/>
          <a:p>
            <a:fld id="{197B3661-8D55-41B1-B027-752C4DFE60D8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7D8D9AD-0DE2-4251-ADBC-78D4EC6141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13222" y="224556"/>
            <a:ext cx="3506865" cy="276999"/>
          </a:xfrm>
        </p:spPr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</a:t>
            </a:r>
            <a:endParaRPr lang="en-GB" noProof="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936076"/>
              </p:ext>
            </p:extLst>
          </p:nvPr>
        </p:nvGraphicFramePr>
        <p:xfrm>
          <a:off x="551384" y="1040126"/>
          <a:ext cx="70567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6608">
                  <a:extLst>
                    <a:ext uri="{9D8B030D-6E8A-4147-A177-3AD203B41FA5}">
                      <a16:colId xmlns:a16="http://schemas.microsoft.com/office/drawing/2014/main" val="1562459972"/>
                    </a:ext>
                  </a:extLst>
                </a:gridCol>
                <a:gridCol w="2148968">
                  <a:extLst>
                    <a:ext uri="{9D8B030D-6E8A-4147-A177-3AD203B41FA5}">
                      <a16:colId xmlns:a16="http://schemas.microsoft.com/office/drawing/2014/main" val="2456918466"/>
                    </a:ext>
                  </a:extLst>
                </a:gridCol>
                <a:gridCol w="1211208">
                  <a:extLst>
                    <a:ext uri="{9D8B030D-6E8A-4147-A177-3AD203B41FA5}">
                      <a16:colId xmlns:a16="http://schemas.microsoft.com/office/drawing/2014/main" val="4120920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Calio Pro Plus </a:t>
                      </a:r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Veličene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Priključci pumpe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Ugrad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mera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45111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25-40/60/80/100/120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 1 1/2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0156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30-40/60/80/100/120/140/160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 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09867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32-40/60/80/100/120/140/160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 32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59298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40-40/60/80/100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 40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72171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40-120/150/180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 40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98294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50-40/60/80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 50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8310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50-100/120/150/180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 50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15499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65-40/60/80/100/120/150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 65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27252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80-40/60/80/100/120/160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 80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79627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100-40/60/80/100/120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 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6698477"/>
                  </a:ext>
                </a:extLst>
              </a:tr>
            </a:tbl>
          </a:graphicData>
        </a:graphic>
      </p:graphicFrame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79289658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7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0242" name="Object 7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7E3767C-9F7A-4A29-9A41-C1280B84BE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44" name="Titel 1"/>
          <p:cNvSpPr>
            <a:spLocks noGrp="1"/>
          </p:cNvSpPr>
          <p:nvPr>
            <p:ph type="title"/>
          </p:nvPr>
        </p:nvSpPr>
        <p:spPr>
          <a:xfrm>
            <a:off x="8313222" y="552336"/>
            <a:ext cx="3687434" cy="369332"/>
          </a:xfrm>
        </p:spPr>
        <p:txBody>
          <a:bodyPr vert="horz"/>
          <a:lstStyle/>
          <a:p>
            <a:r>
              <a:rPr lang="en-US" dirty="0" err="1"/>
              <a:t>Ugradbene</a:t>
            </a:r>
            <a:r>
              <a:rPr lang="en-US" dirty="0"/>
              <a:t> mere</a:t>
            </a:r>
            <a:endParaRPr lang="de-DE" dirty="0"/>
          </a:p>
        </p:txBody>
      </p:sp>
      <p:sp>
        <p:nvSpPr>
          <p:cNvPr id="1024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13222" y="1412776"/>
            <a:ext cx="3687434" cy="5005585"/>
          </a:xfrm>
        </p:spPr>
        <p:txBody>
          <a:bodyPr/>
          <a:lstStyle/>
          <a:p>
            <a:pPr marL="0" lvl="1" indent="0">
              <a:buNone/>
            </a:pPr>
            <a:r>
              <a:rPr lang="en-GB" dirty="0" err="1"/>
              <a:t>Calio</a:t>
            </a:r>
            <a:r>
              <a:rPr lang="en-GB" dirty="0"/>
              <a:t> Pro Plus Z</a:t>
            </a:r>
          </a:p>
          <a:p>
            <a:pPr lvl="1"/>
            <a:r>
              <a:rPr lang="en-GB" dirty="0"/>
              <a:t>29 </a:t>
            </a:r>
            <a:r>
              <a:rPr lang="en-GB" dirty="0" err="1"/>
              <a:t>veličina</a:t>
            </a:r>
            <a:endParaRPr lang="en-GB" dirty="0"/>
          </a:p>
          <a:p>
            <a:pPr lvl="1"/>
            <a:r>
              <a:rPr lang="en-GB" dirty="0"/>
              <a:t>6 </a:t>
            </a:r>
            <a:r>
              <a:rPr lang="en-GB" dirty="0" err="1"/>
              <a:t>ugradbenih</a:t>
            </a:r>
            <a:r>
              <a:rPr lang="en-GB" dirty="0"/>
              <a:t> </a:t>
            </a:r>
            <a:r>
              <a:rPr lang="en-GB" dirty="0" err="1"/>
              <a:t>mera</a:t>
            </a:r>
            <a:endParaRPr lang="en-GB" dirty="0"/>
          </a:p>
          <a:p>
            <a:pPr lvl="1"/>
            <a:endParaRPr lang="en-GB" dirty="0"/>
          </a:p>
          <a:p>
            <a:pPr marL="0" lvl="1" indent="0">
              <a:buNone/>
            </a:pPr>
            <a:endParaRPr lang="en-GB" dirty="0"/>
          </a:p>
          <a:p>
            <a:pPr marL="0" lvl="1" indent="0">
              <a:buNone/>
            </a:pP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A66C18-15AC-0B64-1A83-02C28B657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72558" y="6521200"/>
            <a:ext cx="247967" cy="123111"/>
          </a:xfrm>
        </p:spPr>
        <p:txBody>
          <a:bodyPr/>
          <a:lstStyle/>
          <a:p>
            <a:fld id="{197B3661-8D55-41B1-B027-752C4DFE60D8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7D8D9AD-0DE2-4251-ADBC-78D4EC6141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13222" y="224556"/>
            <a:ext cx="3506865" cy="276999"/>
          </a:xfrm>
        </p:spPr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Z</a:t>
            </a:r>
            <a:endParaRPr lang="en-GB" noProof="0" dirty="0"/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893333"/>
              </p:ext>
            </p:extLst>
          </p:nvPr>
        </p:nvGraphicFramePr>
        <p:xfrm>
          <a:off x="551384" y="1040126"/>
          <a:ext cx="6984776" cy="3154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8888">
                  <a:extLst>
                    <a:ext uri="{9D8B030D-6E8A-4147-A177-3AD203B41FA5}">
                      <a16:colId xmlns:a16="http://schemas.microsoft.com/office/drawing/2014/main" val="1562459972"/>
                    </a:ext>
                  </a:extLst>
                </a:gridCol>
                <a:gridCol w="2127039">
                  <a:extLst>
                    <a:ext uri="{9D8B030D-6E8A-4147-A177-3AD203B41FA5}">
                      <a16:colId xmlns:a16="http://schemas.microsoft.com/office/drawing/2014/main" val="2456918466"/>
                    </a:ext>
                  </a:extLst>
                </a:gridCol>
                <a:gridCol w="1198849">
                  <a:extLst>
                    <a:ext uri="{9D8B030D-6E8A-4147-A177-3AD203B41FA5}">
                      <a16:colId xmlns:a16="http://schemas.microsoft.com/office/drawing/2014/main" val="4120920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Calio Pro Plus </a:t>
                      </a:r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Veličene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Priključci pumpe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1042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Ugrad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mera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de-D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45111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Z 30-40/60/80/100/120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 2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0156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Z 32-40/60/80/100/120/150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DN 32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09867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Z 40-40/60/80/100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DN 40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59298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Z 40-120/150/180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DN 40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72171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Z 50-40/60/80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DN 50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98294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Z 50-100/120/150/180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DN 50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8310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Z 65-80/100/120/150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DN 65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340 mm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15499393"/>
                  </a:ext>
                </a:extLst>
              </a:tr>
            </a:tbl>
          </a:graphicData>
        </a:graphic>
      </p:graphicFrame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89126814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8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7170" name="Object 8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6D647227-46A6-4D15-AADD-1367F0DEC2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60272CA5-2FC4-4A5E-827E-27083A6D01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9428" y="1844823"/>
            <a:ext cx="9501096" cy="648073"/>
          </a:xfrm>
        </p:spPr>
        <p:txBody>
          <a:bodyPr/>
          <a:lstStyle/>
          <a:p>
            <a:pPr marL="0" indent="0">
              <a:buNone/>
            </a:pPr>
            <a:r>
              <a:rPr lang="pl-PL" sz="2800" dirty="0"/>
              <a:t>Razlike u odnosu na Calio Pro</a:t>
            </a:r>
            <a:endParaRPr lang="de-DE" sz="2800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B81BA2-78F9-423A-B25C-FB889C58F7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ECDC95-33E4-418A-B72B-19407C465E9E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998F7B18-2CE2-40B2-93CF-AA6F89FD5E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rot="16200000">
            <a:off x="11735929" y="3598857"/>
            <a:ext cx="576064" cy="92333"/>
          </a:xfrm>
        </p:spPr>
        <p:txBody>
          <a:bodyPr/>
          <a:lstStyle/>
          <a:p>
            <a:r>
              <a:rPr lang="en-US" sz="500" dirty="0"/>
              <a:t>30.07.2024</a:t>
            </a:r>
          </a:p>
          <a:p>
            <a:endParaRPr lang="en-US" sz="200" dirty="0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59470485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tr-TR" dirty="0"/>
              <a:t>C</a:t>
            </a:r>
            <a:r>
              <a:rPr lang="de-DE" dirty="0" err="1"/>
              <a:t>ommuni</a:t>
            </a:r>
            <a:r>
              <a:rPr lang="tr-TR" dirty="0"/>
              <a:t>c</a:t>
            </a:r>
            <a:r>
              <a:rPr lang="de-DE" dirty="0" err="1"/>
              <a:t>ation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/ </a:t>
            </a:r>
            <a:r>
              <a:rPr lang="en-GB" dirty="0" err="1"/>
              <a:t>Calio</a:t>
            </a:r>
            <a:r>
              <a:rPr lang="en-GB" dirty="0"/>
              <a:t> Pro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48" name="Rechteck 47"/>
          <p:cNvSpPr/>
          <p:nvPr/>
        </p:nvSpPr>
        <p:spPr>
          <a:xfrm>
            <a:off x="522030" y="1404896"/>
            <a:ext cx="9001000" cy="1992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300"/>
              </a:spcBef>
              <a:spcAft>
                <a:spcPts val="600"/>
              </a:spcAft>
            </a:pPr>
            <a:r>
              <a:rPr lang="tr-TR" b="1" dirty="0">
                <a:solidFill>
                  <a:srgbClr val="FF57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 </a:t>
            </a:r>
            <a:r>
              <a:rPr lang="en-GB" b="1" dirty="0">
                <a:solidFill>
                  <a:srgbClr val="FF57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Positioning</a:t>
            </a:r>
            <a:endParaRPr lang="de-DE" sz="1100" dirty="0">
              <a:solidFill>
                <a:srgbClr val="FF571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7470">
              <a:spcAft>
                <a:spcPts val="0"/>
              </a:spcAft>
            </a:pPr>
            <a:r>
              <a:rPr lang="en-US" dirty="0">
                <a:solidFill>
                  <a:srgbClr val="3C3C3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high efficient glandless pump </a:t>
            </a:r>
            <a:r>
              <a:rPr lang="en-US" dirty="0" err="1">
                <a:solidFill>
                  <a:srgbClr val="3C3C3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Calio</a:t>
            </a:r>
            <a:r>
              <a:rPr lang="en-US" dirty="0">
                <a:solidFill>
                  <a:srgbClr val="3C3C3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 with </a:t>
            </a:r>
            <a:r>
              <a:rPr lang="en-US" dirty="0" err="1">
                <a:solidFill>
                  <a:srgbClr val="3C3C3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DynamicControl</a:t>
            </a:r>
            <a:r>
              <a:rPr lang="en-US" dirty="0">
                <a:solidFill>
                  <a:srgbClr val="3C3C3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enables maximum cost savings and is ideal for replacing uncontrolled heating pumps in larger buildings. Its design allows for particularly easy commissioning and installation.</a:t>
            </a:r>
            <a:br>
              <a:rPr lang="en-GB" dirty="0">
                <a:solidFill>
                  <a:srgbClr val="3C3C3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7470" algn="just">
              <a:spcAft>
                <a:spcPts val="0"/>
              </a:spcAft>
            </a:pPr>
            <a:r>
              <a:rPr lang="tr-TR" b="1" dirty="0">
                <a:solidFill>
                  <a:srgbClr val="FF57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endParaRPr lang="de-DE" sz="1100" dirty="0">
              <a:solidFill>
                <a:srgbClr val="FF571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7470" algn="just">
              <a:spcAft>
                <a:spcPts val="0"/>
              </a:spcAft>
            </a:pPr>
            <a:r>
              <a:rPr lang="en-US" dirty="0" err="1">
                <a:solidFill>
                  <a:srgbClr val="3C3C3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Calio</a:t>
            </a:r>
            <a:r>
              <a:rPr lang="en-US" dirty="0">
                <a:solidFill>
                  <a:srgbClr val="3C3C3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 is the simple and clever heating pump in larger buildings.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20884" r="22747" b="25168"/>
          <a:stretch/>
        </p:blipFill>
        <p:spPr>
          <a:xfrm>
            <a:off x="1127448" y="3886627"/>
            <a:ext cx="2408582" cy="194463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3736321"/>
            <a:ext cx="4057404" cy="2408872"/>
          </a:xfrm>
          <a:prstGeom prst="rect">
            <a:avLst/>
          </a:prstGeom>
        </p:spPr>
      </p:pic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60793345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it-IT" dirty="0"/>
              <a:t>Razlike Calio Pro od Calio Pro Plus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/ </a:t>
            </a:r>
            <a:r>
              <a:rPr lang="en-GB" dirty="0" err="1"/>
              <a:t>Calio</a:t>
            </a:r>
            <a:r>
              <a:rPr lang="en-GB" dirty="0"/>
              <a:t> Pro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997" y="2572181"/>
            <a:ext cx="3742294" cy="233893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222033" y="522485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230V </a:t>
            </a:r>
            <a:r>
              <a:rPr lang="en-US" dirty="0" err="1"/>
              <a:t>Priključak</a:t>
            </a:r>
            <a:endParaRPr lang="en-US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4516144" y="4707946"/>
            <a:ext cx="276339" cy="50682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709373" y="3648967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 x </a:t>
            </a:r>
            <a:r>
              <a:rPr lang="de-DE" dirty="0" err="1"/>
              <a:t>Alar</a:t>
            </a:r>
            <a:r>
              <a:rPr lang="tr-TR" dirty="0"/>
              <a:t>m rel</a:t>
            </a:r>
            <a:r>
              <a:rPr lang="en-US" dirty="0" err="1"/>
              <a:t>ej</a:t>
            </a:r>
            <a:endParaRPr lang="de-DE" dirty="0"/>
          </a:p>
        </p:txBody>
      </p:sp>
      <p:cxnSp>
        <p:nvCxnSpPr>
          <p:cNvPr id="15" name="Gerade Verbindung mit Pfeil 14"/>
          <p:cNvCxnSpPr>
            <a:stCxn id="14" idx="3"/>
          </p:cNvCxnSpPr>
          <p:nvPr/>
        </p:nvCxnSpPr>
        <p:spPr>
          <a:xfrm flipV="1">
            <a:off x="2356042" y="3779267"/>
            <a:ext cx="615735" cy="5436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79376" y="4692060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paralelnom</a:t>
            </a:r>
            <a:r>
              <a:rPr lang="en-US" dirty="0"/>
              <a:t> </a:t>
            </a:r>
            <a:r>
              <a:rPr lang="en-US" dirty="0" err="1"/>
              <a:t>pumpom</a:t>
            </a:r>
            <a:endParaRPr lang="de-DE" dirty="0"/>
          </a:p>
        </p:txBody>
      </p:sp>
      <p:cxnSp>
        <p:nvCxnSpPr>
          <p:cNvPr id="17" name="Gerade Verbindung mit Pfeil 16"/>
          <p:cNvCxnSpPr/>
          <p:nvPr/>
        </p:nvCxnSpPr>
        <p:spPr>
          <a:xfrm flipV="1">
            <a:off x="1880500" y="4236903"/>
            <a:ext cx="1234579" cy="51182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739624" y="5579948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EEI ≤ 0.2 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695969" y="1542092"/>
            <a:ext cx="183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Displej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tasterima</a:t>
            </a:r>
            <a:endParaRPr lang="de-DE" dirty="0"/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287688" y="2279684"/>
            <a:ext cx="174572" cy="104487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5087180" y="3831164"/>
            <a:ext cx="1549444" cy="66165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5434289" y="2010624"/>
            <a:ext cx="587763" cy="6168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6610871" y="4521695"/>
            <a:ext cx="5355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71F"/>
                </a:solidFill>
              </a:rPr>
              <a:t>Motori bez </a:t>
            </a:r>
            <a:r>
              <a:rPr lang="en-US" b="1" dirty="0" err="1">
                <a:solidFill>
                  <a:srgbClr val="FF571F"/>
                </a:solidFill>
              </a:rPr>
              <a:t>potrebe</a:t>
            </a:r>
            <a:r>
              <a:rPr lang="en-US" b="1" dirty="0">
                <a:solidFill>
                  <a:srgbClr val="FF571F"/>
                </a:solidFill>
              </a:rPr>
              <a:t> za </a:t>
            </a:r>
            <a:r>
              <a:rPr lang="en-US" b="1" dirty="0" err="1">
                <a:solidFill>
                  <a:srgbClr val="FF571F"/>
                </a:solidFill>
              </a:rPr>
              <a:t>održavanjem</a:t>
            </a:r>
            <a:r>
              <a:rPr lang="en-US" b="1" dirty="0">
                <a:solidFill>
                  <a:srgbClr val="FF571F"/>
                </a:solidFill>
              </a:rPr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rotorom</a:t>
            </a:r>
            <a:r>
              <a:rPr lang="en-US" dirty="0"/>
              <a:t> od </a:t>
            </a:r>
            <a:r>
              <a:rPr lang="en-US" dirty="0" err="1"/>
              <a:t>plastike</a:t>
            </a:r>
            <a:r>
              <a:rPr lang="en-US" dirty="0"/>
              <a:t> </a:t>
            </a:r>
            <a:r>
              <a:rPr lang="en-US" dirty="0" err="1"/>
              <a:t>ojačane</a:t>
            </a:r>
            <a:r>
              <a:rPr lang="en-US" dirty="0"/>
              <a:t> </a:t>
            </a:r>
            <a:r>
              <a:rPr lang="en-US" dirty="0" err="1"/>
              <a:t>karbonskim</a:t>
            </a:r>
            <a:r>
              <a:rPr lang="en-US" dirty="0"/>
              <a:t> </a:t>
            </a:r>
            <a:r>
              <a:rPr lang="en-US" dirty="0" err="1"/>
              <a:t>vlaknima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integrisanim</a:t>
            </a:r>
            <a:r>
              <a:rPr lang="en-US" dirty="0"/>
              <a:t> </a:t>
            </a:r>
            <a:r>
              <a:rPr lang="en-US" dirty="0" err="1"/>
              <a:t>sistemom</a:t>
            </a:r>
            <a:r>
              <a:rPr lang="en-US" dirty="0"/>
              <a:t> </a:t>
            </a:r>
            <a:r>
              <a:rPr lang="en-US" dirty="0" err="1"/>
              <a:t>filtera</a:t>
            </a:r>
            <a:r>
              <a:rPr lang="en-US" dirty="0"/>
              <a:t> </a:t>
            </a:r>
            <a:r>
              <a:rPr lang="en-US" b="1" dirty="0" err="1">
                <a:solidFill>
                  <a:srgbClr val="FF571F"/>
                </a:solidFill>
              </a:rPr>
              <a:t>pružaju</a:t>
            </a:r>
            <a:r>
              <a:rPr lang="en-US" b="1" dirty="0">
                <a:solidFill>
                  <a:srgbClr val="FF571F"/>
                </a:solidFill>
              </a:rPr>
              <a:t> </a:t>
            </a:r>
            <a:r>
              <a:rPr lang="en-US" b="1" dirty="0" err="1">
                <a:solidFill>
                  <a:srgbClr val="FF571F"/>
                </a:solidFill>
              </a:rPr>
              <a:t>zaštitu</a:t>
            </a:r>
            <a:r>
              <a:rPr lang="en-US" b="1" dirty="0">
                <a:solidFill>
                  <a:srgbClr val="FF571F"/>
                </a:solidFill>
              </a:rPr>
              <a:t> od </a:t>
            </a:r>
            <a:r>
              <a:rPr lang="en-US" b="1" dirty="0" err="1">
                <a:solidFill>
                  <a:srgbClr val="FF571F"/>
                </a:solidFill>
              </a:rPr>
              <a:t>nečistoća</a:t>
            </a:r>
            <a:r>
              <a:rPr lang="en-US" b="1" dirty="0">
                <a:solidFill>
                  <a:srgbClr val="FF571F"/>
                </a:solidFill>
              </a:rPr>
              <a:t> </a:t>
            </a:r>
            <a:r>
              <a:rPr lang="en-US" b="1" dirty="0" err="1">
                <a:solidFill>
                  <a:srgbClr val="FF571F"/>
                </a:solidFill>
              </a:rPr>
              <a:t>kao</a:t>
            </a:r>
            <a:r>
              <a:rPr lang="en-US" b="1" dirty="0">
                <a:solidFill>
                  <a:srgbClr val="FF571F"/>
                </a:solidFill>
              </a:rPr>
              <a:t> </a:t>
            </a:r>
            <a:r>
              <a:rPr lang="en-US" b="1" dirty="0" err="1">
                <a:solidFill>
                  <a:srgbClr val="FF571F"/>
                </a:solidFill>
              </a:rPr>
              <a:t>što</a:t>
            </a:r>
            <a:r>
              <a:rPr lang="en-US" b="1" dirty="0">
                <a:solidFill>
                  <a:srgbClr val="FF571F"/>
                </a:solidFill>
              </a:rPr>
              <a:t> je </a:t>
            </a:r>
            <a:r>
              <a:rPr lang="en-US" b="1" dirty="0" err="1">
                <a:solidFill>
                  <a:srgbClr val="FF571F"/>
                </a:solidFill>
              </a:rPr>
              <a:t>magnetit</a:t>
            </a:r>
            <a:endParaRPr lang="de-DE" b="1" dirty="0">
              <a:solidFill>
                <a:srgbClr val="FF571F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169950" y="1034617"/>
            <a:ext cx="2436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Univerzalno</a:t>
            </a:r>
            <a:r>
              <a:rPr lang="en-US" dirty="0"/>
              <a:t> </a:t>
            </a:r>
            <a:r>
              <a:rPr lang="en-US" dirty="0" err="1"/>
              <a:t>kućište</a:t>
            </a:r>
            <a:r>
              <a:rPr lang="en-US" dirty="0"/>
              <a:t> za tri </a:t>
            </a:r>
            <a:r>
              <a:rPr lang="en-US" dirty="0" err="1"/>
              <a:t>klase</a:t>
            </a:r>
            <a:r>
              <a:rPr lang="en-US" dirty="0"/>
              <a:t> </a:t>
            </a:r>
            <a:r>
              <a:rPr lang="en-US" dirty="0" err="1"/>
              <a:t>pritiska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FF571F"/>
                </a:solidFill>
              </a:rPr>
              <a:t>PN 6/10/16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KTL zaštita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76021" y="2239769"/>
            <a:ext cx="2967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571F"/>
                </a:solidFill>
              </a:rPr>
              <a:t>Maksimalna</a:t>
            </a:r>
            <a:r>
              <a:rPr lang="en-US" b="1" dirty="0">
                <a:solidFill>
                  <a:srgbClr val="FF571F"/>
                </a:solidFill>
              </a:rPr>
              <a:t> </a:t>
            </a:r>
            <a:r>
              <a:rPr lang="en-US" b="1" dirty="0" err="1">
                <a:solidFill>
                  <a:srgbClr val="FF571F"/>
                </a:solidFill>
              </a:rPr>
              <a:t>ušteda</a:t>
            </a:r>
            <a:r>
              <a:rPr lang="en-US" b="1" dirty="0">
                <a:solidFill>
                  <a:srgbClr val="FF571F"/>
                </a:solidFill>
              </a:rPr>
              <a:t> </a:t>
            </a:r>
            <a:r>
              <a:rPr lang="en-US" b="1" dirty="0" err="1">
                <a:solidFill>
                  <a:srgbClr val="FF571F"/>
                </a:solidFill>
              </a:rPr>
              <a:t>energije</a:t>
            </a:r>
            <a:r>
              <a:rPr lang="en-US" b="1" dirty="0">
                <a:solidFill>
                  <a:srgbClr val="FF571F"/>
                </a:solidFill>
              </a:rPr>
              <a:t> </a:t>
            </a:r>
            <a:r>
              <a:rPr lang="en-US" b="1" dirty="0" err="1">
                <a:solidFill>
                  <a:srgbClr val="FF571F"/>
                </a:solidFill>
              </a:rPr>
              <a:t>uz</a:t>
            </a:r>
            <a:r>
              <a:rPr lang="en-US" b="1" dirty="0">
                <a:solidFill>
                  <a:srgbClr val="FF571F"/>
                </a:solidFill>
              </a:rPr>
              <a:t> </a:t>
            </a:r>
            <a:r>
              <a:rPr lang="en-US" b="1" dirty="0" err="1">
                <a:solidFill>
                  <a:srgbClr val="FF571F"/>
                </a:solidFill>
              </a:rPr>
              <a:t>DynamicControl</a:t>
            </a:r>
            <a:endParaRPr lang="de-DE" b="1" dirty="0">
              <a:solidFill>
                <a:srgbClr val="FF571F"/>
              </a:solidFill>
              <a:sym typeface="Symbol" panose="05050102010706020507" pitchFamily="18" charset="2"/>
            </a:endParaRPr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2497789" y="2824544"/>
            <a:ext cx="556905" cy="56528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476243762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it-IT" dirty="0"/>
              <a:t>Razlike Calio Pro od Calio Pro Plus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/ </a:t>
            </a:r>
            <a:r>
              <a:rPr lang="en-GB" dirty="0" err="1"/>
              <a:t>Calio</a:t>
            </a:r>
            <a:r>
              <a:rPr lang="en-GB" dirty="0"/>
              <a:t> Pro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105" y="2152359"/>
            <a:ext cx="4645134" cy="2903208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6757503" y="4831831"/>
            <a:ext cx="4509060" cy="707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err="1"/>
              <a:t>Dodatne</a:t>
            </a:r>
            <a:r>
              <a:rPr lang="en-US" sz="1600" dirty="0"/>
              <a:t> </a:t>
            </a:r>
            <a:r>
              <a:rPr lang="en-US" sz="1600" dirty="0" err="1"/>
              <a:t>funkcije</a:t>
            </a:r>
            <a:r>
              <a:rPr lang="en-US" sz="1600" dirty="0"/>
              <a:t> pumpe</a:t>
            </a:r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en-US" sz="1199" dirty="0" err="1"/>
              <a:t>Integrisani</a:t>
            </a:r>
            <a:r>
              <a:rPr lang="en-US" sz="1199" dirty="0"/>
              <a:t> rad </a:t>
            </a:r>
            <a:r>
              <a:rPr lang="en-US" sz="1199" dirty="0" err="1"/>
              <a:t>sa</a:t>
            </a:r>
            <a:r>
              <a:rPr lang="en-US" sz="1199" dirty="0"/>
              <a:t> </a:t>
            </a:r>
            <a:r>
              <a:rPr lang="en-US" sz="1199" dirty="0" err="1"/>
              <a:t>dvostrukom</a:t>
            </a:r>
            <a:r>
              <a:rPr lang="en-US" sz="1199" dirty="0"/>
              <a:t> </a:t>
            </a:r>
            <a:r>
              <a:rPr lang="en-US" sz="1199" dirty="0" err="1"/>
              <a:t>pumpom</a:t>
            </a:r>
            <a:endParaRPr lang="en-US" sz="1199" dirty="0"/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en-US" sz="1199" dirty="0" err="1"/>
              <a:t>Funkcija</a:t>
            </a:r>
            <a:r>
              <a:rPr lang="en-US" sz="1199" dirty="0"/>
              <a:t> </a:t>
            </a:r>
            <a:r>
              <a:rPr lang="en-US" sz="1199" dirty="0" err="1"/>
              <a:t>odzračivanja</a:t>
            </a:r>
            <a:endParaRPr lang="en-US" sz="1199" dirty="0"/>
          </a:p>
        </p:txBody>
      </p:sp>
      <p:sp>
        <p:nvSpPr>
          <p:cNvPr id="27" name="Textfeld 26"/>
          <p:cNvSpPr txBox="1"/>
          <p:nvPr/>
        </p:nvSpPr>
        <p:spPr>
          <a:xfrm>
            <a:off x="566254" y="1319038"/>
            <a:ext cx="3003957" cy="224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err="1">
                <a:solidFill>
                  <a:srgbClr val="FF571F"/>
                </a:solidFill>
              </a:rPr>
              <a:t>Energetski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efikasna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i</a:t>
            </a:r>
            <a:r>
              <a:rPr lang="en-US" sz="1600" b="1" dirty="0">
                <a:solidFill>
                  <a:srgbClr val="FF571F"/>
                </a:solidFill>
              </a:rPr>
              <a:t> rad bez </a:t>
            </a:r>
            <a:r>
              <a:rPr lang="en-US" sz="1600" b="1" dirty="0" err="1">
                <a:solidFill>
                  <a:srgbClr val="FF571F"/>
                </a:solidFill>
              </a:rPr>
              <a:t>senzora</a:t>
            </a:r>
            <a:endParaRPr lang="en-US" sz="1600" b="1" dirty="0">
              <a:solidFill>
                <a:srgbClr val="FF571F"/>
              </a:solidFill>
            </a:endParaRPr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en-US" sz="1199" dirty="0" err="1"/>
              <a:t>Konstantni</a:t>
            </a:r>
            <a:r>
              <a:rPr lang="en-US" sz="1199" dirty="0"/>
              <a:t> ∆p</a:t>
            </a:r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en-US" sz="1199" dirty="0" err="1"/>
              <a:t>Proporcionalni</a:t>
            </a:r>
            <a:r>
              <a:rPr lang="en-US" sz="1199" dirty="0"/>
              <a:t> ∆p</a:t>
            </a:r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en-US" sz="1199" dirty="0" err="1"/>
              <a:t>Konstantna</a:t>
            </a:r>
            <a:r>
              <a:rPr lang="en-US" sz="1199" dirty="0"/>
              <a:t> </a:t>
            </a:r>
            <a:r>
              <a:rPr lang="en-US" sz="1199" dirty="0" err="1"/>
              <a:t>brzina</a:t>
            </a:r>
            <a:endParaRPr lang="en-US" sz="1199" dirty="0"/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en-US" sz="1199" b="1" dirty="0" err="1">
                <a:solidFill>
                  <a:srgbClr val="FF571F"/>
                </a:solidFill>
              </a:rPr>
              <a:t>DynamicControl</a:t>
            </a:r>
            <a:r>
              <a:rPr lang="en-US" sz="1199" b="1" dirty="0">
                <a:solidFill>
                  <a:srgbClr val="FF571F"/>
                </a:solidFill>
              </a:rPr>
              <a:t>:</a:t>
            </a:r>
            <a:r>
              <a:rPr lang="en-US" sz="1199" dirty="0"/>
              <a:t> </a:t>
            </a:r>
            <a:r>
              <a:rPr lang="en-US" sz="1199" dirty="0" err="1"/>
              <a:t>Energetski</a:t>
            </a:r>
            <a:r>
              <a:rPr lang="en-US" sz="1199" dirty="0"/>
              <a:t> </a:t>
            </a:r>
            <a:r>
              <a:rPr lang="en-US" sz="1199" dirty="0" err="1"/>
              <a:t>efikasno</a:t>
            </a:r>
            <a:r>
              <a:rPr lang="en-US" sz="1199" dirty="0"/>
              <a:t> </a:t>
            </a:r>
            <a:r>
              <a:rPr lang="en-US" sz="1199" dirty="0" err="1"/>
              <a:t>automatsko</a:t>
            </a:r>
            <a:r>
              <a:rPr lang="en-US" sz="1199" dirty="0"/>
              <a:t> </a:t>
            </a:r>
            <a:r>
              <a:rPr lang="en-US" sz="1199" dirty="0" err="1"/>
              <a:t>podešavanje</a:t>
            </a:r>
            <a:r>
              <a:rPr lang="en-US" sz="1199" dirty="0"/>
              <a:t> </a:t>
            </a:r>
            <a:r>
              <a:rPr lang="en-US" sz="1199" dirty="0" err="1"/>
              <a:t>radne</a:t>
            </a:r>
            <a:r>
              <a:rPr lang="en-US" sz="1199" dirty="0"/>
              <a:t> </a:t>
            </a:r>
            <a:r>
              <a:rPr lang="en-US" sz="1199" dirty="0" err="1"/>
              <a:t>tačke</a:t>
            </a:r>
            <a:r>
              <a:rPr lang="en-US" sz="1199" dirty="0"/>
              <a:t> u </a:t>
            </a:r>
            <a:r>
              <a:rPr lang="en-US" sz="1199" dirty="0" err="1"/>
              <a:t>skladu</a:t>
            </a:r>
            <a:r>
              <a:rPr lang="en-US" sz="1199" dirty="0"/>
              <a:t> </a:t>
            </a:r>
            <a:r>
              <a:rPr lang="en-US" sz="1199" dirty="0" err="1"/>
              <a:t>sa</a:t>
            </a:r>
            <a:r>
              <a:rPr lang="en-US" sz="1199" dirty="0"/>
              <a:t> </a:t>
            </a:r>
            <a:r>
              <a:rPr lang="en-US" sz="1199" dirty="0" err="1"/>
              <a:t>promenljivim</a:t>
            </a:r>
            <a:r>
              <a:rPr lang="en-US" sz="1199" dirty="0"/>
              <a:t> </a:t>
            </a:r>
            <a:r>
              <a:rPr lang="en-US" sz="1199" dirty="0" err="1"/>
              <a:t>zahtevima</a:t>
            </a:r>
            <a:r>
              <a:rPr lang="en-US" sz="1199" dirty="0"/>
              <a:t>, bez </a:t>
            </a:r>
            <a:r>
              <a:rPr lang="en-US" sz="1199" dirty="0" err="1"/>
              <a:t>rizika</a:t>
            </a:r>
            <a:r>
              <a:rPr lang="en-US" sz="1199" dirty="0"/>
              <a:t> od </a:t>
            </a:r>
            <a:r>
              <a:rPr lang="en-US" sz="1199" dirty="0" err="1"/>
              <a:t>nedovoljnog</a:t>
            </a:r>
            <a:r>
              <a:rPr lang="en-US" sz="1199" dirty="0"/>
              <a:t> </a:t>
            </a:r>
            <a:r>
              <a:rPr lang="en-US" sz="1199" dirty="0" err="1"/>
              <a:t>snabdevanja</a:t>
            </a:r>
            <a:endParaRPr lang="en-US" sz="1199" dirty="0"/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en-US" sz="1199" b="1" dirty="0" err="1">
                <a:solidFill>
                  <a:srgbClr val="FF571F"/>
                </a:solidFill>
              </a:rPr>
              <a:t>Automatsko</a:t>
            </a:r>
            <a:r>
              <a:rPr lang="en-US" sz="1199" b="1" dirty="0">
                <a:solidFill>
                  <a:srgbClr val="FF571F"/>
                </a:solidFill>
              </a:rPr>
              <a:t> </a:t>
            </a:r>
            <a:r>
              <a:rPr lang="en-US" sz="1199" b="1" dirty="0" err="1">
                <a:solidFill>
                  <a:srgbClr val="FF571F"/>
                </a:solidFill>
              </a:rPr>
              <a:t>podešavanje</a:t>
            </a:r>
            <a:r>
              <a:rPr lang="en-US" sz="1199" b="1" dirty="0">
                <a:solidFill>
                  <a:srgbClr val="FF571F"/>
                </a:solidFill>
              </a:rPr>
              <a:t> </a:t>
            </a:r>
            <a:r>
              <a:rPr lang="en-US" sz="1199" b="1" dirty="0" err="1">
                <a:solidFill>
                  <a:srgbClr val="FF571F"/>
                </a:solidFill>
              </a:rPr>
              <a:t>regulatora</a:t>
            </a:r>
            <a:r>
              <a:rPr lang="en-US" sz="1199" b="1" dirty="0">
                <a:solidFill>
                  <a:srgbClr val="FF571F"/>
                </a:solidFill>
              </a:rPr>
              <a:t> </a:t>
            </a:r>
            <a:r>
              <a:rPr lang="en-US" sz="1199" dirty="0"/>
              <a:t>(</a:t>
            </a:r>
            <a:r>
              <a:rPr lang="en-US" sz="1199" dirty="0" err="1"/>
              <a:t>patentirano</a:t>
            </a:r>
            <a:r>
              <a:rPr lang="en-US" sz="1199" dirty="0"/>
              <a:t>)</a:t>
            </a:r>
          </a:p>
        </p:txBody>
      </p:sp>
      <p:cxnSp>
        <p:nvCxnSpPr>
          <p:cNvPr id="28" name="Gerade Verbindung mit Pfeil 27"/>
          <p:cNvCxnSpPr/>
          <p:nvPr/>
        </p:nvCxnSpPr>
        <p:spPr>
          <a:xfrm flipH="1">
            <a:off x="6301251" y="3558000"/>
            <a:ext cx="2421887" cy="127561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8446693" y="1398806"/>
            <a:ext cx="3067153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571F"/>
                </a:solidFill>
              </a:rPr>
              <a:t>Univerzalno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kućište</a:t>
            </a:r>
            <a:r>
              <a:rPr lang="en-US" sz="1600" b="1" dirty="0">
                <a:solidFill>
                  <a:srgbClr val="FF571F"/>
                </a:solidFill>
              </a:rPr>
              <a:t> za tri </a:t>
            </a:r>
            <a:r>
              <a:rPr lang="en-US" sz="1600" b="1" dirty="0" err="1">
                <a:solidFill>
                  <a:srgbClr val="FF571F"/>
                </a:solidFill>
              </a:rPr>
              <a:t>klase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pritiska</a:t>
            </a:r>
            <a:endParaRPr lang="en-US" sz="1600" b="1" dirty="0">
              <a:solidFill>
                <a:srgbClr val="FF571F"/>
              </a:solidFill>
            </a:endParaRPr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de-DE" sz="1199" b="1" dirty="0">
                <a:solidFill>
                  <a:srgbClr val="FF571F"/>
                </a:solidFill>
              </a:rPr>
              <a:t>PN 6/10/16</a:t>
            </a:r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de-DE" sz="1199" dirty="0"/>
              <a:t>KTL </a:t>
            </a:r>
            <a:r>
              <a:rPr lang="en-US" sz="1199" dirty="0" err="1"/>
              <a:t>premaz</a:t>
            </a:r>
            <a:endParaRPr lang="en-GB" sz="1199" dirty="0"/>
          </a:p>
        </p:txBody>
      </p:sp>
      <p:cxnSp>
        <p:nvCxnSpPr>
          <p:cNvPr id="30" name="Gerade Verbindung mit Pfeil 29"/>
          <p:cNvCxnSpPr/>
          <p:nvPr/>
        </p:nvCxnSpPr>
        <p:spPr>
          <a:xfrm>
            <a:off x="3479409" y="2237670"/>
            <a:ext cx="589712" cy="637335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468105" y="3960355"/>
            <a:ext cx="2653612" cy="144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err="1"/>
              <a:t>Jednostavno</a:t>
            </a:r>
            <a:r>
              <a:rPr lang="en-US" sz="1600" dirty="0"/>
              <a:t> za </a:t>
            </a:r>
            <a:r>
              <a:rPr lang="en-US" sz="1600" dirty="0" err="1"/>
              <a:t>korišćenje</a:t>
            </a:r>
            <a:endParaRPr lang="en-US" sz="1600" dirty="0"/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en-US" sz="1199" dirty="0" err="1"/>
              <a:t>Podešavanje</a:t>
            </a:r>
            <a:r>
              <a:rPr lang="en-US" sz="1199" dirty="0"/>
              <a:t> </a:t>
            </a:r>
            <a:r>
              <a:rPr lang="en-US" sz="1199" dirty="0" err="1"/>
              <a:t>režima</a:t>
            </a:r>
            <a:r>
              <a:rPr lang="en-US" sz="1199" dirty="0"/>
              <a:t> </a:t>
            </a:r>
            <a:r>
              <a:rPr lang="en-US" sz="1199" dirty="0" err="1"/>
              <a:t>rada</a:t>
            </a:r>
            <a:r>
              <a:rPr lang="en-US" sz="1199" dirty="0"/>
              <a:t> </a:t>
            </a:r>
            <a:r>
              <a:rPr lang="en-US" sz="1199" dirty="0" err="1"/>
              <a:t>i</a:t>
            </a:r>
            <a:r>
              <a:rPr lang="en-US" sz="1199" dirty="0"/>
              <a:t> </a:t>
            </a:r>
            <a:r>
              <a:rPr lang="en-US" sz="1199" dirty="0" err="1"/>
              <a:t>referentne</a:t>
            </a:r>
            <a:r>
              <a:rPr lang="en-US" sz="1199" dirty="0"/>
              <a:t> </a:t>
            </a:r>
            <a:r>
              <a:rPr lang="en-US" sz="1199" dirty="0" err="1"/>
              <a:t>vrednosti</a:t>
            </a:r>
            <a:r>
              <a:rPr lang="en-US" sz="1199" dirty="0"/>
              <a:t> u </a:t>
            </a:r>
            <a:r>
              <a:rPr lang="en-US" sz="1199" dirty="0" err="1"/>
              <a:t>metrima</a:t>
            </a:r>
            <a:endParaRPr lang="en-US" sz="1199" dirty="0"/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en-US" sz="1199" dirty="0" err="1"/>
              <a:t>Prikaz</a:t>
            </a:r>
            <a:r>
              <a:rPr lang="en-US" sz="1199" dirty="0"/>
              <a:t> </a:t>
            </a:r>
            <a:r>
              <a:rPr lang="en-US" sz="1199" dirty="0" err="1"/>
              <a:t>poruka</a:t>
            </a:r>
            <a:r>
              <a:rPr lang="en-US" sz="1199" dirty="0"/>
              <a:t> o </a:t>
            </a:r>
            <a:r>
              <a:rPr lang="en-US" sz="1199" dirty="0" err="1"/>
              <a:t>grešci</a:t>
            </a:r>
            <a:endParaRPr lang="en-US" sz="1199" dirty="0"/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en-US" sz="1199" dirty="0"/>
              <a:t>Isti </a:t>
            </a:r>
            <a:r>
              <a:rPr lang="en-US" sz="1199" dirty="0" err="1"/>
              <a:t>interfejs</a:t>
            </a:r>
            <a:r>
              <a:rPr lang="en-US" sz="1199" dirty="0"/>
              <a:t> </a:t>
            </a:r>
            <a:r>
              <a:rPr lang="en-US" sz="1199" dirty="0" err="1"/>
              <a:t>sa</a:t>
            </a:r>
            <a:r>
              <a:rPr lang="en-US" sz="1199" dirty="0"/>
              <a:t> </a:t>
            </a:r>
            <a:r>
              <a:rPr lang="en-US" sz="1199" dirty="0" err="1"/>
              <a:t>tasterima</a:t>
            </a:r>
            <a:r>
              <a:rPr lang="en-US" sz="1199" dirty="0"/>
              <a:t> </a:t>
            </a:r>
            <a:r>
              <a:rPr lang="en-US" sz="1199" dirty="0" err="1"/>
              <a:t>kao</a:t>
            </a:r>
            <a:r>
              <a:rPr lang="en-US" sz="1199" dirty="0"/>
              <a:t> </a:t>
            </a:r>
            <a:r>
              <a:rPr lang="en-US" sz="1199" dirty="0" err="1"/>
              <a:t>kod</a:t>
            </a:r>
            <a:r>
              <a:rPr lang="en-US" sz="1199" dirty="0"/>
              <a:t> Calio S </a:t>
            </a:r>
            <a:r>
              <a:rPr lang="en-US" sz="1199" dirty="0" err="1"/>
              <a:t>modela</a:t>
            </a:r>
            <a:endParaRPr lang="en-US" sz="1199" dirty="0"/>
          </a:p>
          <a:p>
            <a:pPr marL="195470" indent="-195470">
              <a:buFont typeface="Arial" panose="020B0604020202020204" pitchFamily="34" charset="0"/>
              <a:buChar char="•"/>
            </a:pPr>
            <a:endParaRPr lang="de-DE" sz="1199" dirty="0"/>
          </a:p>
        </p:txBody>
      </p:sp>
      <p:cxnSp>
        <p:nvCxnSpPr>
          <p:cNvPr id="32" name="Gerade Verbindung mit Pfeil 31"/>
          <p:cNvCxnSpPr/>
          <p:nvPr/>
        </p:nvCxnSpPr>
        <p:spPr>
          <a:xfrm flipH="1" flipV="1">
            <a:off x="5579315" y="4147370"/>
            <a:ext cx="1132431" cy="974930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2045427" y="5670969"/>
            <a:ext cx="3038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1600" dirty="0"/>
              <a:t>Standardizovani interfejsi za jednostavno planiranje: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200" dirty="0"/>
              <a:t>1x relej za alarm (standard)</a:t>
            </a:r>
          </a:p>
        </p:txBody>
      </p:sp>
      <p:cxnSp>
        <p:nvCxnSpPr>
          <p:cNvPr id="34" name="Gerade Verbindung mit Pfeil 33"/>
          <p:cNvCxnSpPr/>
          <p:nvPr/>
        </p:nvCxnSpPr>
        <p:spPr>
          <a:xfrm flipV="1">
            <a:off x="3479409" y="4308727"/>
            <a:ext cx="589712" cy="1357080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8721273" y="2921546"/>
            <a:ext cx="3002622" cy="1784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err="1"/>
              <a:t>Visokoefikasan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robustan</a:t>
            </a:r>
            <a:r>
              <a:rPr lang="en-US" sz="1600" b="1" dirty="0"/>
              <a:t> motor</a:t>
            </a:r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en-US" sz="1199" b="1" dirty="0">
                <a:solidFill>
                  <a:srgbClr val="FF571F"/>
                </a:solidFill>
              </a:rPr>
              <a:t>EEI ≤ 0,2</a:t>
            </a:r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en-US" sz="1199" dirty="0" err="1"/>
              <a:t>Tih</a:t>
            </a:r>
            <a:r>
              <a:rPr lang="en-US" sz="1199" dirty="0"/>
              <a:t> rad</a:t>
            </a:r>
          </a:p>
          <a:p>
            <a:pPr marL="195470" indent="-195470">
              <a:buFont typeface="Arial" panose="020B0604020202020204" pitchFamily="34" charset="0"/>
              <a:buChar char="•"/>
            </a:pPr>
            <a:r>
              <a:rPr lang="pl-PL" sz="1199" b="1" dirty="0">
                <a:solidFill>
                  <a:srgbClr val="FF571F"/>
                </a:solidFill>
              </a:rPr>
              <a:t>Sinterovani filter bez potrebe za održavanjem </a:t>
            </a:r>
            <a:r>
              <a:rPr lang="en-US" sz="1199" dirty="0"/>
              <a:t>koji </a:t>
            </a:r>
            <a:r>
              <a:rPr lang="en-US" sz="1199" dirty="0" err="1"/>
              <a:t>obezbeđuje</a:t>
            </a:r>
            <a:r>
              <a:rPr lang="en-US" sz="1199" dirty="0"/>
              <a:t> </a:t>
            </a:r>
            <a:r>
              <a:rPr lang="en-US" sz="1199" dirty="0" err="1"/>
              <a:t>minimalan</a:t>
            </a:r>
            <a:r>
              <a:rPr lang="en-US" sz="1199" dirty="0"/>
              <a:t> </a:t>
            </a:r>
            <a:r>
              <a:rPr lang="en-US" sz="1199" dirty="0" err="1"/>
              <a:t>prodor</a:t>
            </a:r>
            <a:r>
              <a:rPr lang="en-US" sz="1199" dirty="0"/>
              <a:t> </a:t>
            </a:r>
            <a:r>
              <a:rPr lang="en-US" sz="1199" dirty="0" err="1"/>
              <a:t>nečistoća</a:t>
            </a:r>
            <a:endParaRPr lang="en-US" sz="1199" dirty="0"/>
          </a:p>
          <a:p>
            <a:pPr marL="285581" indent="-285581">
              <a:buFont typeface="Arial" panose="020B0604020202020204" pitchFamily="34" charset="0"/>
              <a:buChar char="•"/>
            </a:pPr>
            <a:endParaRPr lang="de-DE" sz="1799" dirty="0"/>
          </a:p>
        </p:txBody>
      </p:sp>
      <p:cxnSp>
        <p:nvCxnSpPr>
          <p:cNvPr id="36" name="Gerade Verbindung mit Pfeil 35"/>
          <p:cNvCxnSpPr/>
          <p:nvPr/>
        </p:nvCxnSpPr>
        <p:spPr>
          <a:xfrm flipV="1">
            <a:off x="2808651" y="3326377"/>
            <a:ext cx="1260470" cy="915617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 flipH="1">
            <a:off x="6914310" y="2026575"/>
            <a:ext cx="1521324" cy="1080332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113734279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8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7170" name="Object 8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6D647227-46A6-4D15-AADD-1367F0DEC2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60272CA5-2FC4-4A5E-827E-27083A6D01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9428" y="1844823"/>
            <a:ext cx="9501096" cy="648073"/>
          </a:xfrm>
        </p:spPr>
        <p:txBody>
          <a:bodyPr/>
          <a:lstStyle/>
          <a:p>
            <a:pPr marL="0" indent="0">
              <a:buNone/>
            </a:pPr>
            <a:r>
              <a:rPr lang="tr-TR" sz="2800" b="1" dirty="0"/>
              <a:t>Competitors</a:t>
            </a:r>
            <a:endParaRPr lang="de-DE" sz="2800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B81BA2-78F9-423A-B25C-FB889C58F7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ECDC95-33E4-418A-B72B-19407C465E9E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998F7B18-2CE2-40B2-93CF-AA6F89FD5E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rot="16200000">
            <a:off x="11735929" y="3598857"/>
            <a:ext cx="576064" cy="92333"/>
          </a:xfrm>
        </p:spPr>
        <p:txBody>
          <a:bodyPr/>
          <a:lstStyle/>
          <a:p>
            <a:r>
              <a:rPr lang="en-US" sz="600" dirty="0"/>
              <a:t>30.07.2024</a:t>
            </a:r>
          </a:p>
          <a:p>
            <a:endParaRPr lang="en-US" sz="600" dirty="0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40785508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tr-TR" dirty="0"/>
              <a:t>Competitors Overview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graphicFrame>
        <p:nvGraphicFramePr>
          <p:cNvPr id="48" name="Tabel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152610"/>
              </p:ext>
            </p:extLst>
          </p:nvPr>
        </p:nvGraphicFramePr>
        <p:xfrm>
          <a:off x="377362" y="1862670"/>
          <a:ext cx="11551286" cy="4031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6230">
                  <a:extLst>
                    <a:ext uri="{9D8B030D-6E8A-4147-A177-3AD203B41FA5}">
                      <a16:colId xmlns:a16="http://schemas.microsoft.com/office/drawing/2014/main" val="149591744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348753978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57127392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31865316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4040396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KSB </a:t>
                      </a:r>
                    </a:p>
                    <a:p>
                      <a:r>
                        <a:rPr lang="de-DE" dirty="0" err="1"/>
                        <a:t>Calio</a:t>
                      </a:r>
                      <a:r>
                        <a:rPr lang="de-DE" dirty="0"/>
                        <a:t> Pro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Grundfos</a:t>
                      </a:r>
                      <a:endParaRPr lang="de-DE" dirty="0"/>
                    </a:p>
                    <a:p>
                      <a:r>
                        <a:rPr lang="de-DE" dirty="0"/>
                        <a:t>Magna</a:t>
                      </a:r>
                      <a:r>
                        <a:rPr lang="de-DE" baseline="0" dirty="0"/>
                        <a:t> 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Wilo</a:t>
                      </a:r>
                      <a:endParaRPr lang="de-DE" dirty="0"/>
                    </a:p>
                    <a:p>
                      <a:r>
                        <a:rPr lang="de-DE" dirty="0"/>
                        <a:t>Stratos </a:t>
                      </a:r>
                      <a:r>
                        <a:rPr lang="de-DE" dirty="0" err="1"/>
                        <a:t>Maxo</a:t>
                      </a:r>
                      <a:r>
                        <a:rPr lang="de-DE" dirty="0"/>
                        <a:t>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DAB</a:t>
                      </a:r>
                    </a:p>
                    <a:p>
                      <a:r>
                        <a:rPr lang="de-DE" dirty="0" err="1"/>
                        <a:t>Evoplus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697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Pressure Class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PN6/10/16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Extra PN6/10</a:t>
                      </a:r>
                    </a:p>
                    <a:p>
                      <a:r>
                        <a:rPr lang="de-DE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Extra PN16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Only</a:t>
                      </a:r>
                      <a:r>
                        <a:rPr lang="de-DE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PN6/10</a:t>
                      </a:r>
                      <a:br>
                        <a:rPr lang="de-DE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Extra PN16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Extra PN6</a:t>
                      </a:r>
                    </a:p>
                    <a:p>
                      <a:r>
                        <a:rPr lang="de-DE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Extra PN10</a:t>
                      </a:r>
                    </a:p>
                    <a:p>
                      <a:r>
                        <a:rPr lang="de-DE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Extra PN16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196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r>
                        <a:rPr lang="tr-TR" sz="16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Efficiency Fulfilment</a:t>
                      </a:r>
                      <a:endParaRPr lang="de-DE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: EEI ≤ 0.18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Do</a:t>
                      </a:r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uble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: EEI ≤ 0.19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: EEI ≤ 0.17 – 0.20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ouble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: EEI ≤ 0.17 – 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: EEI ≤ 0.17 – 0,19</a:t>
                      </a:r>
                    </a:p>
                    <a:p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ouble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: EEI ≤ 0.17 – 0,19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Single:</a:t>
                      </a:r>
                      <a:r>
                        <a:rPr lang="de-DE" sz="1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EEI ≤ 0.21 – 0.24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Twin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: EEI ≤ 0.22 – 0.23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19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Fun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de-DE" sz="1600" b="1" dirty="0" err="1">
                          <a:solidFill>
                            <a:schemeClr val="tx1"/>
                          </a:solidFill>
                        </a:rPr>
                        <a:t>tion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tr-TR" sz="1400" b="0" baseline="0" dirty="0">
                          <a:solidFill>
                            <a:schemeClr val="tx1"/>
                          </a:solidFill>
                        </a:rPr>
                        <a:t> extensive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tr-TR" sz="1400" b="0" baseline="0" dirty="0">
                          <a:solidFill>
                            <a:schemeClr val="tx1"/>
                          </a:solidFill>
                        </a:rPr>
                        <a:t> extensive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tr-TR" sz="1400" b="0" baseline="0" dirty="0">
                          <a:solidFill>
                            <a:schemeClr val="tx1"/>
                          </a:solidFill>
                        </a:rPr>
                        <a:t> extensive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Reduced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05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Bluetooth /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55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err="1">
                          <a:solidFill>
                            <a:schemeClr val="tx1"/>
                          </a:solidFill>
                        </a:rPr>
                        <a:t>Modbus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baseline="0" dirty="0">
                          <a:solidFill>
                            <a:schemeClr val="tx1"/>
                          </a:solidFill>
                        </a:rPr>
                        <a:t>Standard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ptional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ptional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552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err="1">
                          <a:solidFill>
                            <a:schemeClr val="tx1"/>
                          </a:solidFill>
                        </a:rPr>
                        <a:t>BACnet</a:t>
                      </a:r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de-DE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="1" baseline="0" dirty="0" err="1">
                          <a:solidFill>
                            <a:schemeClr val="tx1"/>
                          </a:solidFill>
                        </a:rPr>
                        <a:t>Profibus</a:t>
                      </a:r>
                      <a:r>
                        <a:rPr lang="de-DE" sz="1600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600" b="1" baseline="0" dirty="0" err="1">
                          <a:solidFill>
                            <a:schemeClr val="tx1"/>
                          </a:solidFill>
                        </a:rPr>
                        <a:t>Profinet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Available</a:t>
                      </a:r>
                      <a:r>
                        <a:rPr lang="tr-TR" sz="1400" b="0" baseline="0" dirty="0">
                          <a:solidFill>
                            <a:schemeClr val="tx1"/>
                          </a:solidFill>
                        </a:rPr>
                        <a:t> in accessories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Available</a:t>
                      </a:r>
                      <a:r>
                        <a:rPr lang="tr-TR" sz="1400" b="0" baseline="0" dirty="0">
                          <a:solidFill>
                            <a:schemeClr val="tx1"/>
                          </a:solidFill>
                        </a:rPr>
                        <a:t> in accessories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Available</a:t>
                      </a:r>
                      <a:r>
                        <a:rPr lang="tr-TR" sz="1400" b="0" baseline="0" dirty="0">
                          <a:solidFill>
                            <a:schemeClr val="tx1"/>
                          </a:solidFill>
                        </a:rPr>
                        <a:t> in accessories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196655"/>
                  </a:ext>
                </a:extLst>
              </a:tr>
            </a:tbl>
          </a:graphicData>
        </a:graphic>
      </p:graphicFrame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59877471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8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7170" name="Object 8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6D647227-46A6-4D15-AADD-1367F0DEC2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60272CA5-2FC4-4A5E-827E-27083A6D01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9428" y="1844823"/>
            <a:ext cx="9501096" cy="64807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err="1"/>
              <a:t>Tehnički</a:t>
            </a:r>
            <a:r>
              <a:rPr lang="en-US" sz="2800" b="1" dirty="0"/>
              <a:t> </a:t>
            </a:r>
            <a:r>
              <a:rPr lang="en-US" sz="2800" b="1" dirty="0" err="1"/>
              <a:t>podaci</a:t>
            </a:r>
            <a:endParaRPr lang="de-DE" sz="2800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B81BA2-78F9-423A-B25C-FB889C58F7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ECDC95-33E4-418A-B72B-19407C465E9E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998F7B18-2CE2-40B2-93CF-AA6F89FD5E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rot="16200000">
            <a:off x="11735929" y="3598857"/>
            <a:ext cx="576064" cy="92333"/>
          </a:xfrm>
        </p:spPr>
        <p:txBody>
          <a:bodyPr/>
          <a:lstStyle/>
          <a:p>
            <a:r>
              <a:rPr lang="en-US" sz="600" dirty="0"/>
              <a:t>30.07.2024</a:t>
            </a:r>
          </a:p>
          <a:p>
            <a:endParaRPr lang="en-US" sz="600" dirty="0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91329416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8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7170" name="Object 8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6D647227-46A6-4D15-AADD-1367F0DEC2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60272CA5-2FC4-4A5E-827E-27083A6D01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9428" y="1844823"/>
            <a:ext cx="9501096" cy="64807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/>
              <a:t>Osnovne</a:t>
            </a:r>
            <a:r>
              <a:rPr lang="en-US" sz="2800" dirty="0"/>
              <a:t> </a:t>
            </a:r>
            <a:r>
              <a:rPr lang="en-US" sz="2800" dirty="0" err="1"/>
              <a:t>karakteristike</a:t>
            </a:r>
            <a:r>
              <a:rPr lang="en-US" sz="2800" dirty="0"/>
              <a:t> </a:t>
            </a:r>
            <a:r>
              <a:rPr lang="en-US" sz="2800" dirty="0" err="1"/>
              <a:t>novog</a:t>
            </a:r>
            <a:r>
              <a:rPr lang="en-US" sz="2800" dirty="0"/>
              <a:t> Calio Pro Plus </a:t>
            </a:r>
            <a:r>
              <a:rPr lang="en-US" sz="2800" dirty="0" err="1"/>
              <a:t>modela</a:t>
            </a:r>
            <a:endParaRPr lang="de-DE" sz="2800" b="1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>
              <a:defRPr/>
            </a:pPr>
            <a:r>
              <a:rPr lang="de-DE" dirty="0"/>
              <a:t>I  </a:t>
            </a:r>
            <a:r>
              <a:rPr lang="de-DE" dirty="0" err="1"/>
              <a:t>Calio</a:t>
            </a:r>
            <a:r>
              <a:rPr lang="de-DE" dirty="0"/>
              <a:t> Pro Plus (Z)  I </a:t>
            </a:r>
            <a:r>
              <a:rPr lang="de-DE" dirty="0" err="1"/>
              <a:t>Ch</a:t>
            </a:r>
            <a:r>
              <a:rPr lang="de-DE" dirty="0"/>
              <a:t>. Heister / S. Wendel / O. Fischer  I  02.01.2025 I    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B81BA2-78F9-423A-B25C-FB889C58F7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ECDC95-33E4-418A-B72B-19407C465E9E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998F7B18-2CE2-40B2-93CF-AA6F89FD5E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rot="16200000">
            <a:off x="11735929" y="3598857"/>
            <a:ext cx="576064" cy="92333"/>
          </a:xfrm>
        </p:spPr>
        <p:txBody>
          <a:bodyPr/>
          <a:lstStyle/>
          <a:p>
            <a:r>
              <a:rPr lang="en-US" sz="600" dirty="0"/>
              <a:t>30.07.2024</a:t>
            </a:r>
          </a:p>
        </p:txBody>
      </p:sp>
    </p:spTree>
    <p:extLst>
      <p:ext uri="{BB962C8B-B14F-4D97-AF65-F5344CB8AC3E}">
        <p14:creationId xmlns:p14="http://schemas.microsoft.com/office/powerpoint/2010/main" val="2219014257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noProof="0" dirty="0" err="1"/>
              <a:t>Tehnički</a:t>
            </a:r>
            <a:r>
              <a:rPr lang="en-US" noProof="0" dirty="0"/>
              <a:t> </a:t>
            </a:r>
            <a:r>
              <a:rPr lang="en-US" noProof="0" dirty="0" err="1"/>
              <a:t>podaci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658305"/>
              </p:ext>
            </p:extLst>
          </p:nvPr>
        </p:nvGraphicFramePr>
        <p:xfrm>
          <a:off x="595188" y="1137470"/>
          <a:ext cx="10685388" cy="3787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0532">
                  <a:extLst>
                    <a:ext uri="{9D8B030D-6E8A-4147-A177-3AD203B41FA5}">
                      <a16:colId xmlns:a16="http://schemas.microsoft.com/office/drawing/2014/main" val="116234204"/>
                    </a:ext>
                  </a:extLst>
                </a:gridCol>
                <a:gridCol w="7704856">
                  <a:extLst>
                    <a:ext uri="{9D8B030D-6E8A-4147-A177-3AD203B41FA5}">
                      <a16:colId xmlns:a16="http://schemas.microsoft.com/office/drawing/2014/main" val="1319651296"/>
                    </a:ext>
                  </a:extLst>
                </a:gridCol>
              </a:tblGrid>
              <a:tr h="332738">
                <a:tc>
                  <a:txBody>
                    <a:bodyPr/>
                    <a:lstStyle/>
                    <a:p>
                      <a:r>
                        <a:rPr lang="en-US" dirty="0" err="1"/>
                        <a:t>Tehnički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podaci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Opis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679466"/>
                  </a:ext>
                </a:extLst>
              </a:tr>
              <a:tr h="1480462">
                <a:tc>
                  <a:txBody>
                    <a:bodyPr/>
                    <a:lstStyle/>
                    <a:p>
                      <a:pPr marL="0" algn="l" defTabSz="1042507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Oblast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primene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Tipične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aplikacije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 defTabSz="104250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Sistemi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grejanja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ventilacije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klimatizacije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hlađenja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cirkulacije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defTabSz="104250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Jednocevni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dvocevni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sistemi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defTabSz="104250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Sistemi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podnog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grejanja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defTabSz="104250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Kotlovski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krugovi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primarni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krugovi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defTabSz="104250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Krugovi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punjenja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akumulacionih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spremnika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defTabSz="104250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Solarni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sistemi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defTabSz="104250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Toplotne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pumpe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168364"/>
                  </a:ext>
                </a:extLst>
              </a:tr>
              <a:tr h="476759">
                <a:tc>
                  <a:txBody>
                    <a:bodyPr/>
                    <a:lstStyle/>
                    <a:p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</a:t>
                      </a:r>
                      <a:r>
                        <a:rPr lang="tr-T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r>
                        <a:rPr lang="tr-T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um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 defTabSz="104250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Voda za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grejanje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maks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110 °C u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skladu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VDI 2035</a:t>
                      </a:r>
                    </a:p>
                    <a:p>
                      <a:pPr marL="342900" indent="-342900" algn="l" defTabSz="1042507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Mediji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veće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viskoznosti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mešavina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voda-glikol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odnosa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mešanja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1:1)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767926"/>
                  </a:ext>
                </a:extLst>
              </a:tr>
              <a:tr h="305293">
                <a:tc>
                  <a:txBody>
                    <a:bodyPr/>
                    <a:lstStyle/>
                    <a:p>
                      <a:r>
                        <a:rPr lang="tr-T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r>
                        <a:rPr lang="tr-T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um Temperatur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-10°</a:t>
                      </a:r>
                      <a:r>
                        <a:rPr lang="tr-T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110°C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795876"/>
                  </a:ext>
                </a:extLst>
              </a:tr>
              <a:tr h="305293"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Temperatura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okoline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0°C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max</a:t>
                      </a:r>
                      <a:r>
                        <a:rPr lang="tr-T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40°C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587320"/>
                  </a:ext>
                </a:extLst>
              </a:tr>
              <a:tr h="305293">
                <a:tc>
                  <a:txBody>
                    <a:bodyPr/>
                    <a:lstStyle/>
                    <a:p>
                      <a:r>
                        <a:rPr lang="en-US" sz="1600" dirty="0" err="1"/>
                        <a:t>Relativna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vlažnost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tokom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rada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&lt;95 %, </a:t>
                      </a:r>
                      <a:r>
                        <a:rPr lang="pl-PL" sz="1600" dirty="0"/>
                        <a:t>ne sme doći do kondenzacije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320518"/>
                  </a:ext>
                </a:extLst>
              </a:tr>
            </a:tbl>
          </a:graphicData>
        </a:graphic>
      </p:graphicFrame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070755001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noProof="0" dirty="0" err="1"/>
              <a:t>Tehnički</a:t>
            </a:r>
            <a:r>
              <a:rPr lang="en-US" noProof="0" dirty="0"/>
              <a:t> </a:t>
            </a:r>
            <a:r>
              <a:rPr lang="en-US" noProof="0" dirty="0" err="1"/>
              <a:t>podaci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433904"/>
              </p:ext>
            </p:extLst>
          </p:nvPr>
        </p:nvGraphicFramePr>
        <p:xfrm>
          <a:off x="595188" y="1412777"/>
          <a:ext cx="10685388" cy="3665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0532">
                  <a:extLst>
                    <a:ext uri="{9D8B030D-6E8A-4147-A177-3AD203B41FA5}">
                      <a16:colId xmlns:a16="http://schemas.microsoft.com/office/drawing/2014/main" val="116234204"/>
                    </a:ext>
                  </a:extLst>
                </a:gridCol>
                <a:gridCol w="7704856">
                  <a:extLst>
                    <a:ext uri="{9D8B030D-6E8A-4147-A177-3AD203B41FA5}">
                      <a16:colId xmlns:a16="http://schemas.microsoft.com/office/drawing/2014/main" val="1319651296"/>
                    </a:ext>
                  </a:extLst>
                </a:gridCol>
              </a:tblGrid>
              <a:tr h="180197">
                <a:tc>
                  <a:txBody>
                    <a:bodyPr/>
                    <a:lstStyle/>
                    <a:p>
                      <a:r>
                        <a:rPr lang="en-US" dirty="0" err="1"/>
                        <a:t>Tehnički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podaci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Opis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679466"/>
                  </a:ext>
                </a:extLst>
              </a:tr>
              <a:tr h="243893">
                <a:tc>
                  <a:txBody>
                    <a:bodyPr/>
                    <a:lstStyle/>
                    <a:p>
                      <a:r>
                        <a:rPr lang="en-US" sz="1600" dirty="0"/>
                        <a:t>IP </a:t>
                      </a:r>
                      <a:r>
                        <a:rPr lang="en-US" sz="1600" dirty="0" err="1"/>
                        <a:t>stepen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zaštite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dirty="0"/>
                        <a:t>IPX4D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889180"/>
                  </a:ext>
                </a:extLst>
              </a:tr>
              <a:tr h="243893">
                <a:tc>
                  <a:txBody>
                    <a:bodyPr/>
                    <a:lstStyle/>
                    <a:p>
                      <a:r>
                        <a:rPr lang="en-US" sz="1600" dirty="0" err="1"/>
                        <a:t>Prosečni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nivo</a:t>
                      </a:r>
                      <a:r>
                        <a:rPr lang="en-US" sz="1600" dirty="0"/>
                        <a:t> buke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/>
                        <a:t>≤ 45 dBA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168364"/>
                  </a:ext>
                </a:extLst>
              </a:tr>
              <a:tr h="14948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Napon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1~230 V AC +/- 10%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627579"/>
                  </a:ext>
                </a:extLst>
              </a:tr>
              <a:tr h="149480"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Frekvencija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50 - 60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994191"/>
                  </a:ext>
                </a:extLst>
              </a:tr>
              <a:tr h="14948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Tip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mreže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TN (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prema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IEC/EN 60364)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733927"/>
                  </a:ext>
                </a:extLst>
              </a:tr>
              <a:tr h="149480">
                <a:tc>
                  <a:txBody>
                    <a:bodyPr/>
                    <a:lstStyle/>
                    <a:p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Vlažni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rotor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600" dirty="0" err="1"/>
                        <a:t>Indeks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energetske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efikasnosti</a:t>
                      </a:r>
                      <a:r>
                        <a:rPr lang="en-US" sz="1600" dirty="0"/>
                        <a:t> EEI ≤ 0,18 (Calio Pro Plus Z: ≤ 0,19)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587320"/>
                  </a:ext>
                </a:extLst>
              </a:tr>
              <a:tr h="14948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Tip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motora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Efikasnost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Visokoefikasan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sinhroni</a:t>
                      </a:r>
                      <a:r>
                        <a:rPr lang="en-US" sz="1600" dirty="0"/>
                        <a:t> motor </a:t>
                      </a:r>
                      <a:r>
                        <a:rPr lang="en-US" sz="1600" dirty="0" err="1"/>
                        <a:t>sa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permanentnim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magnetima</a:t>
                      </a:r>
                      <a:r>
                        <a:rPr lang="en-US" sz="1600" dirty="0"/>
                        <a:t>, bez </a:t>
                      </a:r>
                      <a:r>
                        <a:rPr lang="en-US" sz="1600" dirty="0" err="1"/>
                        <a:t>četkica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samohlađen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sa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beskonačno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promenljivom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proporcionalnom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regulacijom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pritiska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001100"/>
                  </a:ext>
                </a:extLst>
              </a:tr>
              <a:tr h="149480"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Broj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obrtaja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 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5000 O/min</a:t>
                      </a:r>
                      <a:r>
                        <a:rPr lang="tr-T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(rpm)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906220"/>
                  </a:ext>
                </a:extLst>
              </a:tr>
              <a:tr h="149480"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Sertifikati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CE, UKCA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946490"/>
                  </a:ext>
                </a:extLst>
              </a:tr>
            </a:tbl>
          </a:graphicData>
        </a:graphic>
      </p:graphicFrame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92292605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7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0242" name="Object 7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7E3767C-9F7A-4A29-9A41-C1280B84BE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44" name="Titel 1"/>
          <p:cNvSpPr>
            <a:spLocks noGrp="1"/>
          </p:cNvSpPr>
          <p:nvPr>
            <p:ph type="title"/>
          </p:nvPr>
        </p:nvSpPr>
        <p:spPr>
          <a:xfrm>
            <a:off x="8313222" y="552336"/>
            <a:ext cx="3687434" cy="369332"/>
          </a:xfrm>
        </p:spPr>
        <p:txBody>
          <a:bodyPr vert="horz"/>
          <a:lstStyle/>
          <a:p>
            <a:r>
              <a:rPr lang="de-DE" dirty="0" err="1"/>
              <a:t>RoHS</a:t>
            </a:r>
            <a:endParaRPr lang="de-DE" dirty="0"/>
          </a:p>
        </p:txBody>
      </p:sp>
      <p:sp>
        <p:nvSpPr>
          <p:cNvPr id="1024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13222" y="1412776"/>
            <a:ext cx="3507303" cy="5005585"/>
          </a:xfrm>
        </p:spPr>
        <p:txBody>
          <a:bodyPr/>
          <a:lstStyle/>
          <a:p>
            <a:r>
              <a:rPr lang="en-US" sz="1600" dirty="0"/>
              <a:t>RoHS2 je </a:t>
            </a:r>
            <a:r>
              <a:rPr lang="en-US" sz="1600" dirty="0" err="1"/>
              <a:t>direktiva</a:t>
            </a:r>
            <a:r>
              <a:rPr lang="en-US" sz="1600" dirty="0"/>
              <a:t> 2011/65/EU </a:t>
            </a:r>
            <a:r>
              <a:rPr lang="en-US" sz="1600" dirty="0" err="1"/>
              <a:t>Evropske</a:t>
            </a:r>
            <a:r>
              <a:rPr lang="en-US" sz="1600" dirty="0"/>
              <a:t> </a:t>
            </a:r>
            <a:r>
              <a:rPr lang="en-US" sz="1600" dirty="0" err="1"/>
              <a:t>unije</a:t>
            </a:r>
            <a:r>
              <a:rPr lang="en-US" sz="1600" dirty="0"/>
              <a:t> </a:t>
            </a:r>
            <a:r>
              <a:rPr lang="en-US" sz="1600" dirty="0" err="1"/>
              <a:t>koja</a:t>
            </a:r>
            <a:r>
              <a:rPr lang="en-US" sz="1600" dirty="0"/>
              <a:t> se </a:t>
            </a:r>
            <a:r>
              <a:rPr lang="en-US" sz="1600" dirty="0" err="1"/>
              <a:t>odnosi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električnu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elektronsku</a:t>
            </a:r>
            <a:r>
              <a:rPr lang="en-US" sz="1600" dirty="0"/>
              <a:t> </a:t>
            </a:r>
            <a:r>
              <a:rPr lang="en-US" sz="1600" dirty="0" err="1"/>
              <a:t>opremu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njihovu</a:t>
            </a:r>
            <a:r>
              <a:rPr lang="en-US" sz="1600" dirty="0"/>
              <a:t> </a:t>
            </a:r>
            <a:r>
              <a:rPr lang="en-US" sz="1600" dirty="0" err="1"/>
              <a:t>proizvodnju</a:t>
            </a:r>
            <a:r>
              <a:rPr lang="en-US" sz="1600" dirty="0"/>
              <a:t>. RoHS je </a:t>
            </a:r>
            <a:r>
              <a:rPr lang="en-US" sz="1600" dirty="0" err="1"/>
              <a:t>skraćenica</a:t>
            </a:r>
            <a:r>
              <a:rPr lang="en-US" sz="1600" dirty="0"/>
              <a:t> za „</a:t>
            </a:r>
            <a:r>
              <a:rPr lang="en-US" sz="1600" dirty="0" err="1"/>
              <a:t>Ograničenje</a:t>
            </a:r>
            <a:r>
              <a:rPr lang="en-US" sz="1600" dirty="0"/>
              <a:t> </a:t>
            </a:r>
            <a:r>
              <a:rPr lang="en-US" sz="1600" dirty="0" err="1"/>
              <a:t>opasnih</a:t>
            </a:r>
            <a:r>
              <a:rPr lang="en-US" sz="1600" dirty="0"/>
              <a:t> </a:t>
            </a:r>
            <a:r>
              <a:rPr lang="en-US" sz="1600" dirty="0" err="1"/>
              <a:t>supstanci</a:t>
            </a:r>
            <a:r>
              <a:rPr lang="en-US" sz="1600" dirty="0"/>
              <a:t>“, a </a:t>
            </a:r>
            <a:r>
              <a:rPr lang="en-US" sz="1600" dirty="0" err="1"/>
              <a:t>upravo</a:t>
            </a:r>
            <a:r>
              <a:rPr lang="en-US" sz="1600" dirty="0"/>
              <a:t> je to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cilj</a:t>
            </a:r>
            <a:r>
              <a:rPr lang="en-US" sz="1600" dirty="0"/>
              <a:t> </a:t>
            </a:r>
            <a:r>
              <a:rPr lang="en-US" sz="1600" dirty="0" err="1"/>
              <a:t>ove</a:t>
            </a:r>
            <a:r>
              <a:rPr lang="en-US" sz="1600" dirty="0"/>
              <a:t> EU </a:t>
            </a:r>
            <a:r>
              <a:rPr lang="en-US" sz="1600" dirty="0" err="1"/>
              <a:t>direktive</a:t>
            </a:r>
            <a:r>
              <a:rPr lang="en-US" sz="1600" dirty="0"/>
              <a:t>: </a:t>
            </a:r>
            <a:r>
              <a:rPr lang="en-US" sz="1600" dirty="0" err="1"/>
              <a:t>ograničiti</a:t>
            </a:r>
            <a:r>
              <a:rPr lang="en-US" sz="1600" dirty="0"/>
              <a:t> </a:t>
            </a:r>
            <a:r>
              <a:rPr lang="en-US" sz="1600" dirty="0" err="1"/>
              <a:t>upotrebu</a:t>
            </a:r>
            <a:r>
              <a:rPr lang="en-US" sz="1600" dirty="0"/>
              <a:t> </a:t>
            </a:r>
            <a:r>
              <a:rPr lang="en-US" sz="1600" dirty="0" err="1"/>
              <a:t>opasnih</a:t>
            </a:r>
            <a:r>
              <a:rPr lang="en-US" sz="1600" dirty="0"/>
              <a:t> </a:t>
            </a:r>
            <a:r>
              <a:rPr lang="en-US" sz="1600" dirty="0" err="1"/>
              <a:t>supstanci</a:t>
            </a:r>
            <a:r>
              <a:rPr lang="en-US" sz="1600" dirty="0"/>
              <a:t> u </a:t>
            </a:r>
            <a:r>
              <a:rPr lang="en-US" sz="1600" dirty="0" err="1"/>
              <a:t>električnoj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elektronskoj</a:t>
            </a:r>
            <a:r>
              <a:rPr lang="en-US" sz="1600" dirty="0"/>
              <a:t> </a:t>
            </a:r>
            <a:r>
              <a:rPr lang="en-US" sz="1600" dirty="0" err="1"/>
              <a:t>opremi</a:t>
            </a:r>
            <a:r>
              <a:rPr lang="en-US" sz="1600" dirty="0"/>
              <a:t>.</a:t>
            </a:r>
            <a:endParaRPr lang="de-DE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A66C18-15AC-0B64-1A83-02C28B657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72558" y="6521200"/>
            <a:ext cx="247967" cy="123111"/>
          </a:xfrm>
        </p:spPr>
        <p:txBody>
          <a:bodyPr/>
          <a:lstStyle/>
          <a:p>
            <a:fld id="{197B3661-8D55-41B1-B027-752C4DFE60D8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7D8D9AD-0DE2-4251-ADBC-78D4EC6141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13222" y="224556"/>
            <a:ext cx="3506865" cy="276999"/>
          </a:xfrm>
        </p:spPr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  <a:endParaRPr lang="en-GB" noProof="0" dirty="0"/>
          </a:p>
        </p:txBody>
      </p:sp>
      <p:graphicFrame>
        <p:nvGraphicFramePr>
          <p:cNvPr id="13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536365"/>
              </p:ext>
            </p:extLst>
          </p:nvPr>
        </p:nvGraphicFramePr>
        <p:xfrm>
          <a:off x="1239581" y="982028"/>
          <a:ext cx="4448384" cy="3924206"/>
        </p:xfrm>
        <a:graphic>
          <a:graphicData uri="http://schemas.openxmlformats.org/drawingml/2006/table">
            <a:tbl>
              <a:tblPr/>
              <a:tblGrid>
                <a:gridCol w="180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9904">
                  <a:extLst>
                    <a:ext uri="{9D8B030D-6E8A-4147-A177-3AD203B41FA5}">
                      <a16:colId xmlns:a16="http://schemas.microsoft.com/office/drawing/2014/main" val="2818381734"/>
                    </a:ext>
                  </a:extLst>
                </a:gridCol>
              </a:tblGrid>
              <a:tr h="5611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Materijali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Delovi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Opis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284232"/>
                  </a:ext>
                </a:extLst>
              </a:tr>
              <a:tr h="450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Kućište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pumpe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it-IT" sz="1400" dirty="0"/>
                        <a:t>Sivo liveno gvožđe sa KTL premazom 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(EN-GJL-200)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Vratilo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Nerđajući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čelik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1.4034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Radno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kolo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sv-SE" sz="1400" dirty="0"/>
                        <a:t>Plastika sa sadržajem staklenih vlakana (PSU-GF30)</a:t>
                      </a:r>
                      <a:endParaRPr kumimoji="0" lang="de-DE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Ležaj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1400" dirty="0" err="1"/>
                        <a:t>Keramika</a:t>
                      </a:r>
                      <a:r>
                        <a:rPr lang="en-US" sz="1400" dirty="0"/>
                        <a:t> / </a:t>
                      </a:r>
                      <a:r>
                        <a:rPr lang="en-US" sz="1400" dirty="0" err="1"/>
                        <a:t>Ugljeni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umetci</a:t>
                      </a:r>
                      <a:endParaRPr kumimoji="0" lang="de-DE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Rotor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dirty="0" err="1"/>
                        <a:t>Plastika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ojačana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karbonskim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vlaknima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1400" dirty="0" err="1"/>
                        <a:t>Izolacioni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omotač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Polipropilen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8656" y="4965633"/>
            <a:ext cx="3571431" cy="1281710"/>
          </a:xfrm>
          <a:prstGeom prst="rect">
            <a:avLst/>
          </a:prstGeom>
        </p:spPr>
      </p:pic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452942692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7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0242" name="Object 7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7E3767C-9F7A-4A29-9A41-C1280B84BE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44" name="Titel 1"/>
          <p:cNvSpPr>
            <a:spLocks noGrp="1"/>
          </p:cNvSpPr>
          <p:nvPr>
            <p:ph type="title"/>
          </p:nvPr>
        </p:nvSpPr>
        <p:spPr>
          <a:xfrm>
            <a:off x="8313222" y="552336"/>
            <a:ext cx="3687434" cy="738664"/>
          </a:xfrm>
        </p:spPr>
        <p:txBody>
          <a:bodyPr vert="horz"/>
          <a:lstStyle/>
          <a:p>
            <a:r>
              <a:rPr lang="en-US" dirty="0" err="1"/>
              <a:t>Prikaz</a:t>
            </a:r>
            <a:r>
              <a:rPr lang="en-US" dirty="0"/>
              <a:t> </a:t>
            </a:r>
            <a:r>
              <a:rPr lang="en-US" dirty="0" err="1"/>
              <a:t>krivih</a:t>
            </a:r>
            <a:r>
              <a:rPr lang="en-US" dirty="0"/>
              <a:t> pumpe/</a:t>
            </a:r>
            <a:r>
              <a:rPr lang="en-US" dirty="0" err="1"/>
              <a:t>režimi</a:t>
            </a:r>
            <a:r>
              <a:rPr lang="en-US" dirty="0"/>
              <a:t> rada</a:t>
            </a:r>
            <a:endParaRPr lang="de-DE" dirty="0"/>
          </a:p>
        </p:txBody>
      </p:sp>
      <p:sp>
        <p:nvSpPr>
          <p:cNvPr id="1024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184232" y="1613561"/>
            <a:ext cx="3816424" cy="383166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z="1600" dirty="0" err="1"/>
              <a:t>Prikazani</a:t>
            </a:r>
            <a:r>
              <a:rPr lang="en-US" sz="1600" dirty="0"/>
              <a:t> </a:t>
            </a:r>
            <a:r>
              <a:rPr lang="en-US" sz="1600" dirty="0" err="1"/>
              <a:t>režimi</a:t>
            </a:r>
            <a:r>
              <a:rPr lang="en-US" sz="1600" dirty="0"/>
              <a:t> </a:t>
            </a:r>
            <a:r>
              <a:rPr lang="en-US" sz="1600" dirty="0" err="1"/>
              <a:t>rada</a:t>
            </a:r>
            <a:r>
              <a:rPr lang="en-US" sz="1600" dirty="0"/>
              <a:t>:</a:t>
            </a:r>
          </a:p>
          <a:p>
            <a:pPr>
              <a:buFont typeface="Arial" pitchFamily="34" charset="0"/>
              <a:buNone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err="1"/>
              <a:t>Proporcionalna</a:t>
            </a:r>
            <a:r>
              <a:rPr lang="en-US" sz="1600" dirty="0"/>
              <a:t> </a:t>
            </a:r>
            <a:r>
              <a:rPr lang="en-US" sz="1600" dirty="0" err="1"/>
              <a:t>regulacija</a:t>
            </a:r>
            <a:r>
              <a:rPr lang="en-US" sz="1600" dirty="0"/>
              <a:t> </a:t>
            </a:r>
            <a:r>
              <a:rPr lang="en-US" sz="1600" dirty="0" err="1"/>
              <a:t>pritiska</a:t>
            </a:r>
            <a:r>
              <a:rPr lang="en-US" sz="1600" dirty="0"/>
              <a:t> </a:t>
            </a:r>
            <a:r>
              <a:rPr lang="el-GR" sz="1600" dirty="0"/>
              <a:t>Δ</a:t>
            </a:r>
            <a:r>
              <a:rPr lang="en-US" sz="1600" dirty="0"/>
              <a:t>p-v (</a:t>
            </a:r>
            <a:r>
              <a:rPr lang="en-US" sz="1600" dirty="0" err="1"/>
              <a:t>podesiva</a:t>
            </a:r>
            <a:r>
              <a:rPr lang="en-US" sz="1600" dirty="0"/>
              <a:t> u </a:t>
            </a:r>
            <a:r>
              <a:rPr lang="en-US" sz="1600" dirty="0" err="1"/>
              <a:t>metrima</a:t>
            </a:r>
            <a:r>
              <a:rPr lang="en-US" sz="16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err="1"/>
              <a:t>Konstantna</a:t>
            </a:r>
            <a:r>
              <a:rPr lang="en-US" sz="1600" dirty="0"/>
              <a:t> </a:t>
            </a:r>
            <a:r>
              <a:rPr lang="en-US" sz="1600" dirty="0" err="1"/>
              <a:t>regulacija</a:t>
            </a:r>
            <a:r>
              <a:rPr lang="en-US" sz="1600" dirty="0"/>
              <a:t> </a:t>
            </a:r>
            <a:r>
              <a:rPr lang="en-US" sz="1600" dirty="0" err="1"/>
              <a:t>pritiska</a:t>
            </a:r>
            <a:r>
              <a:rPr lang="en-US" sz="1600" dirty="0"/>
              <a:t> </a:t>
            </a:r>
            <a:r>
              <a:rPr lang="el-GR" sz="1600" dirty="0"/>
              <a:t>Δ</a:t>
            </a:r>
            <a:r>
              <a:rPr lang="en-US" sz="1600" dirty="0"/>
              <a:t>p-c (</a:t>
            </a:r>
            <a:r>
              <a:rPr lang="en-US" sz="1600" dirty="0" err="1"/>
              <a:t>podesiva</a:t>
            </a:r>
            <a:r>
              <a:rPr lang="en-US" sz="1600" dirty="0"/>
              <a:t> u </a:t>
            </a:r>
            <a:r>
              <a:rPr lang="en-US" sz="1600" dirty="0" err="1"/>
              <a:t>metrima</a:t>
            </a:r>
            <a:r>
              <a:rPr lang="en-US" sz="16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err="1"/>
              <a:t>DynamicControl</a:t>
            </a:r>
            <a:r>
              <a:rPr lang="en-US" sz="1600" dirty="0"/>
              <a:t> – </a:t>
            </a:r>
            <a:r>
              <a:rPr lang="en-US" sz="1600" dirty="0" err="1"/>
              <a:t>dinamički</a:t>
            </a:r>
            <a:r>
              <a:rPr lang="en-US" sz="1600" dirty="0"/>
              <a:t> </a:t>
            </a:r>
            <a:r>
              <a:rPr lang="en-US" sz="1600" dirty="0" err="1"/>
              <a:t>prilagođen</a:t>
            </a:r>
            <a:r>
              <a:rPr lang="en-US" sz="1600" dirty="0"/>
              <a:t> </a:t>
            </a:r>
            <a:r>
              <a:rPr lang="en-US" sz="1600" dirty="0" err="1"/>
              <a:t>diferencijalni</a:t>
            </a:r>
            <a:r>
              <a:rPr lang="en-US" sz="1600" dirty="0"/>
              <a:t> </a:t>
            </a:r>
            <a:r>
              <a:rPr lang="en-US" sz="1600" dirty="0" err="1"/>
              <a:t>pritisak</a:t>
            </a:r>
            <a:r>
              <a:rPr lang="en-US" sz="1600" dirty="0"/>
              <a:t> (</a:t>
            </a:r>
            <a:r>
              <a:rPr lang="en-US" sz="1600" dirty="0" err="1"/>
              <a:t>podesiv</a:t>
            </a:r>
            <a:r>
              <a:rPr lang="en-US" sz="1600" dirty="0"/>
              <a:t> u </a:t>
            </a:r>
            <a:r>
              <a:rPr lang="en-US" sz="1600" dirty="0" err="1"/>
              <a:t>metrima</a:t>
            </a:r>
            <a:r>
              <a:rPr lang="en-US" sz="16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Boost </a:t>
            </a:r>
            <a:r>
              <a:rPr lang="en-US" sz="1600" dirty="0" err="1"/>
              <a:t>režim</a:t>
            </a:r>
            <a:r>
              <a:rPr lang="en-US" sz="1600" dirty="0"/>
              <a:t> – rad </a:t>
            </a:r>
            <a:r>
              <a:rPr lang="en-US" sz="1600" dirty="0" err="1"/>
              <a:t>konstantnom</a:t>
            </a:r>
            <a:r>
              <a:rPr lang="en-US" sz="1600" dirty="0"/>
              <a:t> </a:t>
            </a:r>
            <a:r>
              <a:rPr lang="en-US" sz="1600" dirty="0" err="1"/>
              <a:t>brzinom</a:t>
            </a:r>
            <a:r>
              <a:rPr lang="en-US" sz="1600" dirty="0"/>
              <a:t> (</a:t>
            </a:r>
            <a:r>
              <a:rPr lang="en-US" sz="1600" dirty="0" err="1"/>
              <a:t>podesiv</a:t>
            </a:r>
            <a:r>
              <a:rPr lang="en-US" sz="1600" dirty="0"/>
              <a:t> u </a:t>
            </a:r>
            <a:r>
              <a:rPr lang="en-US" sz="1600" dirty="0" err="1"/>
              <a:t>obrtajima</a:t>
            </a:r>
            <a:r>
              <a:rPr lang="en-US" sz="1600" dirty="0"/>
              <a:t> u </a:t>
            </a:r>
            <a:r>
              <a:rPr lang="en-US" sz="1600" dirty="0" err="1"/>
              <a:t>minuti</a:t>
            </a:r>
            <a:r>
              <a:rPr lang="en-US" sz="1600" dirty="0"/>
              <a:t> – rpm)</a:t>
            </a:r>
          </a:p>
          <a:p>
            <a:endParaRPr lang="de-DE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A66C18-15AC-0B64-1A83-02C28B657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72558" y="6521200"/>
            <a:ext cx="247967" cy="123111"/>
          </a:xfrm>
        </p:spPr>
        <p:txBody>
          <a:bodyPr/>
          <a:lstStyle/>
          <a:p>
            <a:fld id="{197B3661-8D55-41B1-B027-752C4DFE60D8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7D8D9AD-0DE2-4251-ADBC-78D4EC6141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13222" y="224556"/>
            <a:ext cx="3506865" cy="276999"/>
          </a:xfrm>
        </p:spPr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  <a:endParaRPr lang="en-GB" noProof="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F9A4A79-E805-E549-9CE2-7194640FFB46}"/>
              </a:ext>
            </a:extLst>
          </p:cNvPr>
          <p:cNvSpPr txBox="1"/>
          <p:nvPr/>
        </p:nvSpPr>
        <p:spPr>
          <a:xfrm>
            <a:off x="4792723" y="823340"/>
            <a:ext cx="3277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/>
              <a:t>Calio</a:t>
            </a:r>
            <a:r>
              <a:rPr lang="de-DE" sz="1200" b="1" dirty="0"/>
              <a:t> Pro Plus 25-40 </a:t>
            </a:r>
            <a:r>
              <a:rPr lang="de-DE" sz="1200" b="1" dirty="0" err="1"/>
              <a:t>Δpv</a:t>
            </a:r>
            <a:r>
              <a:rPr lang="de-DE" sz="1200" b="1" dirty="0"/>
              <a:t>, </a:t>
            </a:r>
            <a:r>
              <a:rPr lang="de-DE" sz="1200" b="1" dirty="0" err="1"/>
              <a:t>Δpc</a:t>
            </a:r>
            <a:r>
              <a:rPr lang="de-DE" sz="1200" b="1" dirty="0"/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1010369" y="859183"/>
            <a:ext cx="29523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err="1"/>
              <a:t>Calio</a:t>
            </a:r>
            <a:r>
              <a:rPr lang="de-DE" sz="1200" b="1" dirty="0"/>
              <a:t> Pro Plus 25-40 </a:t>
            </a:r>
            <a:r>
              <a:rPr lang="de-DE" sz="1200" b="1" dirty="0" err="1"/>
              <a:t>Boost</a:t>
            </a:r>
            <a:r>
              <a:rPr lang="de-DE" sz="1200" b="1" dirty="0"/>
              <a:t> Mode</a:t>
            </a:r>
            <a:br>
              <a:rPr lang="de-DE" sz="1200" b="1" dirty="0"/>
            </a:br>
            <a:r>
              <a:rPr lang="de-DE" sz="1200" b="1" dirty="0"/>
              <a:t>(</a:t>
            </a:r>
            <a:r>
              <a:rPr lang="de-DE" sz="1200" b="1" dirty="0" err="1"/>
              <a:t>Const</a:t>
            </a:r>
            <a:r>
              <a:rPr lang="de-DE" sz="1200" b="1" dirty="0"/>
              <a:t>. Speed), </a:t>
            </a:r>
            <a:r>
              <a:rPr lang="de-DE" sz="1200" b="1" dirty="0" err="1"/>
              <a:t>DynamicCont</a:t>
            </a:r>
            <a:r>
              <a:rPr lang="de-DE" sz="1400" b="1" dirty="0" err="1"/>
              <a:t>rol</a:t>
            </a:r>
            <a:r>
              <a:rPr lang="de-DE" sz="1400" b="1" dirty="0"/>
              <a:t>)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76" y="1412776"/>
            <a:ext cx="3377121" cy="478586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8649" y="1402066"/>
            <a:ext cx="3402669" cy="4792309"/>
          </a:xfrm>
          <a:prstGeom prst="rect">
            <a:avLst/>
          </a:prstGeom>
        </p:spPr>
      </p:pic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33364104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8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7170" name="Object 8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6D647227-46A6-4D15-AADD-1367F0DEC2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60272CA5-2FC4-4A5E-827E-27083A6D01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9428" y="1844823"/>
            <a:ext cx="9501096" cy="64807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err="1"/>
              <a:t>Rukovanje</a:t>
            </a:r>
            <a:r>
              <a:rPr lang="en-US" sz="2800" b="1" dirty="0"/>
              <a:t>/</a:t>
            </a:r>
            <a:r>
              <a:rPr lang="en-US" sz="2800" b="1" dirty="0" err="1"/>
              <a:t>Upravljanje</a:t>
            </a:r>
            <a:endParaRPr lang="de-DE" sz="2800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B81BA2-78F9-423A-B25C-FB889C58F7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ECDC95-33E4-418A-B72B-19407C465E9E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998F7B18-2CE2-40B2-93CF-AA6F89FD5E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rot="16200000">
            <a:off x="11735929" y="3598857"/>
            <a:ext cx="576064" cy="92333"/>
          </a:xfrm>
        </p:spPr>
        <p:txBody>
          <a:bodyPr/>
          <a:lstStyle/>
          <a:p>
            <a:r>
              <a:rPr lang="en-US" sz="600" dirty="0"/>
              <a:t>30.07.2024</a:t>
            </a:r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329901859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7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0242" name="Object 7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7E3767C-9F7A-4A29-9A41-C1280B84BE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44" name="Titel 1"/>
          <p:cNvSpPr>
            <a:spLocks noGrp="1"/>
          </p:cNvSpPr>
          <p:nvPr>
            <p:ph type="title"/>
          </p:nvPr>
        </p:nvSpPr>
        <p:spPr>
          <a:xfrm>
            <a:off x="8313222" y="552336"/>
            <a:ext cx="3687434" cy="738664"/>
          </a:xfrm>
        </p:spPr>
        <p:txBody>
          <a:bodyPr vert="horz"/>
          <a:lstStyle/>
          <a:p>
            <a:r>
              <a:rPr lang="en-US" dirty="0" err="1"/>
              <a:t>Kontrolni</a:t>
            </a:r>
            <a:r>
              <a:rPr lang="en-US" dirty="0"/>
              <a:t> </a:t>
            </a:r>
            <a:r>
              <a:rPr lang="en-US" dirty="0" err="1"/>
              <a:t>točkić</a:t>
            </a:r>
            <a:r>
              <a:rPr lang="en-US" dirty="0"/>
              <a:t> / </a:t>
            </a:r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ekrana</a:t>
            </a:r>
            <a:endParaRPr lang="de-DE" dirty="0"/>
          </a:p>
        </p:txBody>
      </p:sp>
      <p:sp>
        <p:nvSpPr>
          <p:cNvPr id="1024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13222" y="1412776"/>
            <a:ext cx="3507303" cy="5005585"/>
          </a:xfrm>
        </p:spPr>
        <p:txBody>
          <a:bodyPr/>
          <a:lstStyle/>
          <a:p>
            <a:r>
              <a:rPr lang="de-DE" sz="1600" dirty="0"/>
              <a:t>(1) </a:t>
            </a:r>
            <a:r>
              <a:rPr lang="en-US" sz="1600" dirty="0" err="1"/>
              <a:t>Displej</a:t>
            </a:r>
            <a:endParaRPr lang="de-DE" sz="1600" dirty="0"/>
          </a:p>
          <a:p>
            <a:r>
              <a:rPr lang="tr-TR" sz="1600" dirty="0"/>
              <a:t>(2) </a:t>
            </a:r>
            <a:r>
              <a:rPr lang="pl-PL" sz="1600" dirty="0"/>
              <a:t>Kapacitivni kontrolni točkić sa OK dugmetom</a:t>
            </a:r>
            <a:endParaRPr lang="en-US" sz="1600" dirty="0"/>
          </a:p>
          <a:p>
            <a:r>
              <a:rPr lang="de-DE" sz="1600" dirty="0"/>
              <a:t>(3) </a:t>
            </a:r>
            <a:r>
              <a:rPr lang="en-US" sz="1600" dirty="0" err="1"/>
              <a:t>Segmentni</a:t>
            </a:r>
            <a:r>
              <a:rPr lang="en-US" sz="1600" dirty="0"/>
              <a:t> LED </a:t>
            </a:r>
            <a:r>
              <a:rPr lang="en-US" sz="1600" dirty="0" err="1"/>
              <a:t>ekran</a:t>
            </a:r>
            <a:r>
              <a:rPr lang="en-US" sz="1600" dirty="0"/>
              <a:t> za </a:t>
            </a:r>
            <a:r>
              <a:rPr lang="en-US" sz="1600" dirty="0" err="1"/>
              <a:t>vizuelno</a:t>
            </a:r>
            <a:r>
              <a:rPr lang="en-US" sz="1600" dirty="0"/>
              <a:t> </a:t>
            </a:r>
            <a:r>
              <a:rPr lang="en-US" sz="1600" dirty="0" err="1"/>
              <a:t>navođenje</a:t>
            </a:r>
            <a:r>
              <a:rPr lang="en-US" sz="1600" dirty="0"/>
              <a:t> (</a:t>
            </a:r>
            <a:r>
              <a:rPr lang="en-US" sz="1600" dirty="0" err="1"/>
              <a:t>npr</a:t>
            </a:r>
            <a:r>
              <a:rPr lang="en-US" sz="1600" dirty="0"/>
              <a:t>. </a:t>
            </a:r>
            <a:r>
              <a:rPr lang="en-US" sz="1600" dirty="0" err="1"/>
              <a:t>prilikom</a:t>
            </a:r>
            <a:r>
              <a:rPr lang="en-US" sz="1600" dirty="0"/>
              <a:t> </a:t>
            </a:r>
            <a:r>
              <a:rPr lang="en-US" sz="1600" dirty="0" err="1"/>
              <a:t>podešavanja</a:t>
            </a:r>
            <a:r>
              <a:rPr lang="en-US" sz="1600" dirty="0"/>
              <a:t> </a:t>
            </a:r>
            <a:r>
              <a:rPr lang="en-US" sz="1600" dirty="0" err="1"/>
              <a:t>zadate</a:t>
            </a:r>
            <a:r>
              <a:rPr lang="en-US" sz="1600" dirty="0"/>
              <a:t> </a:t>
            </a:r>
            <a:r>
              <a:rPr lang="en-US" sz="1600" dirty="0" err="1"/>
              <a:t>vrednosti</a:t>
            </a:r>
            <a:r>
              <a:rPr lang="en-US" sz="1600" dirty="0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A66C18-15AC-0B64-1A83-02C28B657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72558" y="6521200"/>
            <a:ext cx="247967" cy="123111"/>
          </a:xfrm>
        </p:spPr>
        <p:txBody>
          <a:bodyPr/>
          <a:lstStyle/>
          <a:p>
            <a:fld id="{197B3661-8D55-41B1-B027-752C4DFE60D8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7D8D9AD-0DE2-4251-ADBC-78D4EC6141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13222" y="224556"/>
            <a:ext cx="3506865" cy="276999"/>
          </a:xfrm>
        </p:spPr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  <a:endParaRPr lang="en-GB" noProof="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842" y="188640"/>
            <a:ext cx="6916115" cy="359142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19336" y="3816596"/>
            <a:ext cx="83055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Moguća</a:t>
            </a:r>
            <a:r>
              <a:rPr lang="en-US" dirty="0"/>
              <a:t> </a:t>
            </a:r>
            <a:r>
              <a:rPr lang="en-US" dirty="0" err="1"/>
              <a:t>podešavanja</a:t>
            </a:r>
            <a:r>
              <a:rPr lang="en-US" dirty="0"/>
              <a:t> </a:t>
            </a:r>
            <a:r>
              <a:rPr lang="en-US" dirty="0" err="1"/>
              <a:t>pomoću</a:t>
            </a:r>
            <a:r>
              <a:rPr lang="en-US" dirty="0"/>
              <a:t> </a:t>
            </a:r>
            <a:r>
              <a:rPr lang="en-US" dirty="0" err="1"/>
              <a:t>kontrolnog</a:t>
            </a:r>
            <a:r>
              <a:rPr lang="en-US" dirty="0"/>
              <a:t> </a:t>
            </a:r>
            <a:r>
              <a:rPr lang="en-US" dirty="0" err="1"/>
              <a:t>točkića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Režim</a:t>
            </a:r>
            <a:r>
              <a:rPr lang="en-US" dirty="0"/>
              <a:t> </a:t>
            </a:r>
            <a:r>
              <a:rPr lang="en-US" dirty="0" err="1"/>
              <a:t>rada</a:t>
            </a:r>
            <a:r>
              <a:rPr lang="en-US" dirty="0"/>
              <a:t> / </a:t>
            </a:r>
            <a:r>
              <a:rPr lang="en-US" dirty="0" err="1"/>
              <a:t>Referentna</a:t>
            </a:r>
            <a:r>
              <a:rPr lang="en-US" dirty="0"/>
              <a:t> </a:t>
            </a:r>
            <a:r>
              <a:rPr lang="en-US" dirty="0" err="1"/>
              <a:t>vrednost</a:t>
            </a:r>
            <a:r>
              <a:rPr lang="en-US" dirty="0"/>
              <a:t> → </a:t>
            </a:r>
            <a:r>
              <a:rPr lang="en-US" dirty="0" err="1"/>
              <a:t>Pritisnite</a:t>
            </a:r>
            <a:r>
              <a:rPr lang="en-US" dirty="0"/>
              <a:t> </a:t>
            </a:r>
            <a:r>
              <a:rPr lang="en-US" dirty="0" err="1"/>
              <a:t>dugme</a:t>
            </a:r>
            <a:r>
              <a:rPr lang="en-US" dirty="0"/>
              <a:t> OK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držite</a:t>
            </a:r>
            <a:r>
              <a:rPr lang="en-US" dirty="0"/>
              <a:t> 3 </a:t>
            </a:r>
            <a:r>
              <a:rPr lang="en-US" dirty="0" err="1"/>
              <a:t>sekunde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Eksterni</a:t>
            </a:r>
            <a:r>
              <a:rPr lang="en-US" dirty="0"/>
              <a:t> </a:t>
            </a:r>
            <a:r>
              <a:rPr lang="en-US" dirty="0" err="1"/>
              <a:t>interfejsi</a:t>
            </a:r>
            <a:r>
              <a:rPr lang="en-US" dirty="0"/>
              <a:t> → </a:t>
            </a:r>
            <a:r>
              <a:rPr lang="en-US" dirty="0" err="1"/>
              <a:t>Pritisnite</a:t>
            </a:r>
            <a:r>
              <a:rPr lang="en-US" dirty="0"/>
              <a:t> </a:t>
            </a:r>
            <a:r>
              <a:rPr lang="en-US" dirty="0" err="1"/>
              <a:t>dugme</a:t>
            </a:r>
            <a:r>
              <a:rPr lang="en-US" dirty="0"/>
              <a:t> OK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držite</a:t>
            </a:r>
            <a:r>
              <a:rPr lang="en-US" dirty="0"/>
              <a:t> 6 </a:t>
            </a:r>
            <a:r>
              <a:rPr lang="en-US" dirty="0" err="1"/>
              <a:t>sekundi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Napredne</a:t>
            </a:r>
            <a:r>
              <a:rPr lang="en-US" dirty="0"/>
              <a:t> </a:t>
            </a:r>
            <a:r>
              <a:rPr lang="en-US" dirty="0" err="1"/>
              <a:t>funkcije</a:t>
            </a:r>
            <a:r>
              <a:rPr lang="en-US" dirty="0"/>
              <a:t> → </a:t>
            </a:r>
            <a:r>
              <a:rPr lang="en-US" dirty="0" err="1"/>
              <a:t>Pritisnite</a:t>
            </a:r>
            <a:r>
              <a:rPr lang="en-US" dirty="0"/>
              <a:t> </a:t>
            </a:r>
            <a:r>
              <a:rPr lang="en-US" dirty="0" err="1"/>
              <a:t>dugme</a:t>
            </a:r>
            <a:r>
              <a:rPr lang="en-US" dirty="0"/>
              <a:t> OK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držite</a:t>
            </a:r>
            <a:r>
              <a:rPr lang="en-US" dirty="0"/>
              <a:t> 9 </a:t>
            </a:r>
            <a:r>
              <a:rPr lang="en-US" dirty="0" err="1"/>
              <a:t>sekundi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Vraćanje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fabrička</a:t>
            </a:r>
            <a:r>
              <a:rPr lang="en-US" dirty="0"/>
              <a:t> </a:t>
            </a:r>
            <a:r>
              <a:rPr lang="en-US" dirty="0" err="1"/>
              <a:t>podešavanja</a:t>
            </a:r>
            <a:r>
              <a:rPr lang="en-US" dirty="0"/>
              <a:t> → </a:t>
            </a:r>
            <a:r>
              <a:rPr lang="en-US" dirty="0" err="1"/>
              <a:t>Pritisnite</a:t>
            </a:r>
            <a:r>
              <a:rPr lang="en-US" dirty="0"/>
              <a:t> </a:t>
            </a:r>
            <a:r>
              <a:rPr lang="en-US" dirty="0" err="1"/>
              <a:t>dugme</a:t>
            </a:r>
            <a:r>
              <a:rPr lang="en-US" dirty="0"/>
              <a:t> OK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držite</a:t>
            </a:r>
            <a:r>
              <a:rPr lang="en-US" dirty="0"/>
              <a:t> 30 </a:t>
            </a:r>
            <a:r>
              <a:rPr lang="en-US" dirty="0" err="1"/>
              <a:t>sekund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348037" y="5354812"/>
            <a:ext cx="7447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Rad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podešavanje</a:t>
            </a:r>
            <a:r>
              <a:rPr lang="en-US" sz="1600" dirty="0"/>
              <a:t> se </a:t>
            </a:r>
            <a:r>
              <a:rPr lang="en-US" sz="1600" dirty="0" err="1"/>
              <a:t>vrše</a:t>
            </a:r>
            <a:r>
              <a:rPr lang="en-US" sz="1600" dirty="0"/>
              <a:t> </a:t>
            </a:r>
            <a:r>
              <a:rPr lang="en-US" sz="1600" dirty="0" err="1"/>
              <a:t>pomeranjem</a:t>
            </a:r>
            <a:r>
              <a:rPr lang="en-US" sz="1600" dirty="0"/>
              <a:t> </a:t>
            </a:r>
            <a:r>
              <a:rPr lang="en-US" sz="1600" dirty="0" err="1"/>
              <a:t>prsta</a:t>
            </a:r>
            <a:r>
              <a:rPr lang="en-US" sz="1600" dirty="0"/>
              <a:t> u </a:t>
            </a:r>
            <a:r>
              <a:rPr lang="en-US" sz="1600" dirty="0" err="1"/>
              <a:t>smeru</a:t>
            </a:r>
            <a:r>
              <a:rPr lang="en-US" sz="1600" dirty="0"/>
              <a:t> (+) </a:t>
            </a:r>
            <a:r>
              <a:rPr lang="en-US" sz="1600" dirty="0" err="1"/>
              <a:t>ili</a:t>
            </a:r>
            <a:r>
              <a:rPr lang="en-US" sz="1600" dirty="0"/>
              <a:t> (−)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kontrolnom</a:t>
            </a:r>
            <a:r>
              <a:rPr lang="en-US" sz="1600" dirty="0"/>
              <a:t> </a:t>
            </a:r>
            <a:r>
              <a:rPr lang="en-US" sz="1600" dirty="0" err="1"/>
              <a:t>točkiću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pritiskanjem</a:t>
            </a:r>
            <a:r>
              <a:rPr lang="en-US" sz="1600" dirty="0"/>
              <a:t> OK </a:t>
            </a:r>
            <a:r>
              <a:rPr lang="en-US" sz="1600" dirty="0" err="1"/>
              <a:t>dugmeta</a:t>
            </a:r>
            <a:r>
              <a:rPr lang="en-US" sz="1600" dirty="0"/>
              <a:t>. Simboli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displeju</a:t>
            </a:r>
            <a:r>
              <a:rPr lang="en-US" sz="1600" dirty="0"/>
              <a:t> </a:t>
            </a:r>
            <a:r>
              <a:rPr lang="en-US" sz="1600" dirty="0" err="1"/>
              <a:t>označavaju</a:t>
            </a:r>
            <a:r>
              <a:rPr lang="en-US" sz="1600" dirty="0"/>
              <a:t> </a:t>
            </a:r>
            <a:r>
              <a:rPr lang="en-US" sz="1600" dirty="0" err="1"/>
              <a:t>izabrana</a:t>
            </a:r>
            <a:r>
              <a:rPr lang="en-US" sz="1600" dirty="0"/>
              <a:t> </a:t>
            </a:r>
            <a:r>
              <a:rPr lang="en-US" sz="1600" dirty="0" err="1"/>
              <a:t>podešavanja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96055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Simboli </a:t>
            </a:r>
            <a:r>
              <a:rPr lang="en-US" dirty="0" err="1"/>
              <a:t>upravljačke</a:t>
            </a:r>
            <a:r>
              <a:rPr lang="en-US" dirty="0"/>
              <a:t> </a:t>
            </a:r>
            <a:r>
              <a:rPr lang="en-US" dirty="0" err="1"/>
              <a:t>jedinice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774765"/>
              </p:ext>
            </p:extLst>
          </p:nvPr>
        </p:nvGraphicFramePr>
        <p:xfrm>
          <a:off x="659397" y="2037514"/>
          <a:ext cx="5256584" cy="257675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84641">
                  <a:extLst>
                    <a:ext uri="{9D8B030D-6E8A-4147-A177-3AD203B41FA5}">
                      <a16:colId xmlns:a16="http://schemas.microsoft.com/office/drawing/2014/main" val="1897317639"/>
                    </a:ext>
                  </a:extLst>
                </a:gridCol>
                <a:gridCol w="4071943">
                  <a:extLst>
                    <a:ext uri="{9D8B030D-6E8A-4147-A177-3AD203B41FA5}">
                      <a16:colId xmlns:a16="http://schemas.microsoft.com/office/drawing/2014/main" val="450606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>
                          <a:solidFill>
                            <a:schemeClr val="tx1"/>
                          </a:solidFill>
                        </a:rPr>
                        <a:t>Simbol</a:t>
                      </a:r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err="1">
                          <a:solidFill>
                            <a:schemeClr val="tx1"/>
                          </a:solidFill>
                        </a:rPr>
                        <a:t>Opis</a:t>
                      </a:r>
                      <a:endParaRPr lang="de-DE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789484"/>
                  </a:ext>
                </a:extLst>
              </a:tr>
              <a:tr h="720980">
                <a:tc>
                  <a:txBody>
                    <a:bodyPr/>
                    <a:lstStyle/>
                    <a:p>
                      <a:endParaRPr lang="de-DE" noProof="0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dirty="0"/>
                        <a:t>Bluetooth</a:t>
                      </a:r>
                      <a:r>
                        <a:rPr lang="en-GB" sz="1800" baseline="0" noProof="0" dirty="0"/>
                        <a:t> </a:t>
                      </a:r>
                      <a:r>
                        <a:rPr lang="en-GB" sz="1800" baseline="0" noProof="0" dirty="0" err="1"/>
                        <a:t>aktivan</a:t>
                      </a:r>
                      <a:r>
                        <a:rPr lang="en-GB" sz="1800" baseline="0" noProof="0" dirty="0"/>
                        <a:t> / </a:t>
                      </a:r>
                      <a:r>
                        <a:rPr lang="en-GB" sz="1800" baseline="0" noProof="0" dirty="0" err="1"/>
                        <a:t>neaktivan</a:t>
                      </a:r>
                      <a:endParaRPr lang="en-GB" sz="1800" noProof="0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40079686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de-DE" noProof="0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dirty="0" err="1"/>
                        <a:t>Upravljačka</a:t>
                      </a:r>
                      <a:r>
                        <a:rPr lang="en-GB" sz="1800" noProof="0" dirty="0"/>
                        <a:t> </a:t>
                      </a:r>
                      <a:r>
                        <a:rPr lang="en-GB" sz="1800" noProof="0" dirty="0" err="1"/>
                        <a:t>jedinca</a:t>
                      </a:r>
                      <a:r>
                        <a:rPr lang="en-GB" sz="1800" noProof="0" dirty="0"/>
                        <a:t> </a:t>
                      </a:r>
                      <a:r>
                        <a:rPr lang="en-GB" sz="1800" noProof="0" dirty="0" err="1"/>
                        <a:t>zaključana</a:t>
                      </a:r>
                      <a:r>
                        <a:rPr lang="en-GB" sz="1800" noProof="0" dirty="0"/>
                        <a:t> / </a:t>
                      </a:r>
                      <a:r>
                        <a:rPr lang="en-GB" sz="1800" noProof="0" dirty="0" err="1"/>
                        <a:t>nije</a:t>
                      </a:r>
                      <a:r>
                        <a:rPr lang="en-GB" sz="1800" noProof="0" dirty="0"/>
                        <a:t> </a:t>
                      </a:r>
                      <a:r>
                        <a:rPr lang="en-GB" sz="1800" noProof="0" dirty="0" err="1"/>
                        <a:t>zaključana</a:t>
                      </a:r>
                      <a:endParaRPr lang="en-GB" sz="1800" noProof="0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8612667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de-DE" noProof="0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baseline="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Analogni</a:t>
                      </a:r>
                      <a:r>
                        <a:rPr lang="en-GB" sz="18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i="0" u="none" strike="noStrike" kern="1200" baseline="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ulaz</a:t>
                      </a:r>
                      <a:r>
                        <a:rPr lang="en-GB" sz="18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aseline="0" noProof="0" dirty="0" err="1"/>
                        <a:t>aktivan</a:t>
                      </a:r>
                      <a:r>
                        <a:rPr lang="en-GB" sz="1800" baseline="0" noProof="0" dirty="0"/>
                        <a:t> / </a:t>
                      </a:r>
                      <a:r>
                        <a:rPr lang="en-GB" sz="1800" baseline="0" noProof="0" dirty="0" err="1"/>
                        <a:t>neaktivan</a:t>
                      </a:r>
                      <a:endParaRPr lang="en-GB" sz="12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GB" sz="12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GB" sz="12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264150"/>
                  </a:ext>
                </a:extLst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366304"/>
              </p:ext>
            </p:extLst>
          </p:nvPr>
        </p:nvGraphicFramePr>
        <p:xfrm>
          <a:off x="6276899" y="2031769"/>
          <a:ext cx="5256584" cy="275963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84641">
                  <a:extLst>
                    <a:ext uri="{9D8B030D-6E8A-4147-A177-3AD203B41FA5}">
                      <a16:colId xmlns:a16="http://schemas.microsoft.com/office/drawing/2014/main" val="1897317639"/>
                    </a:ext>
                  </a:extLst>
                </a:gridCol>
                <a:gridCol w="4071943">
                  <a:extLst>
                    <a:ext uri="{9D8B030D-6E8A-4147-A177-3AD203B41FA5}">
                      <a16:colId xmlns:a16="http://schemas.microsoft.com/office/drawing/2014/main" val="45060687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r-TR" noProof="0" dirty="0">
                          <a:solidFill>
                            <a:schemeClr val="tx1"/>
                          </a:solidFill>
                        </a:rPr>
                        <a:t>Status</a:t>
                      </a:r>
                      <a:r>
                        <a:rPr lang="tr-TR" baseline="0" noProof="0" dirty="0">
                          <a:solidFill>
                            <a:schemeClr val="tx1"/>
                          </a:solidFill>
                        </a:rPr>
                        <a:t> Indi</a:t>
                      </a:r>
                      <a:r>
                        <a:rPr lang="en-US" baseline="0" noProof="0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tr-TR" baseline="0" noProof="0" dirty="0">
                          <a:solidFill>
                            <a:schemeClr val="tx1"/>
                          </a:solidFill>
                        </a:rPr>
                        <a:t>ator</a:t>
                      </a:r>
                      <a:endParaRPr lang="de-DE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789484"/>
                  </a:ext>
                </a:extLst>
              </a:tr>
              <a:tr h="72098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dirty="0"/>
                        <a:t>Status pumpe - </a:t>
                      </a:r>
                      <a:r>
                        <a:rPr lang="en-GB" sz="1800" noProof="0" dirty="0" err="1"/>
                        <a:t>radi</a:t>
                      </a:r>
                      <a:endParaRPr lang="en-GB" sz="1800" noProof="0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40079686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dirty="0"/>
                        <a:t>Status pumpe – ne </a:t>
                      </a:r>
                      <a:r>
                        <a:rPr lang="en-GB" sz="1800" noProof="0" dirty="0" err="1"/>
                        <a:t>radi</a:t>
                      </a:r>
                      <a:endParaRPr lang="en-GB" sz="1800" noProof="0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8612667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Status LED</a:t>
                      </a: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2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Zelena = Pumpa je </a:t>
                      </a:r>
                      <a:r>
                        <a:rPr lang="en-GB" sz="1200" b="0" i="0" u="none" strike="noStrike" kern="1200" baseline="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spremna</a:t>
                      </a:r>
                      <a:r>
                        <a:rPr lang="en-GB" sz="12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za rad</a:t>
                      </a: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200" b="0" i="0" u="none" strike="noStrike" kern="1200" baseline="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Žuta</a:t>
                      </a:r>
                      <a:r>
                        <a:rPr lang="en-GB" sz="12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lang="en-GB" sz="1200" b="0" i="0" u="none" strike="noStrike" kern="1200" baseline="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Upozorenje</a:t>
                      </a:r>
                      <a:endParaRPr lang="en-GB" sz="12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200" b="0" i="0" u="none" strike="noStrike" kern="1200" baseline="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Crvena</a:t>
                      </a:r>
                      <a:r>
                        <a:rPr lang="en-GB" sz="12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Alarm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264150"/>
                  </a:ext>
                </a:extLst>
              </a:tr>
            </a:tbl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492" y="2536253"/>
            <a:ext cx="554477" cy="56177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331" y="3236529"/>
            <a:ext cx="554477" cy="55447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331" y="4060103"/>
            <a:ext cx="554477" cy="56177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4508" y="2507983"/>
            <a:ext cx="557291" cy="56443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4508" y="3240977"/>
            <a:ext cx="554477" cy="56177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2"/>
          <a:srcRect l="1" r="7469"/>
          <a:stretch/>
        </p:blipFill>
        <p:spPr>
          <a:xfrm>
            <a:off x="6631716" y="4059559"/>
            <a:ext cx="540060" cy="5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61905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Simboli </a:t>
            </a:r>
            <a:r>
              <a:rPr lang="en-US" dirty="0" err="1"/>
              <a:t>upravljačke</a:t>
            </a:r>
            <a:r>
              <a:rPr lang="en-US" dirty="0"/>
              <a:t> </a:t>
            </a:r>
            <a:r>
              <a:rPr lang="en-US" dirty="0" err="1"/>
              <a:t>jedinice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251840"/>
              </p:ext>
            </p:extLst>
          </p:nvPr>
        </p:nvGraphicFramePr>
        <p:xfrm>
          <a:off x="574630" y="1610910"/>
          <a:ext cx="5449361" cy="333025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228086">
                  <a:extLst>
                    <a:ext uri="{9D8B030D-6E8A-4147-A177-3AD203B41FA5}">
                      <a16:colId xmlns:a16="http://schemas.microsoft.com/office/drawing/2014/main" val="1897317639"/>
                    </a:ext>
                  </a:extLst>
                </a:gridCol>
                <a:gridCol w="4221275">
                  <a:extLst>
                    <a:ext uri="{9D8B030D-6E8A-4147-A177-3AD203B41FA5}">
                      <a16:colId xmlns:a16="http://schemas.microsoft.com/office/drawing/2014/main" val="45060687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 err="1">
                          <a:solidFill>
                            <a:schemeClr val="tx1"/>
                          </a:solidFill>
                        </a:rPr>
                        <a:t>Jedinica</a:t>
                      </a:r>
                      <a:endParaRPr lang="de-DE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789484"/>
                  </a:ext>
                </a:extLst>
              </a:tr>
              <a:tr h="720980">
                <a:tc>
                  <a:txBody>
                    <a:bodyPr/>
                    <a:lstStyle/>
                    <a:p>
                      <a:endParaRPr lang="de-DE" noProof="0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defTabSz="1042507" rtl="0" eaLnBrk="1" latinLnBrk="0" hangingPunct="1"/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Izmerena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snaga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električne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mreže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P1</a:t>
                      </a: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Simbol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svetli</a:t>
                      </a:r>
                      <a:endParaRPr lang="en-US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displeju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prikazuje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vrednost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snage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mreže</a:t>
                      </a:r>
                      <a:endParaRPr lang="en-US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40079686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de-DE" noProof="0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dirty="0" err="1"/>
                        <a:t>Napor</a:t>
                      </a:r>
                      <a:endParaRPr lang="en-GB" sz="1800" noProof="0" dirty="0"/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Simbol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svetli</a:t>
                      </a:r>
                      <a:endParaRPr lang="en-US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displeju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prikazuje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vrednost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napora</a:t>
                      </a:r>
                      <a:endParaRPr lang="en-US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8612667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de-DE" noProof="0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defTabSz="1042507" rtl="0" eaLnBrk="1" latinLnBrk="0" hangingPunct="1"/>
                      <a:r>
                        <a:rPr lang="en-GB" sz="1800" kern="120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Protok</a:t>
                      </a:r>
                      <a:endParaRPr lang="en-GB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Simbol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svetli</a:t>
                      </a:r>
                      <a:endParaRPr lang="en-US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displeju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prikazuje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vrednost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protoka</a:t>
                      </a:r>
                      <a:endParaRPr lang="en-US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26415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de-DE" noProof="0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baseline="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Brzina</a:t>
                      </a:r>
                      <a:endParaRPr lang="en-GB" sz="18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Simbol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svetli</a:t>
                      </a:r>
                      <a:endParaRPr lang="en-US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displeju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prikazuje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brzina</a:t>
                      </a:r>
                      <a:endParaRPr lang="en-US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13160772"/>
                  </a:ext>
                </a:extLst>
              </a:tr>
            </a:tbl>
          </a:graphicData>
        </a:graphic>
      </p:graphicFrame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656" y="2198311"/>
            <a:ext cx="817124" cy="38667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416" y="2891291"/>
            <a:ext cx="817124" cy="39397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416" y="3605527"/>
            <a:ext cx="817124" cy="41585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" y="4372305"/>
            <a:ext cx="817124" cy="386675"/>
          </a:xfrm>
          <a:prstGeom prst="rect">
            <a:avLst/>
          </a:prstGeom>
        </p:spPr>
      </p:pic>
      <p:graphicFrame>
        <p:nvGraphicFramePr>
          <p:cNvPr id="22" name="Tabel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656335"/>
              </p:ext>
            </p:extLst>
          </p:nvPr>
        </p:nvGraphicFramePr>
        <p:xfrm>
          <a:off x="6201270" y="1610909"/>
          <a:ext cx="5367337" cy="332516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209601">
                  <a:extLst>
                    <a:ext uri="{9D8B030D-6E8A-4147-A177-3AD203B41FA5}">
                      <a16:colId xmlns:a16="http://schemas.microsoft.com/office/drawing/2014/main" val="1897317639"/>
                    </a:ext>
                  </a:extLst>
                </a:gridCol>
                <a:gridCol w="4157736">
                  <a:extLst>
                    <a:ext uri="{9D8B030D-6E8A-4147-A177-3AD203B41FA5}">
                      <a16:colId xmlns:a16="http://schemas.microsoft.com/office/drawing/2014/main" val="450606871"/>
                    </a:ext>
                  </a:extLst>
                </a:gridCol>
              </a:tblGrid>
              <a:tr h="403474"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 err="1">
                          <a:solidFill>
                            <a:schemeClr val="tx1"/>
                          </a:solidFill>
                        </a:rPr>
                        <a:t>Radni</a:t>
                      </a:r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noProof="0" dirty="0" err="1">
                          <a:solidFill>
                            <a:schemeClr val="tx1"/>
                          </a:solidFill>
                        </a:rPr>
                        <a:t>režimi</a:t>
                      </a:r>
                      <a:endParaRPr lang="de-DE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789484"/>
                  </a:ext>
                </a:extLst>
              </a:tr>
              <a:tr h="73024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Konstantni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diferencijalni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pritisak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p-c  </a:t>
                      </a: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Simbol svetli kada je funkcija aktivna</a:t>
                      </a:r>
                      <a:endParaRPr lang="en-GB" sz="12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40079686"/>
                  </a:ext>
                </a:extLst>
              </a:tr>
              <a:tr h="73024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Proporcijalni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diferencijalni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pritisak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noProof="0" dirty="0" err="1"/>
                        <a:t>Δp</a:t>
                      </a:r>
                      <a:r>
                        <a:rPr lang="en-GB" sz="1800" noProof="0" dirty="0"/>
                        <a:t>-v</a:t>
                      </a: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Simbol svetli kada je funkcija aktivna</a:t>
                      </a:r>
                      <a:endParaRPr lang="en-GB" sz="12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86126679"/>
                  </a:ext>
                </a:extLst>
              </a:tr>
              <a:tr h="73024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Konstantna</a:t>
                      </a: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GB" sz="1800" kern="1200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brzina</a:t>
                      </a:r>
                      <a:endParaRPr lang="en-GB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Simbol svetli kada je funkcija aktivna</a:t>
                      </a:r>
                      <a:endParaRPr lang="en-GB" sz="12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264150"/>
                  </a:ext>
                </a:extLst>
              </a:tr>
              <a:tr h="73024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Dynamic Control (</a:t>
                      </a:r>
                      <a:r>
                        <a:rPr lang="en-GB" sz="1800" kern="1200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Δp</a:t>
                      </a: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-v)</a:t>
                      </a:r>
                      <a:endParaRPr lang="en-GB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Simbol svetli kada je funkcija aktivna</a:t>
                      </a:r>
                      <a:endParaRPr lang="en-GB" sz="12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13160772"/>
                  </a:ext>
                </a:extLst>
              </a:tr>
            </a:tbl>
          </a:graphicData>
        </a:graphic>
      </p:graphicFrame>
      <p:pic>
        <p:nvPicPr>
          <p:cNvPr id="23" name="Grafik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8048" y="2121705"/>
            <a:ext cx="554477" cy="53988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28048" y="2829143"/>
            <a:ext cx="554477" cy="55447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8048" y="3559728"/>
            <a:ext cx="554477" cy="561773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28048" y="4297609"/>
            <a:ext cx="583660" cy="54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2975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Puštanje</a:t>
            </a:r>
            <a:r>
              <a:rPr lang="en-US" dirty="0"/>
              <a:t> u rad</a:t>
            </a:r>
            <a:r>
              <a:rPr lang="tr-TR" dirty="0"/>
              <a:t> - </a:t>
            </a:r>
            <a:r>
              <a:rPr lang="en-US" dirty="0"/>
              <a:t>Primer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graphicFrame>
        <p:nvGraphicFramePr>
          <p:cNvPr id="27" name="Tabel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039413"/>
              </p:ext>
            </p:extLst>
          </p:nvPr>
        </p:nvGraphicFramePr>
        <p:xfrm>
          <a:off x="595187" y="1106979"/>
          <a:ext cx="11225337" cy="467922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692501">
                  <a:extLst>
                    <a:ext uri="{9D8B030D-6E8A-4147-A177-3AD203B41FA5}">
                      <a16:colId xmlns:a16="http://schemas.microsoft.com/office/drawing/2014/main" val="1897317639"/>
                    </a:ext>
                  </a:extLst>
                </a:gridCol>
                <a:gridCol w="8532836">
                  <a:extLst>
                    <a:ext uri="{9D8B030D-6E8A-4147-A177-3AD203B41FA5}">
                      <a16:colId xmlns:a16="http://schemas.microsoft.com/office/drawing/2014/main" val="450606871"/>
                    </a:ext>
                  </a:extLst>
                </a:gridCol>
              </a:tblGrid>
              <a:tr h="309862">
                <a:tc gridSpan="2">
                  <a:txBody>
                    <a:bodyPr/>
                    <a:lstStyle/>
                    <a:p>
                      <a:pPr marL="0" algn="ctr" defTabSz="1042507" rtl="0" eaLnBrk="1" latinLnBrk="0" hangingPunct="1"/>
                      <a:r>
                        <a:rPr lang="en-US" sz="2052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Podešavanje</a:t>
                      </a:r>
                      <a:r>
                        <a:rPr lang="en-US" sz="2052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52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konstantnog</a:t>
                      </a:r>
                      <a:r>
                        <a:rPr lang="en-US" sz="2052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52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diferencijalnog</a:t>
                      </a:r>
                      <a:r>
                        <a:rPr lang="en-US" sz="2052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52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pritiska</a:t>
                      </a:r>
                      <a:r>
                        <a:rPr lang="en-US" sz="2052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l-GR" sz="2052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2052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p-c) </a:t>
                      </a:r>
                      <a:r>
                        <a:rPr lang="en-US" sz="2052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052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52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zadate</a:t>
                      </a:r>
                      <a:r>
                        <a:rPr lang="en-US" sz="2052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52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vrednost</a:t>
                      </a:r>
                      <a:endParaRPr lang="de-DE" sz="2052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789484"/>
                  </a:ext>
                </a:extLst>
              </a:tr>
              <a:tr h="142501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Korak 1: </a:t>
                      </a:r>
                      <a:r>
                        <a:rPr lang="en-US" sz="1800" dirty="0" err="1"/>
                        <a:t>Aktiviranje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režima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podešavanja</a:t>
                      </a:r>
                      <a:endParaRPr lang="en-US" sz="1800" dirty="0"/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dirty="0" err="1"/>
                        <a:t>Pritisnite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dugme</a:t>
                      </a:r>
                      <a:r>
                        <a:rPr lang="en-US" sz="1200" dirty="0"/>
                        <a:t> OK </a:t>
                      </a:r>
                      <a:r>
                        <a:rPr lang="en-US" sz="1200" dirty="0" err="1"/>
                        <a:t>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držite</a:t>
                      </a:r>
                      <a:r>
                        <a:rPr lang="en-US" sz="1200" dirty="0"/>
                        <a:t> 3 </a:t>
                      </a:r>
                      <a:r>
                        <a:rPr lang="en-US" sz="1200" dirty="0" err="1"/>
                        <a:t>sekunde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tr-T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Simbol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za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aktivni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režim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rada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će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osvetliti</a:t>
                      </a:r>
                      <a:endParaRPr lang="en-US" sz="12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079686"/>
                  </a:ext>
                </a:extLst>
              </a:tr>
              <a:tr h="142501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Korak 2: </a:t>
                      </a:r>
                      <a:r>
                        <a:rPr lang="en-US" sz="1800" dirty="0" err="1"/>
                        <a:t>Izaberite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režim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rada</a:t>
                      </a:r>
                      <a:r>
                        <a:rPr lang="en-US" sz="1800" dirty="0"/>
                        <a:t> </a:t>
                      </a:r>
                      <a:r>
                        <a:rPr lang="el-GR" sz="1800" dirty="0"/>
                        <a:t>Δ</a:t>
                      </a:r>
                      <a:r>
                        <a:rPr lang="en-US" sz="1800" dirty="0"/>
                        <a:t>p-c za </a:t>
                      </a:r>
                      <a:r>
                        <a:rPr lang="en-US" sz="1800" dirty="0" err="1"/>
                        <a:t>konstantni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diferencijalni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pritisak</a:t>
                      </a:r>
                      <a:endParaRPr lang="en-US" sz="1800" dirty="0"/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Pomerajte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prst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smeru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(+)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(−)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kontrolnom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točkiću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dok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 ne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upali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simbol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p-c.</a:t>
                      </a: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Pritisnite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dugme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OK da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potvrdite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2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126679"/>
                  </a:ext>
                </a:extLst>
              </a:tr>
              <a:tr h="142501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Korak 3: </a:t>
                      </a:r>
                      <a:r>
                        <a:rPr lang="en-US" sz="1800" dirty="0" err="1"/>
                        <a:t>Podesite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vrednost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napora</a:t>
                      </a:r>
                      <a:r>
                        <a:rPr lang="en-US" sz="1800" dirty="0"/>
                        <a:t> </a:t>
                      </a: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Pomerajte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prst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smeru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(+)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(−)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kontrolnom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točkiću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biste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povećali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smanjili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referentnu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vrednost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napora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Pritisnite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dugme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OK da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potvrdite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zadatu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vrednost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marR="0" lvl="0" indent="-285750" algn="l" defTabSz="1042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Zadata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vrednost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će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zasvetleti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biti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sačuvana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4150"/>
                  </a:ext>
                </a:extLst>
              </a:tr>
            </a:tbl>
          </a:graphicData>
        </a:graphic>
      </p:graphicFrame>
      <p:pic>
        <p:nvPicPr>
          <p:cNvPr id="28" name="Grafik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637" y="1564417"/>
            <a:ext cx="2660400" cy="1351655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275" y="2979386"/>
            <a:ext cx="2649036" cy="1346113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9"/>
          <a:srcRect r="267"/>
          <a:stretch/>
        </p:blipFill>
        <p:spPr>
          <a:xfrm>
            <a:off x="623626" y="4406240"/>
            <a:ext cx="2656313" cy="1346398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2303391" y="5478255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2365494" y="5457068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Arial Black" panose="020B0A04020102020204" pitchFamily="34" charset="0"/>
              </a:rPr>
              <a:t>/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2413358" y="5468729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62144" y="5804207"/>
            <a:ext cx="11389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Nova </a:t>
            </a:r>
            <a:r>
              <a:rPr lang="en-US" sz="1400" dirty="0" err="1"/>
              <a:t>funkcija</a:t>
            </a:r>
            <a:r>
              <a:rPr lang="en-US" sz="1400" dirty="0"/>
              <a:t>: U </a:t>
            </a:r>
            <a:r>
              <a:rPr lang="en-US" sz="1400" dirty="0" err="1"/>
              <a:t>režimu</a:t>
            </a:r>
            <a:r>
              <a:rPr lang="en-US" sz="1400" dirty="0"/>
              <a:t> </a:t>
            </a:r>
            <a:r>
              <a:rPr lang="en-US" sz="1400" dirty="0" err="1"/>
              <a:t>rada</a:t>
            </a:r>
            <a:r>
              <a:rPr lang="en-US" sz="1400" dirty="0"/>
              <a:t> </a:t>
            </a:r>
            <a:r>
              <a:rPr lang="el-GR" sz="1400" b="1" dirty="0"/>
              <a:t>Δ</a:t>
            </a:r>
            <a:r>
              <a:rPr lang="en-US" sz="1400" b="1" dirty="0"/>
              <a:t>p-v</a:t>
            </a:r>
            <a:r>
              <a:rPr lang="en-US" sz="1400" dirty="0"/>
              <a:t> </a:t>
            </a:r>
            <a:r>
              <a:rPr lang="en-US" sz="1400" dirty="0" err="1"/>
              <a:t>moguće</a:t>
            </a:r>
            <a:r>
              <a:rPr lang="en-US" sz="1400" dirty="0"/>
              <a:t> je </a:t>
            </a:r>
            <a:r>
              <a:rPr lang="en-US" sz="1400" dirty="0" err="1"/>
              <a:t>precizno</a:t>
            </a:r>
            <a:r>
              <a:rPr lang="en-US" sz="1400" dirty="0"/>
              <a:t> </a:t>
            </a:r>
            <a:r>
              <a:rPr lang="en-US" sz="1400" dirty="0" err="1"/>
              <a:t>podešavanje</a:t>
            </a:r>
            <a:r>
              <a:rPr lang="en-US" sz="1400" dirty="0"/>
              <a:t> </a:t>
            </a:r>
            <a:r>
              <a:rPr lang="en-US" sz="1400" dirty="0" err="1"/>
              <a:t>radne</a:t>
            </a:r>
            <a:r>
              <a:rPr lang="en-US" sz="1400" dirty="0"/>
              <a:t> </a:t>
            </a:r>
            <a:r>
              <a:rPr lang="en-US" sz="1400" dirty="0" err="1"/>
              <a:t>tačke</a:t>
            </a:r>
            <a:r>
              <a:rPr lang="en-US" sz="1400" dirty="0"/>
              <a:t> </a:t>
            </a:r>
            <a:r>
              <a:rPr lang="en-US" sz="1400" dirty="0" err="1"/>
              <a:t>kako</a:t>
            </a:r>
            <a:r>
              <a:rPr lang="en-US" sz="1400" dirty="0"/>
              <a:t> za </a:t>
            </a:r>
            <a:r>
              <a:rPr lang="en-US" sz="1400" dirty="0" err="1"/>
              <a:t>protok</a:t>
            </a:r>
            <a:r>
              <a:rPr lang="en-US" sz="1400" dirty="0"/>
              <a:t> (</a:t>
            </a:r>
            <a:r>
              <a:rPr lang="en-US" sz="1400" b="1" dirty="0"/>
              <a:t>Q</a:t>
            </a:r>
            <a:r>
              <a:rPr lang="en-US" sz="1400" dirty="0"/>
              <a:t>), </a:t>
            </a:r>
            <a:r>
              <a:rPr lang="en-US" sz="1400" dirty="0" err="1"/>
              <a:t>tako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za </a:t>
            </a:r>
            <a:r>
              <a:rPr lang="en-US" sz="1400" dirty="0" err="1"/>
              <a:t>visinu</a:t>
            </a:r>
            <a:r>
              <a:rPr lang="en-US" sz="1400" dirty="0"/>
              <a:t> </a:t>
            </a:r>
            <a:r>
              <a:rPr lang="en-US" sz="1400" dirty="0" err="1"/>
              <a:t>podizanja</a:t>
            </a:r>
            <a:r>
              <a:rPr lang="en-US" sz="1400" dirty="0"/>
              <a:t> (</a:t>
            </a:r>
            <a:r>
              <a:rPr lang="en-US" sz="1400" b="1" dirty="0"/>
              <a:t>H</a:t>
            </a:r>
            <a:r>
              <a:rPr lang="en-US" sz="1400" dirty="0"/>
              <a:t>).</a:t>
            </a:r>
            <a:endParaRPr lang="de-DE" sz="1400" dirty="0"/>
          </a:p>
        </p:txBody>
      </p:sp>
      <p:sp>
        <p:nvSpPr>
          <p:cNvPr id="16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977541277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8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7170" name="Object 8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6D647227-46A6-4D15-AADD-1367F0DEC2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60272CA5-2FC4-4A5E-827E-27083A6D01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9428" y="1844823"/>
            <a:ext cx="9501096" cy="64807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err="1"/>
              <a:t>Funkcije</a:t>
            </a:r>
            <a:endParaRPr lang="de-DE" sz="2800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B81BA2-78F9-423A-B25C-FB889C58F7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ECDC95-33E4-418A-B72B-19407C465E9E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998F7B18-2CE2-40B2-93CF-AA6F89FD5E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rot="16200000">
            <a:off x="11735929" y="3598857"/>
            <a:ext cx="576064" cy="92333"/>
          </a:xfrm>
        </p:spPr>
        <p:txBody>
          <a:bodyPr/>
          <a:lstStyle/>
          <a:p>
            <a:r>
              <a:rPr lang="en-US"/>
              <a:t>Januar 2023</a:t>
            </a:r>
            <a:endParaRPr lang="en-US" dirty="0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63094221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7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0242" name="Object 7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7E3767C-9F7A-4A29-9A41-C1280B84BE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44" name="Titel 1"/>
          <p:cNvSpPr>
            <a:spLocks noGrp="1"/>
          </p:cNvSpPr>
          <p:nvPr>
            <p:ph type="title"/>
          </p:nvPr>
        </p:nvSpPr>
        <p:spPr>
          <a:xfrm>
            <a:off x="8313222" y="552336"/>
            <a:ext cx="3687434" cy="369332"/>
          </a:xfrm>
        </p:spPr>
        <p:txBody>
          <a:bodyPr vert="horz"/>
          <a:lstStyle/>
          <a:p>
            <a:r>
              <a:rPr lang="en-US" dirty="0" err="1"/>
              <a:t>Početak</a:t>
            </a:r>
            <a:r>
              <a:rPr lang="en-US" dirty="0"/>
              <a:t> </a:t>
            </a:r>
            <a:r>
              <a:rPr lang="en-US" dirty="0" err="1"/>
              <a:t>prodaje</a:t>
            </a:r>
            <a:endParaRPr lang="de-DE" dirty="0"/>
          </a:p>
        </p:txBody>
      </p:sp>
      <p:sp>
        <p:nvSpPr>
          <p:cNvPr id="1024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12784" y="1445240"/>
            <a:ext cx="3507303" cy="3091754"/>
          </a:xfrm>
        </p:spPr>
        <p:txBody>
          <a:bodyPr/>
          <a:lstStyle/>
          <a:p>
            <a:pPr algn="just"/>
            <a:r>
              <a:rPr lang="en-US" sz="1600" dirty="0"/>
              <a:t>Novi </a:t>
            </a:r>
            <a:r>
              <a:rPr lang="en-US" sz="1600" dirty="0" err="1"/>
              <a:t>modeli</a:t>
            </a:r>
            <a:r>
              <a:rPr lang="en-US" sz="1600" dirty="0"/>
              <a:t> Calio Pro Plus </a:t>
            </a:r>
            <a:r>
              <a:rPr lang="en-US" sz="1600" dirty="0" err="1"/>
              <a:t>i</a:t>
            </a:r>
            <a:r>
              <a:rPr lang="en-US" sz="1600" dirty="0"/>
              <a:t> Calio Pro Plus Z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dostupni</a:t>
            </a:r>
            <a:r>
              <a:rPr lang="en-US" sz="1600" dirty="0"/>
              <a:t> od </a:t>
            </a:r>
            <a:r>
              <a:rPr lang="en-US" sz="1600" dirty="0" err="1"/>
              <a:t>sajma</a:t>
            </a:r>
            <a:r>
              <a:rPr lang="en-US" sz="1600" dirty="0"/>
              <a:t> ISH (mart 2025),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visokoeﬁkasnim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robusnim</a:t>
            </a:r>
            <a:r>
              <a:rPr lang="en-US" sz="1600" dirty="0"/>
              <a:t> </a:t>
            </a:r>
            <a:r>
              <a:rPr lang="en-US" sz="1600" dirty="0" err="1"/>
              <a:t>motorima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kućištem</a:t>
            </a:r>
            <a:r>
              <a:rPr lang="en-US" sz="1600" dirty="0"/>
              <a:t> od </a:t>
            </a:r>
            <a:r>
              <a:rPr lang="en-US" sz="1600" dirty="0" err="1"/>
              <a:t>ugljeničnih</a:t>
            </a:r>
            <a:r>
              <a:rPr lang="en-US" sz="1600" dirty="0"/>
              <a:t> </a:t>
            </a:r>
            <a:r>
              <a:rPr lang="en-US" sz="1600" dirty="0" err="1"/>
              <a:t>vlakana</a:t>
            </a:r>
            <a:r>
              <a:rPr lang="en-US" sz="1600" dirty="0"/>
              <a:t>, </a:t>
            </a:r>
            <a:r>
              <a:rPr lang="en-US" sz="1600" dirty="0" err="1"/>
              <a:t>snage</a:t>
            </a:r>
            <a:r>
              <a:rPr lang="en-US" sz="1600" dirty="0"/>
              <a:t> do 220 / 400 W.</a:t>
            </a:r>
          </a:p>
          <a:p>
            <a:pPr algn="just"/>
            <a:endParaRPr lang="en-US" sz="1600" dirty="0"/>
          </a:p>
          <a:p>
            <a:pPr algn="just"/>
            <a:br>
              <a:rPr lang="en-US" sz="1600" dirty="0"/>
            </a:br>
            <a:r>
              <a:rPr lang="en-US" sz="1600" dirty="0" err="1"/>
              <a:t>Lansiranje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tržište</a:t>
            </a:r>
            <a:r>
              <a:rPr lang="en-US" sz="1600" dirty="0"/>
              <a:t> </a:t>
            </a:r>
            <a:r>
              <a:rPr lang="en-US" sz="1600" dirty="0" err="1"/>
              <a:t>modela</a:t>
            </a:r>
            <a:r>
              <a:rPr lang="en-US" sz="1600" dirty="0"/>
              <a:t> Calio Pro Plus (Z)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snagom</a:t>
            </a:r>
            <a:r>
              <a:rPr lang="en-US" sz="1600" dirty="0"/>
              <a:t> do 1100 / 1800 W </a:t>
            </a:r>
            <a:r>
              <a:rPr lang="en-US" sz="1600" dirty="0" err="1"/>
              <a:t>planirano</a:t>
            </a:r>
            <a:r>
              <a:rPr lang="en-US" sz="1600" dirty="0"/>
              <a:t> je za </a:t>
            </a:r>
            <a:r>
              <a:rPr lang="en-US" sz="1600" dirty="0" err="1"/>
              <a:t>leto</a:t>
            </a:r>
            <a:r>
              <a:rPr lang="en-US" sz="1600" dirty="0"/>
              <a:t> 2025. </a:t>
            </a:r>
            <a:r>
              <a:rPr lang="en-US" sz="1600" dirty="0" err="1"/>
              <a:t>godine</a:t>
            </a:r>
            <a:r>
              <a:rPr lang="en-US" sz="1600" dirty="0"/>
              <a:t>.</a:t>
            </a:r>
          </a:p>
          <a:p>
            <a:endParaRPr lang="de-DE" sz="1600" dirty="0"/>
          </a:p>
          <a:p>
            <a:br>
              <a:rPr lang="en-US" sz="1600" dirty="0"/>
            </a:br>
            <a:endParaRPr lang="en-GB" sz="16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CF66E8-A75A-58C6-EBFF-70FFADF39C0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>
              <a:defRPr/>
            </a:pPr>
            <a:r>
              <a:rPr lang="de-DE" dirty="0"/>
              <a:t>I  </a:t>
            </a:r>
            <a:r>
              <a:rPr lang="de-DE" dirty="0" err="1"/>
              <a:t>Calio</a:t>
            </a:r>
            <a:r>
              <a:rPr lang="de-DE" dirty="0"/>
              <a:t> Pro Plus (Z)  I </a:t>
            </a:r>
            <a:r>
              <a:rPr lang="de-DE" dirty="0" err="1"/>
              <a:t>Ch</a:t>
            </a:r>
            <a:r>
              <a:rPr lang="de-DE" dirty="0"/>
              <a:t>. Heister / S. Wendel / O. Fischer  I  02.01.2025 I    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A66C18-15AC-0B64-1A83-02C28B657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72558" y="6521200"/>
            <a:ext cx="247967" cy="123111"/>
          </a:xfrm>
        </p:spPr>
        <p:txBody>
          <a:bodyPr/>
          <a:lstStyle/>
          <a:p>
            <a:fld id="{197B3661-8D55-41B1-B027-752C4DFE60D8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7D8D9AD-0DE2-4251-ADBC-78D4EC6141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13222" y="224556"/>
            <a:ext cx="3506865" cy="276999"/>
          </a:xfrm>
        </p:spPr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  <a:endParaRPr lang="en-GB" noProof="0" dirty="0"/>
          </a:p>
        </p:txBody>
      </p:sp>
      <p:sp>
        <p:nvSpPr>
          <p:cNvPr id="16" name="Textfeld 15"/>
          <p:cNvSpPr txBox="1"/>
          <p:nvPr/>
        </p:nvSpPr>
        <p:spPr>
          <a:xfrm>
            <a:off x="402959" y="2406342"/>
            <a:ext cx="2085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Pumpa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navojnim</a:t>
            </a:r>
            <a:r>
              <a:rPr lang="en-US" sz="1600" dirty="0"/>
              <a:t> </a:t>
            </a:r>
            <a:r>
              <a:rPr lang="en-US" sz="1600" dirty="0" err="1"/>
              <a:t>priključkom</a:t>
            </a:r>
            <a:endParaRPr lang="de-DE" sz="16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34938" y="2490827"/>
            <a:ext cx="2350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Pumpa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prirubnicama</a:t>
            </a:r>
            <a:endParaRPr lang="de-DE" sz="1600" dirty="0"/>
          </a:p>
        </p:txBody>
      </p:sp>
      <p:sp>
        <p:nvSpPr>
          <p:cNvPr id="18" name="Textfeld 17"/>
          <p:cNvSpPr txBox="1"/>
          <p:nvPr/>
        </p:nvSpPr>
        <p:spPr>
          <a:xfrm>
            <a:off x="2971964" y="576113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Dupleks</a:t>
            </a:r>
            <a:r>
              <a:rPr lang="en-US" dirty="0"/>
              <a:t> pumpe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26901" r="16400" b="27950"/>
          <a:stretch/>
        </p:blipFill>
        <p:spPr>
          <a:xfrm>
            <a:off x="186611" y="436439"/>
            <a:ext cx="2685456" cy="183293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23750" r="16401" b="25850"/>
          <a:stretch/>
        </p:blipFill>
        <p:spPr>
          <a:xfrm>
            <a:off x="2971964" y="436439"/>
            <a:ext cx="2520280" cy="183293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29000" r="11151" b="29000"/>
          <a:stretch/>
        </p:blipFill>
        <p:spPr>
          <a:xfrm>
            <a:off x="1127448" y="3003456"/>
            <a:ext cx="5130518" cy="273627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1561" y="436439"/>
            <a:ext cx="2246087" cy="1845270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760013" y="2468311"/>
            <a:ext cx="235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Sa toplotnom izolacijom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2024" y="3003026"/>
            <a:ext cx="1595624" cy="179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9747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23750" r="16401" b="25850"/>
          <a:stretch/>
        </p:blipFill>
        <p:spPr>
          <a:xfrm>
            <a:off x="335360" y="2423352"/>
            <a:ext cx="2373463" cy="172620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26901" r="16400" b="27950"/>
          <a:stretch/>
        </p:blipFill>
        <p:spPr>
          <a:xfrm>
            <a:off x="335360" y="494683"/>
            <a:ext cx="2265609" cy="154635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29000" r="11151" b="29000"/>
          <a:stretch/>
        </p:blipFill>
        <p:spPr>
          <a:xfrm>
            <a:off x="335360" y="4297776"/>
            <a:ext cx="3452365" cy="1841284"/>
          </a:xfrm>
          <a:prstGeom prst="rect">
            <a:avLst/>
          </a:prstGeom>
        </p:spPr>
      </p:pic>
      <p:graphicFrame>
        <p:nvGraphicFramePr>
          <p:cNvPr id="12290" name="Object 7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12290" name="Object 7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C85FE71-FA9E-49D8-9668-5EE161B89C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291" name="Titel 1"/>
          <p:cNvSpPr>
            <a:spLocks noGrp="1"/>
          </p:cNvSpPr>
          <p:nvPr>
            <p:ph type="title"/>
          </p:nvPr>
        </p:nvSpPr>
        <p:spPr>
          <a:xfrm>
            <a:off x="4452939" y="552336"/>
            <a:ext cx="7366926" cy="369332"/>
          </a:xfrm>
        </p:spPr>
        <p:txBody>
          <a:bodyPr vert="horz"/>
          <a:lstStyle/>
          <a:p>
            <a:r>
              <a:rPr lang="en-US" noProof="0" dirty="0" err="1"/>
              <a:t>Funkcije</a:t>
            </a:r>
            <a:r>
              <a:rPr lang="en-US" noProof="0" dirty="0"/>
              <a:t> pumpe</a:t>
            </a:r>
            <a:endParaRPr lang="en-GB" noProof="0" dirty="0"/>
          </a:p>
        </p:txBody>
      </p:sp>
      <p:sp>
        <p:nvSpPr>
          <p:cNvPr id="12294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453162" y="1133475"/>
            <a:ext cx="7367363" cy="5005585"/>
          </a:xfrm>
        </p:spPr>
        <p:txBody>
          <a:bodyPr/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pl-PL" dirty="0"/>
              <a:t>Procena bez senzora i prikaz radne tačke i električne snage</a:t>
            </a:r>
            <a:endParaRPr lang="en-US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 err="1"/>
              <a:t>Nadzor</a:t>
            </a:r>
            <a:r>
              <a:rPr lang="en-US" dirty="0"/>
              <a:t> </a:t>
            </a:r>
            <a:r>
              <a:rPr lang="en-US" dirty="0" err="1"/>
              <a:t>radne</a:t>
            </a:r>
            <a:r>
              <a:rPr lang="en-US" dirty="0"/>
              <a:t> </a:t>
            </a:r>
            <a:r>
              <a:rPr lang="en-US" dirty="0" err="1"/>
              <a:t>tačke</a:t>
            </a:r>
            <a:r>
              <a:rPr lang="en-US" dirty="0"/>
              <a:t> </a:t>
            </a:r>
            <a:r>
              <a:rPr lang="en-US" dirty="0" err="1"/>
              <a:t>pomoću</a:t>
            </a:r>
            <a:r>
              <a:rPr lang="en-US" dirty="0"/>
              <a:t> </a:t>
            </a:r>
            <a:r>
              <a:rPr lang="en-US" dirty="0" err="1"/>
              <a:t>minimalnog</a:t>
            </a:r>
            <a:r>
              <a:rPr lang="en-US" dirty="0"/>
              <a:t> / </a:t>
            </a:r>
            <a:r>
              <a:rPr lang="en-US" dirty="0" err="1"/>
              <a:t>maksimalnog</a:t>
            </a:r>
            <a:r>
              <a:rPr lang="en-US" dirty="0"/>
              <a:t> </a:t>
            </a:r>
            <a:r>
              <a:rPr lang="en-US" dirty="0" err="1"/>
              <a:t>protoka</a:t>
            </a:r>
            <a:endParaRPr lang="en-US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 err="1"/>
              <a:t>Noćni</a:t>
            </a:r>
            <a:r>
              <a:rPr lang="en-US" dirty="0"/>
              <a:t> </a:t>
            </a:r>
            <a:r>
              <a:rPr lang="en-US" dirty="0" err="1"/>
              <a:t>režim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temperaturno</a:t>
            </a:r>
            <a:r>
              <a:rPr lang="en-US" dirty="0"/>
              <a:t> </a:t>
            </a:r>
            <a:r>
              <a:rPr lang="en-US" dirty="0" err="1"/>
              <a:t>kontrolisani</a:t>
            </a:r>
            <a:r>
              <a:rPr lang="en-US" dirty="0"/>
              <a:t> </a:t>
            </a:r>
            <a:r>
              <a:rPr lang="en-US" dirty="0" err="1"/>
              <a:t>noćni</a:t>
            </a:r>
            <a:r>
              <a:rPr lang="en-US" dirty="0"/>
              <a:t> </a:t>
            </a:r>
            <a:r>
              <a:rPr lang="en-US" dirty="0" err="1"/>
              <a:t>režim</a:t>
            </a:r>
            <a:r>
              <a:rPr lang="en-US" dirty="0"/>
              <a:t> </a:t>
            </a:r>
            <a:r>
              <a:rPr lang="en-US" dirty="0" err="1"/>
              <a:t>putem</a:t>
            </a:r>
            <a:r>
              <a:rPr lang="en-US" dirty="0"/>
              <a:t> PT1000 </a:t>
            </a:r>
            <a:r>
              <a:rPr lang="en-US" dirty="0" err="1"/>
              <a:t>senzora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internog</a:t>
            </a:r>
            <a:r>
              <a:rPr lang="en-US" dirty="0"/>
              <a:t> </a:t>
            </a:r>
            <a:r>
              <a:rPr lang="en-US" dirty="0" err="1"/>
              <a:t>temperaturnog</a:t>
            </a:r>
            <a:r>
              <a:rPr lang="en-US" dirty="0"/>
              <a:t> </a:t>
            </a:r>
            <a:r>
              <a:rPr lang="en-US" dirty="0" err="1"/>
              <a:t>senzora</a:t>
            </a:r>
            <a:endParaRPr lang="en-US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GB" dirty="0" err="1"/>
              <a:t>Kalorimetar</a:t>
            </a:r>
            <a:r>
              <a:rPr lang="en-GB" dirty="0"/>
              <a:t> </a:t>
            </a:r>
            <a:r>
              <a:rPr lang="en-GB" dirty="0" err="1"/>
              <a:t>pomoću</a:t>
            </a:r>
            <a:r>
              <a:rPr lang="en-GB" dirty="0"/>
              <a:t> PT1000 </a:t>
            </a:r>
            <a:r>
              <a:rPr lang="en-GB" dirty="0" err="1"/>
              <a:t>senzora</a:t>
            </a:r>
            <a:endParaRPr lang="en-GB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 err="1"/>
              <a:t>Ušteda</a:t>
            </a:r>
            <a:r>
              <a:rPr lang="en-US" dirty="0"/>
              <a:t> </a:t>
            </a:r>
            <a:r>
              <a:rPr lang="en-US" dirty="0" err="1"/>
              <a:t>energije</a:t>
            </a:r>
            <a:r>
              <a:rPr lang="en-US" dirty="0"/>
              <a:t> </a:t>
            </a:r>
            <a:r>
              <a:rPr lang="en-US" dirty="0" err="1"/>
              <a:t>putem</a:t>
            </a:r>
            <a:r>
              <a:rPr lang="en-US" dirty="0"/>
              <a:t> </a:t>
            </a:r>
            <a:r>
              <a:rPr lang="en-US" dirty="0" err="1"/>
              <a:t>smanjenja</a:t>
            </a:r>
            <a:r>
              <a:rPr lang="en-US" dirty="0"/>
              <a:t> </a:t>
            </a:r>
            <a:r>
              <a:rPr lang="en-US" dirty="0" err="1"/>
              <a:t>snage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malom</a:t>
            </a:r>
            <a:r>
              <a:rPr lang="en-US" dirty="0"/>
              <a:t> </a:t>
            </a:r>
            <a:r>
              <a:rPr lang="en-US" dirty="0" err="1"/>
              <a:t>protoku</a:t>
            </a:r>
            <a:endParaRPr lang="en-US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 err="1"/>
              <a:t>Funkcija</a:t>
            </a:r>
            <a:r>
              <a:rPr lang="en-US" dirty="0"/>
              <a:t> </a:t>
            </a:r>
            <a:r>
              <a:rPr lang="en-US" dirty="0" err="1"/>
              <a:t>odzračivanja</a:t>
            </a:r>
            <a:endParaRPr lang="en-US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 err="1"/>
              <a:t>Ušteda</a:t>
            </a:r>
            <a:r>
              <a:rPr lang="en-US" dirty="0"/>
              <a:t> </a:t>
            </a:r>
            <a:r>
              <a:rPr lang="en-US" dirty="0" err="1"/>
              <a:t>energije</a:t>
            </a:r>
            <a:r>
              <a:rPr lang="en-US" dirty="0"/>
              <a:t> </a:t>
            </a:r>
            <a:r>
              <a:rPr lang="en-US" dirty="0" err="1"/>
              <a:t>putem</a:t>
            </a:r>
            <a:r>
              <a:rPr lang="en-US" dirty="0"/>
              <a:t> </a:t>
            </a:r>
            <a:r>
              <a:rPr lang="en-US" dirty="0" err="1"/>
              <a:t>režima</a:t>
            </a:r>
            <a:r>
              <a:rPr lang="en-US" dirty="0"/>
              <a:t> </a:t>
            </a:r>
            <a:r>
              <a:rPr lang="en-US" dirty="0" err="1"/>
              <a:t>mirovanja</a:t>
            </a:r>
            <a:r>
              <a:rPr lang="en-US" dirty="0"/>
              <a:t> (sleep mode)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/>
              <a:t>Rad </a:t>
            </a:r>
            <a:r>
              <a:rPr lang="en-US" dirty="0" err="1"/>
              <a:t>dvostruke</a:t>
            </a:r>
            <a:r>
              <a:rPr lang="en-US" dirty="0"/>
              <a:t> pumpe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funkcijom</a:t>
            </a:r>
            <a:r>
              <a:rPr lang="en-US" dirty="0"/>
              <a:t> </a:t>
            </a:r>
            <a:r>
              <a:rPr lang="en-US" dirty="0" err="1"/>
              <a:t>redundantnosti</a:t>
            </a:r>
            <a:endParaRPr lang="en-US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 err="1"/>
              <a:t>Merač</a:t>
            </a:r>
            <a:r>
              <a:rPr lang="en-US" dirty="0"/>
              <a:t> </a:t>
            </a:r>
            <a:r>
              <a:rPr lang="en-US" dirty="0" err="1"/>
              <a:t>energije</a:t>
            </a:r>
            <a:endParaRPr lang="en-US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GB" dirty="0" err="1"/>
              <a:t>Merač</a:t>
            </a:r>
            <a:r>
              <a:rPr lang="en-GB" dirty="0"/>
              <a:t> </a:t>
            </a:r>
            <a:r>
              <a:rPr lang="en-GB" dirty="0" err="1"/>
              <a:t>protoka</a:t>
            </a:r>
            <a:endParaRPr lang="tr-TR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4DA4FD-F76D-6C3F-4AFB-420547D8734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72558" y="6521200"/>
            <a:ext cx="247967" cy="123111"/>
          </a:xfrm>
        </p:spPr>
        <p:txBody>
          <a:bodyPr/>
          <a:lstStyle/>
          <a:p>
            <a:fld id="{B66592EB-6174-4DA7-BFAD-C956974FD6C9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579CFD-9449-4544-96FD-405EC646BB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2939" y="224556"/>
            <a:ext cx="7366926" cy="276999"/>
          </a:xfrm>
        </p:spPr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770615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7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2290" name="Object 7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C85FE71-FA9E-49D8-9668-5EE161B89C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291" name="Titel 1"/>
          <p:cNvSpPr>
            <a:spLocks noGrp="1"/>
          </p:cNvSpPr>
          <p:nvPr>
            <p:ph type="title"/>
          </p:nvPr>
        </p:nvSpPr>
        <p:spPr>
          <a:xfrm>
            <a:off x="4452939" y="552336"/>
            <a:ext cx="7366926" cy="369332"/>
          </a:xfrm>
        </p:spPr>
        <p:txBody>
          <a:bodyPr vert="horz"/>
          <a:lstStyle/>
          <a:p>
            <a:r>
              <a:rPr lang="en-GB" dirty="0" err="1"/>
              <a:t>Zaštitne</a:t>
            </a:r>
            <a:r>
              <a:rPr lang="en-GB" dirty="0"/>
              <a:t> </a:t>
            </a:r>
            <a:r>
              <a:rPr lang="en-GB" dirty="0" err="1"/>
              <a:t>funkcije</a:t>
            </a:r>
            <a:endParaRPr lang="en-GB" noProof="0" dirty="0"/>
          </a:p>
        </p:txBody>
      </p:sp>
      <p:sp>
        <p:nvSpPr>
          <p:cNvPr id="12294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453162" y="1133475"/>
            <a:ext cx="7367363" cy="5005585"/>
          </a:xfrm>
        </p:spPr>
        <p:txBody>
          <a:bodyPr/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 err="1"/>
              <a:t>Funkcije</a:t>
            </a:r>
            <a:r>
              <a:rPr lang="en-US" dirty="0"/>
              <a:t> </a:t>
            </a:r>
            <a:r>
              <a:rPr lang="en-US" dirty="0" err="1"/>
              <a:t>zaštite</a:t>
            </a:r>
            <a:r>
              <a:rPr lang="en-US" dirty="0"/>
              <a:t> </a:t>
            </a:r>
            <a:r>
              <a:rPr lang="en-US" dirty="0" err="1"/>
              <a:t>motora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nadzor</a:t>
            </a:r>
            <a:r>
              <a:rPr lang="en-US" dirty="0"/>
              <a:t> temperature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gubitak</a:t>
            </a:r>
            <a:r>
              <a:rPr lang="en-US" dirty="0"/>
              <a:t> faze (</a:t>
            </a:r>
            <a:r>
              <a:rPr lang="en-US" dirty="0" err="1"/>
              <a:t>nepostojanje</a:t>
            </a:r>
            <a:r>
              <a:rPr lang="en-US" dirty="0"/>
              <a:t> </a:t>
            </a:r>
            <a:r>
              <a:rPr lang="en-US" dirty="0" err="1"/>
              <a:t>jedne</a:t>
            </a:r>
            <a:r>
              <a:rPr lang="en-US" dirty="0"/>
              <a:t> od </a:t>
            </a:r>
            <a:r>
              <a:rPr lang="en-US" dirty="0" err="1"/>
              <a:t>faza</a:t>
            </a:r>
            <a:r>
              <a:rPr lang="en-US" dirty="0"/>
              <a:t>)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 err="1"/>
              <a:t>Elektronske</a:t>
            </a:r>
            <a:r>
              <a:rPr lang="en-US" dirty="0"/>
              <a:t> </a:t>
            </a:r>
            <a:r>
              <a:rPr lang="en-US" dirty="0" err="1"/>
              <a:t>funkcije</a:t>
            </a:r>
            <a:r>
              <a:rPr lang="en-US" dirty="0"/>
              <a:t> </a:t>
            </a:r>
            <a:r>
              <a:rPr lang="en-US" dirty="0" err="1"/>
              <a:t>zaštite</a:t>
            </a:r>
            <a:r>
              <a:rPr lang="en-US" dirty="0"/>
              <a:t> </a:t>
            </a:r>
            <a:r>
              <a:rPr lang="en-US" dirty="0" err="1"/>
              <a:t>putem</a:t>
            </a:r>
            <a:r>
              <a:rPr lang="en-US" dirty="0"/>
              <a:t> </a:t>
            </a:r>
            <a:r>
              <a:rPr lang="en-US" dirty="0" err="1"/>
              <a:t>temperaturnih</a:t>
            </a:r>
            <a:r>
              <a:rPr lang="en-US" dirty="0"/>
              <a:t> </a:t>
            </a:r>
            <a:r>
              <a:rPr lang="en-US" dirty="0" err="1"/>
              <a:t>senzora</a:t>
            </a:r>
            <a:endParaRPr lang="en-US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 err="1"/>
              <a:t>Nadzor</a:t>
            </a:r>
            <a:r>
              <a:rPr lang="en-US" dirty="0"/>
              <a:t> </a:t>
            </a:r>
            <a:r>
              <a:rPr lang="en-US" dirty="0" err="1"/>
              <a:t>prekida</a:t>
            </a:r>
            <a:r>
              <a:rPr lang="en-US" dirty="0"/>
              <a:t> </a:t>
            </a:r>
            <a:r>
              <a:rPr lang="en-US" dirty="0" err="1"/>
              <a:t>kabla</a:t>
            </a:r>
            <a:r>
              <a:rPr lang="en-US" dirty="0"/>
              <a:t> (</a:t>
            </a:r>
            <a:r>
              <a:rPr lang="en-US" dirty="0" err="1"/>
              <a:t>funkcija</a:t>
            </a:r>
            <a:r>
              <a:rPr lang="en-US" dirty="0"/>
              <a:t> „</a:t>
            </a:r>
            <a:r>
              <a:rPr lang="en-US" dirty="0" err="1"/>
              <a:t>živa</a:t>
            </a:r>
            <a:r>
              <a:rPr lang="en-US" dirty="0"/>
              <a:t> </a:t>
            </a:r>
            <a:r>
              <a:rPr lang="en-US" dirty="0" err="1"/>
              <a:t>nula</a:t>
            </a:r>
            <a:r>
              <a:rPr lang="en-US" dirty="0"/>
              <a:t>“)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pl-PL" dirty="0"/>
              <a:t>Zaštita pumpe od rada na suvo bez senzora</a:t>
            </a:r>
            <a:endParaRPr lang="en-US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 err="1"/>
              <a:t>Funkcija</a:t>
            </a:r>
            <a:r>
              <a:rPr lang="en-US" dirty="0"/>
              <a:t> </a:t>
            </a:r>
            <a:r>
              <a:rPr lang="en-US" dirty="0" err="1"/>
              <a:t>deblokade</a:t>
            </a:r>
            <a:endParaRPr lang="en-US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 err="1"/>
              <a:t>Periodični</a:t>
            </a:r>
            <a:r>
              <a:rPr lang="en-US" dirty="0"/>
              <a:t> </a:t>
            </a:r>
            <a:r>
              <a:rPr lang="en-US" dirty="0" err="1"/>
              <a:t>funkcionalni</a:t>
            </a:r>
            <a:r>
              <a:rPr lang="en-US" dirty="0"/>
              <a:t> rad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sprečavanja</a:t>
            </a:r>
            <a:r>
              <a:rPr lang="en-US" dirty="0"/>
              <a:t> </a:t>
            </a:r>
            <a:r>
              <a:rPr lang="en-US" dirty="0" err="1"/>
              <a:t>blokade</a:t>
            </a:r>
            <a:r>
              <a:rPr lang="en-US" dirty="0"/>
              <a:t> </a:t>
            </a:r>
            <a:r>
              <a:rPr lang="en-US" dirty="0" err="1"/>
              <a:t>tokom</a:t>
            </a:r>
            <a:r>
              <a:rPr lang="en-US" dirty="0"/>
              <a:t> </a:t>
            </a:r>
            <a:r>
              <a:rPr lang="en-US" dirty="0" err="1"/>
              <a:t>zastoja</a:t>
            </a:r>
            <a:endParaRPr lang="en-US" dirty="0"/>
          </a:p>
          <a:p>
            <a:pPr fontAlgn="ctr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4DA4FD-F76D-6C3F-4AFB-420547D8734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72558" y="6521200"/>
            <a:ext cx="247967" cy="123111"/>
          </a:xfrm>
        </p:spPr>
        <p:txBody>
          <a:bodyPr/>
          <a:lstStyle/>
          <a:p>
            <a:fld id="{B66592EB-6174-4DA7-BFAD-C956974FD6C9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579CFD-9449-4544-96FD-405EC646BB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2939" y="224556"/>
            <a:ext cx="7366926" cy="276999"/>
          </a:xfrm>
        </p:spPr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23750" r="16401" b="25850"/>
          <a:stretch/>
        </p:blipFill>
        <p:spPr>
          <a:xfrm>
            <a:off x="335360" y="2423352"/>
            <a:ext cx="2373463" cy="172620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26901" r="16400" b="27950"/>
          <a:stretch/>
        </p:blipFill>
        <p:spPr>
          <a:xfrm>
            <a:off x="335360" y="494683"/>
            <a:ext cx="2265609" cy="154635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29000" r="11151" b="29000"/>
          <a:stretch/>
        </p:blipFill>
        <p:spPr>
          <a:xfrm>
            <a:off x="335360" y="4297776"/>
            <a:ext cx="3452365" cy="1841284"/>
          </a:xfrm>
          <a:prstGeom prst="rect">
            <a:avLst/>
          </a:prstGeom>
        </p:spPr>
      </p:pic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878868142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7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2290" name="Object 7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C85FE71-FA9E-49D8-9668-5EE161B89C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291" name="Titel 1"/>
          <p:cNvSpPr>
            <a:spLocks noGrp="1"/>
          </p:cNvSpPr>
          <p:nvPr>
            <p:ph type="title"/>
          </p:nvPr>
        </p:nvSpPr>
        <p:spPr>
          <a:xfrm>
            <a:off x="4452939" y="552336"/>
            <a:ext cx="7366926" cy="369332"/>
          </a:xfrm>
        </p:spPr>
        <p:txBody>
          <a:bodyPr vert="horz"/>
          <a:lstStyle/>
          <a:p>
            <a:r>
              <a:rPr lang="en-US" dirty="0" err="1"/>
              <a:t>Brojači</a:t>
            </a:r>
            <a:r>
              <a:rPr lang="en-US" dirty="0"/>
              <a:t> / </a:t>
            </a:r>
            <a:r>
              <a:rPr lang="en-US" dirty="0" err="1"/>
              <a:t>Fabrička</a:t>
            </a:r>
            <a:r>
              <a:rPr lang="en-US" dirty="0"/>
              <a:t> </a:t>
            </a:r>
            <a:r>
              <a:rPr lang="en-US" dirty="0" err="1"/>
              <a:t>podešavanja</a:t>
            </a:r>
            <a:endParaRPr lang="en-GB" noProof="0" dirty="0"/>
          </a:p>
        </p:txBody>
      </p:sp>
      <p:sp>
        <p:nvSpPr>
          <p:cNvPr id="12294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453162" y="1133475"/>
            <a:ext cx="7367363" cy="5005585"/>
          </a:xfrm>
        </p:spPr>
        <p:txBody>
          <a:bodyPr/>
          <a:lstStyle/>
          <a:p>
            <a:pPr fontAlgn="ctr"/>
            <a:r>
              <a:rPr lang="en-US" b="1" dirty="0" err="1"/>
              <a:t>Brojači</a:t>
            </a:r>
            <a:endParaRPr lang="de-DE" b="1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 err="1"/>
              <a:t>Brojač</a:t>
            </a:r>
            <a:r>
              <a:rPr lang="en-US" dirty="0"/>
              <a:t> </a:t>
            </a:r>
            <a:r>
              <a:rPr lang="en-US" dirty="0" err="1"/>
              <a:t>radnih</a:t>
            </a:r>
            <a:r>
              <a:rPr lang="en-US" dirty="0"/>
              <a:t> sati</a:t>
            </a:r>
            <a:endParaRPr lang="tr-TR" dirty="0"/>
          </a:p>
          <a:p>
            <a:pPr fontAlgn="ctr"/>
            <a:endParaRPr lang="de-DE" b="1" dirty="0"/>
          </a:p>
          <a:p>
            <a:pPr fontAlgn="ctr"/>
            <a:r>
              <a:rPr lang="en-US" dirty="0" err="1"/>
              <a:t>Fabrički</a:t>
            </a:r>
            <a:r>
              <a:rPr lang="en-US" dirty="0"/>
              <a:t> </a:t>
            </a:r>
            <a:r>
              <a:rPr lang="en-US" dirty="0" err="1"/>
              <a:t>zadati</a:t>
            </a:r>
            <a:r>
              <a:rPr lang="en-US" dirty="0"/>
              <a:t> </a:t>
            </a:r>
            <a:r>
              <a:rPr lang="en-US" dirty="0" err="1"/>
              <a:t>parametri</a:t>
            </a:r>
            <a:r>
              <a:rPr lang="en-US" dirty="0"/>
              <a:t>: 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de-DE" dirty="0"/>
              <a:t>    Radne krive pumpe</a:t>
            </a:r>
            <a:endParaRPr lang="tr-TR" dirty="0"/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de-DE" dirty="0"/>
              <a:t>    Podaci o motoru 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de-DE" dirty="0"/>
              <a:t>    </a:t>
            </a:r>
            <a:r>
              <a:rPr lang="en-US" dirty="0" err="1"/>
              <a:t>Automatsko</a:t>
            </a:r>
            <a:r>
              <a:rPr lang="en-US" dirty="0"/>
              <a:t> </a:t>
            </a:r>
            <a:r>
              <a:rPr lang="en-US" dirty="0" err="1"/>
              <a:t>podešavanje</a:t>
            </a:r>
            <a:r>
              <a:rPr lang="en-US" dirty="0"/>
              <a:t> </a:t>
            </a:r>
            <a:r>
              <a:rPr lang="en-US" dirty="0" err="1"/>
              <a:t>kontrolera</a:t>
            </a:r>
            <a:r>
              <a:rPr lang="en-US" dirty="0"/>
              <a:t> (</a:t>
            </a:r>
            <a:r>
              <a:rPr lang="en-US" dirty="0" err="1"/>
              <a:t>patentirano</a:t>
            </a:r>
            <a:r>
              <a:rPr lang="en-US" dirty="0"/>
              <a:t>)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dirty="0"/>
              <a:t>    </a:t>
            </a:r>
            <a:r>
              <a:rPr lang="de-DE" dirty="0"/>
              <a:t>Režim rada dp-v, setpoint: ½ x max napora 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4DA4FD-F76D-6C3F-4AFB-420547D8734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72558" y="6521200"/>
            <a:ext cx="247967" cy="123111"/>
          </a:xfrm>
        </p:spPr>
        <p:txBody>
          <a:bodyPr/>
          <a:lstStyle/>
          <a:p>
            <a:fld id="{B66592EB-6174-4DA7-BFAD-C956974FD6C9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579CFD-9449-4544-96FD-405EC646BB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2939" y="224556"/>
            <a:ext cx="7366926" cy="276999"/>
          </a:xfrm>
        </p:spPr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23750" r="16401" b="25850"/>
          <a:stretch/>
        </p:blipFill>
        <p:spPr>
          <a:xfrm>
            <a:off x="335360" y="2423352"/>
            <a:ext cx="2373463" cy="172620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26901" r="16400" b="27950"/>
          <a:stretch/>
        </p:blipFill>
        <p:spPr>
          <a:xfrm>
            <a:off x="335360" y="494683"/>
            <a:ext cx="2265609" cy="154635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29000" r="11151" b="29000"/>
          <a:stretch/>
        </p:blipFill>
        <p:spPr>
          <a:xfrm>
            <a:off x="335360" y="4297776"/>
            <a:ext cx="3452365" cy="1841284"/>
          </a:xfrm>
          <a:prstGeom prst="rect">
            <a:avLst/>
          </a:prstGeom>
        </p:spPr>
      </p:pic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436499991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8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7170" name="Object 8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6D647227-46A6-4D15-AADD-1367F0DEC2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60272CA5-2FC4-4A5E-827E-27083A6D01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5620" y="2020996"/>
            <a:ext cx="5722282" cy="1130379"/>
          </a:xfrm>
        </p:spPr>
        <p:txBody>
          <a:bodyPr/>
          <a:lstStyle/>
          <a:p>
            <a:pPr marL="0" indent="0">
              <a:buNone/>
            </a:pPr>
            <a:r>
              <a:rPr lang="de-DE" sz="6000" b="1" dirty="0"/>
              <a:t>Hvala na pažnji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I  </a:t>
            </a:r>
            <a:r>
              <a:rPr lang="de-DE" dirty="0" err="1"/>
              <a:t>Calio</a:t>
            </a:r>
            <a:r>
              <a:rPr lang="de-DE" dirty="0"/>
              <a:t> Pro Plus (Z)  I </a:t>
            </a:r>
            <a:r>
              <a:rPr lang="de-DE" dirty="0" err="1"/>
              <a:t>Ch</a:t>
            </a:r>
            <a:r>
              <a:rPr lang="de-DE" dirty="0"/>
              <a:t>. Heister / S. Wendel / O. Fischer  I  25.07.2024I    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B81BA2-78F9-423A-B25C-FB889C58F7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ECDC95-33E4-418A-B72B-19407C465E9E}" type="slidenum">
              <a:rPr lang="en-GB" smtClean="0"/>
              <a:pPr>
                <a:defRPr/>
              </a:pPr>
              <a:t>33</a:t>
            </a:fld>
            <a:endParaRPr lang="en-GB" dirty="0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998F7B18-2CE2-40B2-93CF-AA6F89FD5E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rot="16200000">
            <a:off x="11735929" y="3598857"/>
            <a:ext cx="576064" cy="92333"/>
          </a:xfrm>
        </p:spPr>
        <p:txBody>
          <a:bodyPr/>
          <a:lstStyle/>
          <a:p>
            <a:r>
              <a:rPr lang="en-US" sz="600" dirty="0"/>
              <a:t>30.07.2024</a:t>
            </a:r>
          </a:p>
        </p:txBody>
      </p:sp>
    </p:spTree>
    <p:extLst>
      <p:ext uri="{BB962C8B-B14F-4D97-AF65-F5344CB8AC3E}">
        <p14:creationId xmlns:p14="http://schemas.microsoft.com/office/powerpoint/2010/main" val="179310066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Komunikacija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49" name="Rechteck 48"/>
          <p:cNvSpPr/>
          <p:nvPr/>
        </p:nvSpPr>
        <p:spPr>
          <a:xfrm>
            <a:off x="479376" y="1700808"/>
            <a:ext cx="900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7470" algn="just">
              <a:buNone/>
            </a:pPr>
            <a:r>
              <a:rPr lang="en-US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Pozicioniranje</a:t>
            </a:r>
            <a:r>
              <a:rPr lang="en-US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proizvoda</a:t>
            </a:r>
            <a:endParaRPr lang="en-US" b="1" dirty="0">
              <a:solidFill>
                <a:srgbClr val="FF571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dirty="0" err="1"/>
              <a:t>Visokoefikasna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robusna</a:t>
            </a:r>
            <a:r>
              <a:rPr lang="en-US" dirty="0"/>
              <a:t> </a:t>
            </a:r>
            <a:r>
              <a:rPr lang="en-US" dirty="0" err="1"/>
              <a:t>pumpa</a:t>
            </a:r>
            <a:r>
              <a:rPr lang="en-US" dirty="0"/>
              <a:t> Calio Pro Plus,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fleksibilnim</a:t>
            </a:r>
            <a:r>
              <a:rPr lang="en-US" dirty="0"/>
              <a:t> </a:t>
            </a:r>
            <a:r>
              <a:rPr lang="en-US" dirty="0" err="1"/>
              <a:t>digitalnim</a:t>
            </a:r>
            <a:r>
              <a:rPr lang="en-US" dirty="0"/>
              <a:t> </a:t>
            </a:r>
            <a:r>
              <a:rPr lang="en-US" dirty="0" err="1"/>
              <a:t>interfejsima</a:t>
            </a:r>
            <a:r>
              <a:rPr lang="en-US" dirty="0"/>
              <a:t>, </a:t>
            </a:r>
            <a:r>
              <a:rPr lang="en-US" dirty="0" err="1"/>
              <a:t>idealna</a:t>
            </a:r>
            <a:r>
              <a:rPr lang="en-US" dirty="0"/>
              <a:t> je za </a:t>
            </a:r>
            <a:r>
              <a:rPr lang="en-US" dirty="0" err="1"/>
              <a:t>pametne</a:t>
            </a:r>
            <a:r>
              <a:rPr lang="en-US" dirty="0"/>
              <a:t> </a:t>
            </a:r>
            <a:r>
              <a:rPr lang="en-US" dirty="0" err="1"/>
              <a:t>zgrade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Model Calio Pro Plus </a:t>
            </a:r>
            <a:r>
              <a:rPr lang="en-US" dirty="0" err="1"/>
              <a:t>omogućava</a:t>
            </a:r>
            <a:r>
              <a:rPr lang="en-US" dirty="0"/>
              <a:t> </a:t>
            </a:r>
            <a:r>
              <a:rPr lang="en-US" dirty="0" err="1"/>
              <a:t>maksimalne</a:t>
            </a:r>
            <a:r>
              <a:rPr lang="en-US" dirty="0"/>
              <a:t> </a:t>
            </a:r>
            <a:r>
              <a:rPr lang="en-US" dirty="0" err="1"/>
              <a:t>uštede</a:t>
            </a:r>
            <a:r>
              <a:rPr lang="en-US" dirty="0"/>
              <a:t> </a:t>
            </a:r>
            <a:r>
              <a:rPr lang="en-US" dirty="0" err="1"/>
              <a:t>zahvaljujući</a:t>
            </a:r>
            <a:r>
              <a:rPr lang="en-US" dirty="0"/>
              <a:t> </a:t>
            </a:r>
            <a:r>
              <a:rPr lang="en-US" dirty="0" err="1"/>
              <a:t>dinamičkom</a:t>
            </a:r>
            <a:r>
              <a:rPr lang="en-US" dirty="0"/>
              <a:t> </a:t>
            </a:r>
            <a:r>
              <a:rPr lang="en-US" dirty="0" err="1"/>
              <a:t>podešavanju</a:t>
            </a:r>
            <a:r>
              <a:rPr lang="en-US" dirty="0"/>
              <a:t> </a:t>
            </a:r>
            <a:r>
              <a:rPr lang="en-US" dirty="0" err="1"/>
              <a:t>radne</a:t>
            </a:r>
            <a:r>
              <a:rPr lang="en-US" dirty="0"/>
              <a:t> </a:t>
            </a:r>
            <a:r>
              <a:rPr lang="en-US" dirty="0" err="1"/>
              <a:t>tačke</a:t>
            </a:r>
            <a:r>
              <a:rPr lang="en-US" dirty="0"/>
              <a:t> (</a:t>
            </a:r>
            <a:r>
              <a:rPr lang="en-US" dirty="0" err="1"/>
              <a:t>DynamicControl</a:t>
            </a:r>
            <a:r>
              <a:rPr lang="en-US" dirty="0"/>
              <a:t>).</a:t>
            </a:r>
            <a:br>
              <a:rPr lang="en-US" dirty="0"/>
            </a:br>
            <a:r>
              <a:rPr lang="en-US" dirty="0"/>
              <a:t>Novi </a:t>
            </a:r>
            <a:r>
              <a:rPr lang="en-US" dirty="0" err="1"/>
              <a:t>motori</a:t>
            </a:r>
            <a:r>
              <a:rPr lang="en-US" dirty="0"/>
              <a:t> bez </a:t>
            </a:r>
            <a:r>
              <a:rPr lang="en-US" dirty="0" err="1"/>
              <a:t>potrebe</a:t>
            </a:r>
            <a:r>
              <a:rPr lang="en-US" dirty="0"/>
              <a:t> za </a:t>
            </a:r>
            <a:r>
              <a:rPr lang="en-US" dirty="0" err="1"/>
              <a:t>održavanjem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kućištem</a:t>
            </a:r>
            <a:r>
              <a:rPr lang="en-US" dirty="0"/>
              <a:t> </a:t>
            </a:r>
            <a:r>
              <a:rPr lang="en-US" dirty="0" err="1"/>
              <a:t>ojačanim</a:t>
            </a:r>
            <a:r>
              <a:rPr lang="en-US" dirty="0"/>
              <a:t> </a:t>
            </a:r>
            <a:r>
              <a:rPr lang="en-US" dirty="0" err="1"/>
              <a:t>ugljeničnim</a:t>
            </a:r>
            <a:r>
              <a:rPr lang="en-US" dirty="0"/>
              <a:t> </a:t>
            </a:r>
            <a:r>
              <a:rPr lang="en-US" dirty="0" err="1"/>
              <a:t>vlaknima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integrisanim</a:t>
            </a:r>
            <a:r>
              <a:rPr lang="en-US" dirty="0"/>
              <a:t> </a:t>
            </a:r>
            <a:r>
              <a:rPr lang="en-US" dirty="0" err="1"/>
              <a:t>filterom</a:t>
            </a:r>
            <a:r>
              <a:rPr lang="en-US" dirty="0"/>
              <a:t>, </a:t>
            </a:r>
            <a:r>
              <a:rPr lang="en-US" dirty="0" err="1"/>
              <a:t>štite</a:t>
            </a:r>
            <a:r>
              <a:rPr lang="en-US" dirty="0"/>
              <a:t> od </a:t>
            </a:r>
            <a:r>
              <a:rPr lang="en-US" dirty="0" err="1"/>
              <a:t>nečistoća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magnetit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Planiranje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instalacija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brzi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jednostavni</a:t>
            </a:r>
            <a:r>
              <a:rPr lang="en-US" dirty="0"/>
              <a:t> </a:t>
            </a:r>
            <a:r>
              <a:rPr lang="en-US" dirty="0" err="1"/>
              <a:t>zahvaljujući</a:t>
            </a:r>
            <a:r>
              <a:rPr lang="en-US" dirty="0"/>
              <a:t> </a:t>
            </a:r>
            <a:r>
              <a:rPr lang="en-US" dirty="0" err="1"/>
              <a:t>jedinstvenoj</a:t>
            </a:r>
            <a:r>
              <a:rPr lang="en-US" dirty="0"/>
              <a:t> </a:t>
            </a:r>
            <a:r>
              <a:rPr lang="en-US" dirty="0" err="1"/>
              <a:t>varijanti</a:t>
            </a:r>
            <a:r>
              <a:rPr lang="en-US" dirty="0"/>
              <a:t> za PN6/10/16.</a:t>
            </a:r>
          </a:p>
          <a:p>
            <a:pPr marR="77470">
              <a:spcAft>
                <a:spcPts val="0"/>
              </a:spcAft>
            </a:pPr>
            <a:endParaRPr lang="tr-TR" b="1" dirty="0">
              <a:solidFill>
                <a:srgbClr val="FF571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7470" algn="just">
              <a:spcAft>
                <a:spcPts val="0"/>
              </a:spcAft>
            </a:pPr>
            <a:r>
              <a:rPr lang="en-US" b="1" dirty="0" err="1">
                <a:solidFill>
                  <a:srgbClr val="FF57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Komunikacija</a:t>
            </a:r>
            <a:endParaRPr lang="tr-TR" b="1" dirty="0">
              <a:solidFill>
                <a:srgbClr val="FF571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7470"/>
            <a:r>
              <a:rPr lang="en-GB" dirty="0">
                <a:solidFill>
                  <a:srgbClr val="3C3C3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Calio Pro Plus </a:t>
            </a:r>
            <a:r>
              <a:rPr lang="en-US" dirty="0"/>
              <a:t>je </a:t>
            </a:r>
            <a:r>
              <a:rPr lang="en-US" dirty="0" err="1"/>
              <a:t>fleksibilna</a:t>
            </a:r>
            <a:r>
              <a:rPr lang="en-US" dirty="0"/>
              <a:t> </a:t>
            </a:r>
            <a:r>
              <a:rPr lang="en-US" dirty="0" err="1"/>
              <a:t>pumpa</a:t>
            </a:r>
            <a:r>
              <a:rPr lang="en-US" dirty="0"/>
              <a:t> za </a:t>
            </a:r>
            <a:r>
              <a:rPr lang="en-US" dirty="0" err="1"/>
              <a:t>grejanje</a:t>
            </a:r>
            <a:r>
              <a:rPr lang="en-US" dirty="0"/>
              <a:t> </a:t>
            </a:r>
            <a:r>
              <a:rPr lang="en-US" dirty="0" err="1"/>
              <a:t>namenjena</a:t>
            </a:r>
            <a:r>
              <a:rPr lang="en-US" dirty="0"/>
              <a:t> </a:t>
            </a:r>
            <a:r>
              <a:rPr lang="en-US" dirty="0" err="1"/>
              <a:t>pametnim</a:t>
            </a:r>
            <a:r>
              <a:rPr lang="en-US" dirty="0"/>
              <a:t> </a:t>
            </a:r>
            <a:r>
              <a:rPr lang="en-US" dirty="0" err="1"/>
              <a:t>zgradama</a:t>
            </a:r>
            <a:r>
              <a:rPr lang="en-US" dirty="0"/>
              <a:t>.</a:t>
            </a:r>
            <a:endParaRPr lang="de-DE" dirty="0">
              <a:solidFill>
                <a:srgbClr val="3C3C3B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23750" r="16401" b="25850"/>
          <a:stretch/>
        </p:blipFill>
        <p:spPr>
          <a:xfrm>
            <a:off x="9192344" y="116632"/>
            <a:ext cx="2860929" cy="22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221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23750" r="16401" b="25850"/>
          <a:stretch/>
        </p:blipFill>
        <p:spPr>
          <a:xfrm>
            <a:off x="3307078" y="1833403"/>
            <a:ext cx="3004946" cy="2185416"/>
          </a:xfrm>
          <a:prstGeom prst="rect">
            <a:avLst/>
          </a:prstGeom>
        </p:spPr>
      </p:pic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Tehničke</a:t>
            </a:r>
            <a:r>
              <a:rPr lang="en-US" dirty="0"/>
              <a:t> </a:t>
            </a:r>
            <a:r>
              <a:rPr lang="en-US" dirty="0" err="1"/>
              <a:t>karakteristike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26" name="Textfeld 25"/>
          <p:cNvSpPr txBox="1"/>
          <p:nvPr/>
        </p:nvSpPr>
        <p:spPr>
          <a:xfrm>
            <a:off x="4378505" y="5881911"/>
            <a:ext cx="3867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Utikač 230V za motore do 400 W</a:t>
            </a:r>
            <a:r>
              <a:rPr lang="en-US" dirty="0"/>
              <a:t> </a:t>
            </a:r>
            <a:r>
              <a:rPr lang="pl-PL" dirty="0"/>
              <a:t>Priključci za motore od 1100 W / 1800 W</a:t>
            </a:r>
            <a:endParaRPr lang="de-DE" dirty="0"/>
          </a:p>
        </p:txBody>
      </p:sp>
      <p:cxnSp>
        <p:nvCxnSpPr>
          <p:cNvPr id="27" name="Gerade Verbindung mit Pfeil 26"/>
          <p:cNvCxnSpPr/>
          <p:nvPr/>
        </p:nvCxnSpPr>
        <p:spPr>
          <a:xfrm flipH="1" flipV="1">
            <a:off x="4609078" y="4116102"/>
            <a:ext cx="497945" cy="1773316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423988" y="1929139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x </a:t>
            </a:r>
            <a:r>
              <a:rPr lang="en-US" dirty="0" err="1"/>
              <a:t>relej</a:t>
            </a:r>
            <a:r>
              <a:rPr lang="en-US" dirty="0"/>
              <a:t> (</a:t>
            </a:r>
            <a:r>
              <a:rPr lang="en-US" dirty="0" err="1"/>
              <a:t>podesivi</a:t>
            </a:r>
            <a:r>
              <a:rPr lang="en-US" dirty="0"/>
              <a:t>)</a:t>
            </a:r>
            <a:endParaRPr lang="de-DE" dirty="0"/>
          </a:p>
        </p:txBody>
      </p:sp>
      <p:sp>
        <p:nvSpPr>
          <p:cNvPr id="30" name="Textfeld 29"/>
          <p:cNvSpPr txBox="1"/>
          <p:nvPr/>
        </p:nvSpPr>
        <p:spPr>
          <a:xfrm>
            <a:off x="999071" y="4574588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Digitalni</a:t>
            </a:r>
            <a:r>
              <a:rPr lang="en-US" dirty="0"/>
              <a:t> </a:t>
            </a:r>
            <a:r>
              <a:rPr lang="en-US" dirty="0" err="1"/>
              <a:t>ulaz</a:t>
            </a:r>
            <a:r>
              <a:rPr lang="en-US" dirty="0"/>
              <a:t>:</a:t>
            </a:r>
          </a:p>
          <a:p>
            <a:r>
              <a:rPr lang="en-US" dirty="0"/>
              <a:t> Start/Stop</a:t>
            </a:r>
            <a:endParaRPr lang="en-GB" dirty="0"/>
          </a:p>
        </p:txBody>
      </p:sp>
      <p:cxnSp>
        <p:nvCxnSpPr>
          <p:cNvPr id="31" name="Gerade Verbindung mit Pfeil 30"/>
          <p:cNvCxnSpPr/>
          <p:nvPr/>
        </p:nvCxnSpPr>
        <p:spPr>
          <a:xfrm flipV="1">
            <a:off x="2614214" y="3517490"/>
            <a:ext cx="847645" cy="1015776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230885" y="3749045"/>
            <a:ext cx="2286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en-US" dirty="0" err="1"/>
              <a:t>Analogni</a:t>
            </a:r>
            <a:r>
              <a:rPr lang="en-US" dirty="0"/>
              <a:t> </a:t>
            </a:r>
            <a:r>
              <a:rPr lang="en-US" dirty="0" err="1"/>
              <a:t>ulaz</a:t>
            </a:r>
            <a:r>
              <a:rPr lang="en-US" dirty="0"/>
              <a:t>: </a:t>
            </a:r>
            <a:r>
              <a:rPr lang="en-US" dirty="0" err="1"/>
              <a:t>referentna</a:t>
            </a:r>
            <a:r>
              <a:rPr lang="en-US" dirty="0"/>
              <a:t> </a:t>
            </a:r>
            <a:r>
              <a:rPr lang="en-US" dirty="0" err="1"/>
              <a:t>vrednost</a:t>
            </a:r>
            <a:r>
              <a:rPr lang="en-US" dirty="0"/>
              <a:t> / </a:t>
            </a:r>
            <a:r>
              <a:rPr lang="en-US" dirty="0" err="1"/>
              <a:t>senzor</a:t>
            </a:r>
            <a:endParaRPr lang="de-DE" dirty="0"/>
          </a:p>
        </p:txBody>
      </p:sp>
      <p:cxnSp>
        <p:nvCxnSpPr>
          <p:cNvPr id="33" name="Gerade Verbindung mit Pfeil 32"/>
          <p:cNvCxnSpPr/>
          <p:nvPr/>
        </p:nvCxnSpPr>
        <p:spPr>
          <a:xfrm flipV="1">
            <a:off x="2190068" y="3295459"/>
            <a:ext cx="1321346" cy="764914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722354" y="5933953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Paralelni</a:t>
            </a:r>
            <a:r>
              <a:rPr lang="en-US" dirty="0"/>
              <a:t> rad </a:t>
            </a:r>
            <a:r>
              <a:rPr lang="en-US" dirty="0" err="1"/>
              <a:t>dve</a:t>
            </a:r>
            <a:r>
              <a:rPr lang="en-US" dirty="0"/>
              <a:t> pumpe</a:t>
            </a:r>
            <a:endParaRPr lang="de-DE" dirty="0"/>
          </a:p>
        </p:txBody>
      </p:sp>
      <p:cxnSp>
        <p:nvCxnSpPr>
          <p:cNvPr id="35" name="Gerade Verbindung mit Pfeil 34"/>
          <p:cNvCxnSpPr/>
          <p:nvPr/>
        </p:nvCxnSpPr>
        <p:spPr>
          <a:xfrm flipV="1">
            <a:off x="3460564" y="3662008"/>
            <a:ext cx="243424" cy="2227410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8760296" y="1993016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571F"/>
                </a:solidFill>
              </a:rPr>
              <a:t>App za PC </a:t>
            </a:r>
            <a:r>
              <a:rPr lang="en-GB" b="1" dirty="0" err="1">
                <a:solidFill>
                  <a:srgbClr val="FF571F"/>
                </a:solidFill>
              </a:rPr>
              <a:t>sa</a:t>
            </a:r>
            <a:r>
              <a:rPr lang="en-GB" b="1" dirty="0">
                <a:solidFill>
                  <a:srgbClr val="FF571F"/>
                </a:solidFill>
              </a:rPr>
              <a:t> Bluetooth</a:t>
            </a:r>
            <a:endParaRPr lang="de-DE" b="1" dirty="0">
              <a:solidFill>
                <a:srgbClr val="FF571F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81321" y="2636912"/>
            <a:ext cx="2962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571F"/>
                </a:solidFill>
              </a:rPr>
              <a:t>Standardni</a:t>
            </a:r>
            <a:r>
              <a:rPr lang="en-US" b="1" dirty="0">
                <a:solidFill>
                  <a:srgbClr val="FF571F"/>
                </a:solidFill>
              </a:rPr>
              <a:t> Modbus</a:t>
            </a:r>
            <a:br>
              <a:rPr lang="en-US" b="1" dirty="0">
                <a:solidFill>
                  <a:srgbClr val="FF571F"/>
                </a:solidFill>
              </a:rPr>
            </a:br>
            <a:r>
              <a:rPr lang="en-US" b="1" dirty="0">
                <a:solidFill>
                  <a:srgbClr val="FF571F"/>
                </a:solidFill>
              </a:rPr>
              <a:t>Opcioni </a:t>
            </a:r>
            <a:r>
              <a:rPr lang="en-US" b="1" dirty="0" err="1">
                <a:solidFill>
                  <a:srgbClr val="FF571F"/>
                </a:solidFill>
              </a:rPr>
              <a:t>dodatni</a:t>
            </a:r>
            <a:r>
              <a:rPr lang="en-US" b="1" dirty="0">
                <a:solidFill>
                  <a:srgbClr val="FF571F"/>
                </a:solidFill>
              </a:rPr>
              <a:t> fieldbus </a:t>
            </a:r>
            <a:r>
              <a:rPr lang="en-US" b="1" dirty="0" err="1">
                <a:solidFill>
                  <a:srgbClr val="FF571F"/>
                </a:solidFill>
              </a:rPr>
              <a:t>interfejsi</a:t>
            </a:r>
            <a:endParaRPr lang="de-DE" b="1" dirty="0">
              <a:solidFill>
                <a:srgbClr val="FF571F"/>
              </a:solidFill>
            </a:endParaRPr>
          </a:p>
        </p:txBody>
      </p:sp>
      <p:grpSp>
        <p:nvGrpSpPr>
          <p:cNvPr id="40" name="Gruppieren 39"/>
          <p:cNvGrpSpPr/>
          <p:nvPr/>
        </p:nvGrpSpPr>
        <p:grpSpPr>
          <a:xfrm>
            <a:off x="8597482" y="2354562"/>
            <a:ext cx="813543" cy="1634618"/>
            <a:chOff x="1193143" y="2296693"/>
            <a:chExt cx="813543" cy="1634618"/>
          </a:xfrm>
        </p:grpSpPr>
        <p:pic>
          <p:nvPicPr>
            <p:cNvPr id="41" name="Grafik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3143" y="2296693"/>
              <a:ext cx="813543" cy="1634618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42244" y="2497899"/>
              <a:ext cx="694835" cy="1233333"/>
            </a:xfrm>
            <a:prstGeom prst="rect">
              <a:avLst/>
            </a:prstGeom>
          </p:spPr>
        </p:pic>
      </p:grpSp>
      <p:pic>
        <p:nvPicPr>
          <p:cNvPr id="43" name="Grafik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40" y="2464541"/>
            <a:ext cx="1942621" cy="1414661"/>
          </a:xfrm>
          <a:prstGeom prst="rect">
            <a:avLst/>
          </a:prstGeom>
        </p:spPr>
      </p:pic>
      <p:sp>
        <p:nvSpPr>
          <p:cNvPr id="45" name="Textfeld 44"/>
          <p:cNvSpPr txBox="1"/>
          <p:nvPr/>
        </p:nvSpPr>
        <p:spPr>
          <a:xfrm>
            <a:off x="5637588" y="540845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Kapacitivni</a:t>
            </a:r>
            <a:r>
              <a:rPr lang="en-US" dirty="0"/>
              <a:t> </a:t>
            </a:r>
            <a:r>
              <a:rPr lang="en-US" dirty="0" err="1"/>
              <a:t>upravljački</a:t>
            </a:r>
            <a:r>
              <a:rPr lang="en-US" dirty="0"/>
              <a:t> </a:t>
            </a:r>
            <a:r>
              <a:rPr lang="en-US" dirty="0" err="1"/>
              <a:t>točkić</a:t>
            </a:r>
            <a:endParaRPr lang="de-DE" dirty="0"/>
          </a:p>
        </p:txBody>
      </p:sp>
      <p:cxnSp>
        <p:nvCxnSpPr>
          <p:cNvPr id="46" name="Gerade Verbindung mit Pfeil 45"/>
          <p:cNvCxnSpPr/>
          <p:nvPr/>
        </p:nvCxnSpPr>
        <p:spPr>
          <a:xfrm flipH="1" flipV="1">
            <a:off x="4427786" y="3401147"/>
            <a:ext cx="1192119" cy="1857870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3263179" y="1029040"/>
            <a:ext cx="18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Veliki</a:t>
            </a:r>
            <a:r>
              <a:rPr lang="en-US" dirty="0"/>
              <a:t> </a:t>
            </a:r>
            <a:r>
              <a:rPr lang="en-US" dirty="0" err="1"/>
              <a:t>displej</a:t>
            </a:r>
            <a:endParaRPr lang="de-DE" dirty="0"/>
          </a:p>
        </p:txBody>
      </p:sp>
      <p:cxnSp>
        <p:nvCxnSpPr>
          <p:cNvPr id="48" name="Gerade Verbindung mit Pfeil 47"/>
          <p:cNvCxnSpPr/>
          <p:nvPr/>
        </p:nvCxnSpPr>
        <p:spPr>
          <a:xfrm flipH="1">
            <a:off x="3824840" y="1455914"/>
            <a:ext cx="109566" cy="1209840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6191310" y="4099170"/>
            <a:ext cx="5001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71F"/>
                </a:solidFill>
              </a:rPr>
              <a:t>Motori bez </a:t>
            </a:r>
            <a:r>
              <a:rPr lang="en-US" b="1" dirty="0" err="1">
                <a:solidFill>
                  <a:srgbClr val="FF571F"/>
                </a:solidFill>
              </a:rPr>
              <a:t>potrebe</a:t>
            </a:r>
            <a:r>
              <a:rPr lang="en-US" b="1" dirty="0">
                <a:solidFill>
                  <a:srgbClr val="FF571F"/>
                </a:solidFill>
              </a:rPr>
              <a:t> za </a:t>
            </a:r>
            <a:r>
              <a:rPr lang="en-US" b="1" dirty="0" err="1">
                <a:solidFill>
                  <a:srgbClr val="FF571F"/>
                </a:solidFill>
              </a:rPr>
              <a:t>održavanjem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kućištem</a:t>
            </a:r>
            <a:r>
              <a:rPr lang="en-US" dirty="0"/>
              <a:t> od </a:t>
            </a:r>
            <a:r>
              <a:rPr lang="en-US" dirty="0" err="1"/>
              <a:t>plastike</a:t>
            </a:r>
            <a:r>
              <a:rPr lang="en-US" dirty="0"/>
              <a:t> </a:t>
            </a:r>
            <a:r>
              <a:rPr lang="en-US" dirty="0" err="1"/>
              <a:t>ojačane</a:t>
            </a:r>
            <a:r>
              <a:rPr lang="en-US" dirty="0"/>
              <a:t> </a:t>
            </a:r>
            <a:r>
              <a:rPr lang="en-US" dirty="0" err="1"/>
              <a:t>ugljeničnim</a:t>
            </a:r>
            <a:r>
              <a:rPr lang="en-US" dirty="0"/>
              <a:t> </a:t>
            </a:r>
            <a:r>
              <a:rPr lang="en-US" dirty="0" err="1"/>
              <a:t>vlaknima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integrisanim</a:t>
            </a:r>
            <a:r>
              <a:rPr lang="en-US" dirty="0"/>
              <a:t> </a:t>
            </a:r>
            <a:r>
              <a:rPr lang="en-US" dirty="0" err="1"/>
              <a:t>filterom</a:t>
            </a:r>
            <a:r>
              <a:rPr lang="en-US" dirty="0"/>
              <a:t> </a:t>
            </a:r>
            <a:r>
              <a:rPr lang="en-US" b="1" dirty="0">
                <a:solidFill>
                  <a:srgbClr val="FF571F"/>
                </a:solidFill>
              </a:rPr>
              <a:t>za </a:t>
            </a:r>
            <a:r>
              <a:rPr lang="en-US" b="1" dirty="0" err="1">
                <a:solidFill>
                  <a:srgbClr val="FF571F"/>
                </a:solidFill>
              </a:rPr>
              <a:t>zaštitu</a:t>
            </a:r>
            <a:r>
              <a:rPr lang="en-US" b="1" dirty="0">
                <a:solidFill>
                  <a:srgbClr val="FF571F"/>
                </a:solidFill>
              </a:rPr>
              <a:t> od </a:t>
            </a:r>
            <a:r>
              <a:rPr lang="en-US" b="1" dirty="0" err="1">
                <a:solidFill>
                  <a:srgbClr val="FF571F"/>
                </a:solidFill>
              </a:rPr>
              <a:t>nečistoća</a:t>
            </a:r>
            <a:r>
              <a:rPr lang="en-US" b="1" dirty="0">
                <a:solidFill>
                  <a:srgbClr val="FF571F"/>
                </a:solidFill>
              </a:rPr>
              <a:t> </a:t>
            </a:r>
            <a:r>
              <a:rPr lang="en-US" b="1" dirty="0" err="1">
                <a:solidFill>
                  <a:srgbClr val="FF571F"/>
                </a:solidFill>
              </a:rPr>
              <a:t>kao</a:t>
            </a:r>
            <a:r>
              <a:rPr lang="en-US" b="1" dirty="0">
                <a:solidFill>
                  <a:srgbClr val="FF571F"/>
                </a:solidFill>
              </a:rPr>
              <a:t> </a:t>
            </a:r>
            <a:r>
              <a:rPr lang="en-US" b="1" dirty="0" err="1">
                <a:solidFill>
                  <a:srgbClr val="FF571F"/>
                </a:solidFill>
              </a:rPr>
              <a:t>što</a:t>
            </a:r>
            <a:r>
              <a:rPr lang="en-US" b="1" dirty="0">
                <a:solidFill>
                  <a:srgbClr val="FF571F"/>
                </a:solidFill>
              </a:rPr>
              <a:t> je </a:t>
            </a:r>
            <a:r>
              <a:rPr lang="en-US" b="1" dirty="0" err="1">
                <a:solidFill>
                  <a:srgbClr val="FF571F"/>
                </a:solidFill>
              </a:rPr>
              <a:t>magnetit</a:t>
            </a:r>
            <a:endParaRPr lang="de-DE" b="1" dirty="0">
              <a:solidFill>
                <a:srgbClr val="FF571F"/>
              </a:solidFill>
            </a:endParaRPr>
          </a:p>
        </p:txBody>
      </p:sp>
      <p:cxnSp>
        <p:nvCxnSpPr>
          <p:cNvPr id="7" name="Gerade Verbindung mit Pfeil 6"/>
          <p:cNvCxnSpPr>
            <a:stCxn id="54" idx="1"/>
          </p:cNvCxnSpPr>
          <p:nvPr/>
        </p:nvCxnSpPr>
        <p:spPr>
          <a:xfrm flipH="1">
            <a:off x="6095712" y="1593500"/>
            <a:ext cx="1106651" cy="966561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7202363" y="1408834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571F"/>
                </a:solidFill>
              </a:rPr>
              <a:t>Unapređena</a:t>
            </a:r>
            <a:r>
              <a:rPr lang="en-GB" b="1" dirty="0">
                <a:solidFill>
                  <a:srgbClr val="FF571F"/>
                </a:solidFill>
              </a:rPr>
              <a:t> </a:t>
            </a:r>
            <a:r>
              <a:rPr lang="en-GB" b="1" dirty="0" err="1">
                <a:solidFill>
                  <a:srgbClr val="FF571F"/>
                </a:solidFill>
              </a:rPr>
              <a:t>radna</a:t>
            </a:r>
            <a:r>
              <a:rPr lang="en-GB" b="1" dirty="0">
                <a:solidFill>
                  <a:srgbClr val="FF571F"/>
                </a:solidFill>
              </a:rPr>
              <a:t> kola za </a:t>
            </a:r>
            <a:r>
              <a:rPr lang="en-GB" b="1" dirty="0" err="1">
                <a:solidFill>
                  <a:srgbClr val="FF571F"/>
                </a:solidFill>
              </a:rPr>
              <a:t>veće</a:t>
            </a:r>
            <a:r>
              <a:rPr lang="en-GB" b="1" dirty="0">
                <a:solidFill>
                  <a:srgbClr val="FF571F"/>
                </a:solidFill>
              </a:rPr>
              <a:t> Q </a:t>
            </a:r>
            <a:r>
              <a:rPr lang="en-GB" b="1" dirty="0" err="1">
                <a:solidFill>
                  <a:srgbClr val="FF571F"/>
                </a:solidFill>
              </a:rPr>
              <a:t>i</a:t>
            </a:r>
            <a:r>
              <a:rPr lang="en-GB" b="1" dirty="0">
                <a:solidFill>
                  <a:srgbClr val="FF571F"/>
                </a:solidFill>
              </a:rPr>
              <a:t> H</a:t>
            </a:r>
            <a:endParaRPr lang="de-DE" b="1" dirty="0">
              <a:solidFill>
                <a:srgbClr val="FF571F"/>
              </a:solidFill>
            </a:endParaRPr>
          </a:p>
        </p:txBody>
      </p:sp>
      <p:cxnSp>
        <p:nvCxnSpPr>
          <p:cNvPr id="55" name="Gerade Verbindung mit Pfeil 54"/>
          <p:cNvCxnSpPr/>
          <p:nvPr/>
        </p:nvCxnSpPr>
        <p:spPr>
          <a:xfrm flipH="1" flipV="1">
            <a:off x="5099511" y="3067042"/>
            <a:ext cx="1720446" cy="1072189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1411650" y="535787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PT1000 </a:t>
            </a:r>
            <a:r>
              <a:rPr lang="en-US" dirty="0" err="1"/>
              <a:t>ulaz</a:t>
            </a:r>
            <a:endParaRPr lang="de-DE" dirty="0"/>
          </a:p>
        </p:txBody>
      </p:sp>
      <p:cxnSp>
        <p:nvCxnSpPr>
          <p:cNvPr id="60" name="Gerade Verbindung mit Pfeil 59"/>
          <p:cNvCxnSpPr/>
          <p:nvPr/>
        </p:nvCxnSpPr>
        <p:spPr>
          <a:xfrm flipV="1">
            <a:off x="2920975" y="3630069"/>
            <a:ext cx="597269" cy="1705196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64" name="Gerade Verbindung mit Pfeil 19463"/>
          <p:cNvCxnSpPr/>
          <p:nvPr/>
        </p:nvCxnSpPr>
        <p:spPr>
          <a:xfrm>
            <a:off x="2920975" y="2420888"/>
            <a:ext cx="342204" cy="244866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67" name="Gerade Verbindung mit Pfeil 19466"/>
          <p:cNvCxnSpPr/>
          <p:nvPr/>
        </p:nvCxnSpPr>
        <p:spPr>
          <a:xfrm flipV="1">
            <a:off x="2423592" y="2901540"/>
            <a:ext cx="896418" cy="82685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71" name="Gerade Verbindung mit Pfeil 19470"/>
          <p:cNvCxnSpPr/>
          <p:nvPr/>
        </p:nvCxnSpPr>
        <p:spPr>
          <a:xfrm flipH="1" flipV="1">
            <a:off x="5898147" y="2814869"/>
            <a:ext cx="2502109" cy="357002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>
            <a:off x="5724262" y="1269131"/>
            <a:ext cx="587762" cy="47244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6380237" y="613333"/>
            <a:ext cx="376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Kućište</a:t>
            </a:r>
            <a:r>
              <a:rPr lang="en-US" dirty="0"/>
              <a:t> pumpe </a:t>
            </a:r>
            <a:r>
              <a:rPr lang="en-US" dirty="0" err="1"/>
              <a:t>sa</a:t>
            </a:r>
            <a:r>
              <a:rPr lang="en-US" dirty="0"/>
              <a:t> KTL </a:t>
            </a:r>
            <a:r>
              <a:rPr lang="en-US" dirty="0" err="1"/>
              <a:t>premazom</a:t>
            </a:r>
            <a:r>
              <a:rPr lang="en-US" dirty="0"/>
              <a:t> za </a:t>
            </a:r>
            <a:r>
              <a:rPr lang="en-US" b="1" dirty="0">
                <a:solidFill>
                  <a:srgbClr val="FF571F"/>
                </a:solidFill>
              </a:rPr>
              <a:t>PN6/10/16</a:t>
            </a:r>
            <a:endParaRPr lang="de-DE" b="1" dirty="0">
              <a:solidFill>
                <a:srgbClr val="FF571F"/>
              </a:solidFill>
            </a:endParaRPr>
          </a:p>
        </p:txBody>
      </p:sp>
      <p:sp>
        <p:nvSpPr>
          <p:cNvPr id="39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>
              <a:defRPr/>
            </a:pPr>
            <a:r>
              <a:rPr lang="de-DE" dirty="0"/>
              <a:t>I  </a:t>
            </a:r>
            <a:r>
              <a:rPr lang="de-DE" dirty="0" err="1"/>
              <a:t>Calio</a:t>
            </a:r>
            <a:r>
              <a:rPr lang="de-DE" dirty="0"/>
              <a:t> Pro Plus (Z)  I </a:t>
            </a:r>
            <a:r>
              <a:rPr lang="de-DE" dirty="0" err="1"/>
              <a:t>Ch</a:t>
            </a:r>
            <a:r>
              <a:rPr lang="de-DE" dirty="0"/>
              <a:t>. Heister / S. Wendel / O. Fischer  I  02.01.2025 I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29517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23750" r="16401" b="25850"/>
          <a:stretch/>
        </p:blipFill>
        <p:spPr>
          <a:xfrm>
            <a:off x="3737669" y="1853830"/>
            <a:ext cx="3004946" cy="2185416"/>
          </a:xfrm>
          <a:prstGeom prst="rect">
            <a:avLst/>
          </a:prstGeom>
        </p:spPr>
      </p:pic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Ključne</a:t>
            </a:r>
            <a:r>
              <a:rPr lang="en-US" dirty="0"/>
              <a:t> </a:t>
            </a:r>
            <a:r>
              <a:rPr lang="en-US" dirty="0" err="1"/>
              <a:t>prednosti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izdvaju</a:t>
            </a:r>
            <a:r>
              <a:rPr lang="en-US" dirty="0"/>
              <a:t> Calio Pro Plus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tržištu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331988" y="1054747"/>
            <a:ext cx="3546325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err="1">
                <a:solidFill>
                  <a:srgbClr val="FF571F"/>
                </a:solidFill>
              </a:rPr>
              <a:t>Energetski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efikasno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i</a:t>
            </a:r>
            <a:r>
              <a:rPr lang="en-US" sz="1600" b="1" dirty="0">
                <a:solidFill>
                  <a:srgbClr val="FF571F"/>
                </a:solidFill>
              </a:rPr>
              <a:t> rad bez </a:t>
            </a:r>
            <a:r>
              <a:rPr lang="en-US" sz="1600" b="1" dirty="0" err="1">
                <a:solidFill>
                  <a:srgbClr val="FF571F"/>
                </a:solidFill>
              </a:rPr>
              <a:t>senzora</a:t>
            </a:r>
            <a:endParaRPr lang="en-US" sz="1600" b="1" dirty="0">
              <a:solidFill>
                <a:srgbClr val="FF571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Konstantni</a:t>
            </a:r>
            <a:r>
              <a:rPr lang="en-US" sz="1052" dirty="0"/>
              <a:t> </a:t>
            </a:r>
            <a:r>
              <a:rPr lang="en-US" sz="1052" dirty="0" err="1"/>
              <a:t>diferencijalni</a:t>
            </a:r>
            <a:r>
              <a:rPr lang="en-US" sz="1052" dirty="0"/>
              <a:t> </a:t>
            </a:r>
            <a:r>
              <a:rPr lang="en-US" sz="1052" dirty="0" err="1"/>
              <a:t>pritisak</a:t>
            </a:r>
            <a:r>
              <a:rPr lang="en-US" sz="1052" dirty="0"/>
              <a:t> (</a:t>
            </a:r>
            <a:r>
              <a:rPr lang="el-GR" sz="1052" dirty="0"/>
              <a:t>Δ</a:t>
            </a:r>
            <a:r>
              <a:rPr lang="en-US" sz="1052" dirty="0"/>
              <a:t>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Proporcionalni</a:t>
            </a:r>
            <a:r>
              <a:rPr lang="en-US" sz="1052" dirty="0"/>
              <a:t> </a:t>
            </a:r>
            <a:r>
              <a:rPr lang="en-US" sz="1052" dirty="0" err="1"/>
              <a:t>diferencijalni</a:t>
            </a:r>
            <a:r>
              <a:rPr lang="en-US" sz="1052" dirty="0"/>
              <a:t> </a:t>
            </a:r>
            <a:r>
              <a:rPr lang="en-US" sz="1052" dirty="0" err="1"/>
              <a:t>pritisak</a:t>
            </a:r>
            <a:r>
              <a:rPr lang="en-US" sz="1052" dirty="0"/>
              <a:t> (</a:t>
            </a:r>
            <a:r>
              <a:rPr lang="el-GR" sz="1052" dirty="0"/>
              <a:t>Δ</a:t>
            </a:r>
            <a:r>
              <a:rPr lang="en-US" sz="1052" dirty="0"/>
              <a:t>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Konstantna</a:t>
            </a:r>
            <a:r>
              <a:rPr lang="en-US" sz="1052" dirty="0"/>
              <a:t> </a:t>
            </a:r>
            <a:r>
              <a:rPr lang="en-US" sz="1052" dirty="0" err="1"/>
              <a:t>brzina</a:t>
            </a:r>
            <a:endParaRPr lang="en-US" sz="1052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 err="1">
                <a:solidFill>
                  <a:srgbClr val="FF571F"/>
                </a:solidFill>
              </a:rPr>
              <a:t>DynamicControl</a:t>
            </a:r>
            <a:r>
              <a:rPr lang="en-US" sz="1050" b="1" dirty="0">
                <a:solidFill>
                  <a:srgbClr val="FF571F"/>
                </a:solidFill>
              </a:rPr>
              <a:t>: </a:t>
            </a:r>
            <a:r>
              <a:rPr lang="en-US" sz="1052" dirty="0" err="1"/>
              <a:t>Energetski</a:t>
            </a:r>
            <a:r>
              <a:rPr lang="en-US" sz="1052" dirty="0"/>
              <a:t> </a:t>
            </a:r>
            <a:r>
              <a:rPr lang="en-US" sz="1052" dirty="0" err="1"/>
              <a:t>efikasno</a:t>
            </a:r>
            <a:r>
              <a:rPr lang="en-US" sz="1052" dirty="0"/>
              <a:t> </a:t>
            </a:r>
            <a:r>
              <a:rPr lang="en-US" sz="1052" dirty="0" err="1"/>
              <a:t>automatsko</a:t>
            </a:r>
            <a:r>
              <a:rPr lang="en-US" sz="1052" dirty="0"/>
              <a:t> </a:t>
            </a:r>
            <a:r>
              <a:rPr lang="en-US" sz="1052" dirty="0" err="1"/>
              <a:t>podešavanje</a:t>
            </a:r>
            <a:r>
              <a:rPr lang="en-US" sz="1052" dirty="0"/>
              <a:t> </a:t>
            </a:r>
            <a:r>
              <a:rPr lang="en-US" sz="1052" dirty="0" err="1"/>
              <a:t>radne</a:t>
            </a:r>
            <a:r>
              <a:rPr lang="en-US" sz="1052" dirty="0"/>
              <a:t> </a:t>
            </a:r>
            <a:r>
              <a:rPr lang="en-US" sz="1052" dirty="0" err="1"/>
              <a:t>tačke</a:t>
            </a:r>
            <a:r>
              <a:rPr lang="en-US" sz="1052" dirty="0"/>
              <a:t> </a:t>
            </a:r>
            <a:r>
              <a:rPr lang="en-US" sz="1052" dirty="0" err="1"/>
              <a:t>prema</a:t>
            </a:r>
            <a:r>
              <a:rPr lang="en-US" sz="1052" dirty="0"/>
              <a:t> </a:t>
            </a:r>
            <a:r>
              <a:rPr lang="en-US" sz="1052" dirty="0" err="1"/>
              <a:t>promenljivim</a:t>
            </a:r>
            <a:r>
              <a:rPr lang="en-US" sz="1052" dirty="0"/>
              <a:t> </a:t>
            </a:r>
            <a:r>
              <a:rPr lang="en-US" sz="1052" dirty="0" err="1"/>
              <a:t>zahtevima</a:t>
            </a:r>
            <a:r>
              <a:rPr lang="en-US" sz="1052" dirty="0"/>
              <a:t> bez </a:t>
            </a:r>
            <a:r>
              <a:rPr lang="en-US" sz="1052" dirty="0" err="1"/>
              <a:t>rizika</a:t>
            </a:r>
            <a:r>
              <a:rPr lang="en-US" sz="1052" dirty="0"/>
              <a:t> od </a:t>
            </a:r>
            <a:r>
              <a:rPr lang="en-US" sz="1052" dirty="0" err="1"/>
              <a:t>nedovoljnog</a:t>
            </a:r>
            <a:r>
              <a:rPr lang="en-US" sz="1052" dirty="0"/>
              <a:t> </a:t>
            </a:r>
            <a:r>
              <a:rPr lang="en-US" sz="1052" dirty="0" err="1"/>
              <a:t>protoka</a:t>
            </a:r>
            <a:endParaRPr lang="en-US" sz="1052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Kontrola</a:t>
            </a:r>
            <a:r>
              <a:rPr lang="en-US" sz="1052" dirty="0"/>
              <a:t> temperature (</a:t>
            </a:r>
            <a:r>
              <a:rPr lang="en-US" sz="1052" dirty="0" err="1"/>
              <a:t>uključujući</a:t>
            </a:r>
            <a:r>
              <a:rPr lang="en-US" sz="1052" dirty="0"/>
              <a:t> </a:t>
            </a:r>
            <a:r>
              <a:rPr lang="en-US" sz="1052" dirty="0" err="1"/>
              <a:t>regulaciju</a:t>
            </a:r>
            <a:r>
              <a:rPr lang="en-US" sz="1052" dirty="0"/>
              <a:t> </a:t>
            </a:r>
            <a:r>
              <a:rPr lang="en-US" sz="1052" dirty="0" err="1"/>
              <a:t>diferencijalnog</a:t>
            </a:r>
            <a:r>
              <a:rPr lang="en-US" sz="1052" dirty="0"/>
              <a:t> </a:t>
            </a:r>
            <a:r>
              <a:rPr lang="en-US" sz="1052" dirty="0" err="1"/>
              <a:t>pritiska</a:t>
            </a:r>
            <a:r>
              <a:rPr lang="en-US" sz="1052" dirty="0"/>
              <a:t> u </a:t>
            </a:r>
            <a:r>
              <a:rPr lang="en-US" sz="1052" dirty="0" err="1"/>
              <a:t>zavisnosti</a:t>
            </a:r>
            <a:r>
              <a:rPr lang="en-US" sz="1052" dirty="0"/>
              <a:t> od temperature)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 err="1">
                <a:solidFill>
                  <a:srgbClr val="FF571F"/>
                </a:solidFill>
              </a:rPr>
              <a:t>Automatsko</a:t>
            </a:r>
            <a:r>
              <a:rPr lang="en-US" sz="1050" b="1" dirty="0">
                <a:solidFill>
                  <a:srgbClr val="FF571F"/>
                </a:solidFill>
              </a:rPr>
              <a:t> </a:t>
            </a:r>
            <a:r>
              <a:rPr lang="en-US" sz="1050" b="1" dirty="0" err="1">
                <a:solidFill>
                  <a:srgbClr val="FF571F"/>
                </a:solidFill>
              </a:rPr>
              <a:t>podešavanje</a:t>
            </a:r>
            <a:r>
              <a:rPr lang="en-US" sz="1050" b="1" dirty="0">
                <a:solidFill>
                  <a:srgbClr val="FF571F"/>
                </a:solidFill>
              </a:rPr>
              <a:t> </a:t>
            </a:r>
            <a:r>
              <a:rPr lang="en-US" sz="1050" b="1" dirty="0" err="1">
                <a:solidFill>
                  <a:srgbClr val="FF571F"/>
                </a:solidFill>
              </a:rPr>
              <a:t>regulatora</a:t>
            </a:r>
            <a:r>
              <a:rPr lang="en-US" sz="1050" b="1" dirty="0">
                <a:solidFill>
                  <a:srgbClr val="FF571F"/>
                </a:solidFill>
              </a:rPr>
              <a:t> (</a:t>
            </a:r>
            <a:r>
              <a:rPr lang="en-US" sz="1050" b="1" dirty="0" err="1">
                <a:solidFill>
                  <a:srgbClr val="FF571F"/>
                </a:solidFill>
              </a:rPr>
              <a:t>patentirano</a:t>
            </a:r>
            <a:r>
              <a:rPr lang="en-US" sz="1050" b="1" dirty="0">
                <a:solidFill>
                  <a:srgbClr val="FF571F"/>
                </a:solidFill>
              </a:rPr>
              <a:t>)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23181" y="3336731"/>
            <a:ext cx="2770619" cy="171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err="1">
                <a:solidFill>
                  <a:srgbClr val="FF571F"/>
                </a:solidFill>
              </a:rPr>
              <a:t>Intuitivan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koncept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upravljanja</a:t>
            </a:r>
            <a:endParaRPr lang="en-US" sz="1600" b="1" dirty="0">
              <a:solidFill>
                <a:srgbClr val="FF571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b="1" dirty="0">
                <a:solidFill>
                  <a:srgbClr val="FF571F"/>
                </a:solidFill>
              </a:rPr>
              <a:t>Bluetooth</a:t>
            </a:r>
            <a:r>
              <a:rPr lang="en-US" sz="1052" dirty="0">
                <a:solidFill>
                  <a:srgbClr val="FF571F"/>
                </a:solidFill>
              </a:rPr>
              <a:t> </a:t>
            </a:r>
            <a:r>
              <a:rPr lang="en-US" sz="1052" dirty="0"/>
              <a:t>za </a:t>
            </a:r>
            <a:r>
              <a:rPr lang="en-US" sz="1052" dirty="0" err="1"/>
              <a:t>aplikaciju</a:t>
            </a:r>
            <a:r>
              <a:rPr lang="en-US" sz="1052" dirty="0"/>
              <a:t> </a:t>
            </a:r>
            <a:r>
              <a:rPr lang="en-US" sz="1052" dirty="0" err="1"/>
              <a:t>i</a:t>
            </a:r>
            <a:r>
              <a:rPr lang="en-US" sz="1052" dirty="0"/>
              <a:t> </a:t>
            </a:r>
            <a:r>
              <a:rPr lang="en-US" sz="1052" dirty="0" err="1"/>
              <a:t>servis</a:t>
            </a:r>
            <a:endParaRPr lang="en-US" sz="1052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Displej</a:t>
            </a:r>
            <a:r>
              <a:rPr lang="en-US" sz="1052" dirty="0"/>
              <a:t> </a:t>
            </a:r>
            <a:r>
              <a:rPr lang="en-US" sz="1052" dirty="0" err="1"/>
              <a:t>sa</a:t>
            </a:r>
            <a:r>
              <a:rPr lang="en-US" sz="1052" dirty="0"/>
              <a:t> </a:t>
            </a:r>
            <a:r>
              <a:rPr lang="en-US" sz="1052" dirty="0" err="1"/>
              <a:t>upravljačkim</a:t>
            </a:r>
            <a:r>
              <a:rPr lang="en-US" sz="1052" dirty="0"/>
              <a:t> </a:t>
            </a:r>
            <a:r>
              <a:rPr lang="en-US" sz="1052" dirty="0" err="1"/>
              <a:t>točkićem</a:t>
            </a:r>
            <a:endParaRPr lang="en-US" sz="1052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Podešavanje</a:t>
            </a:r>
            <a:r>
              <a:rPr lang="en-US" sz="1052" dirty="0"/>
              <a:t> </a:t>
            </a:r>
            <a:r>
              <a:rPr lang="en-US" sz="1052" dirty="0" err="1"/>
              <a:t>režima</a:t>
            </a:r>
            <a:r>
              <a:rPr lang="en-US" sz="1052" dirty="0"/>
              <a:t> </a:t>
            </a:r>
            <a:r>
              <a:rPr lang="en-US" sz="1052" dirty="0" err="1"/>
              <a:t>rada</a:t>
            </a:r>
            <a:r>
              <a:rPr lang="en-US" sz="1052" dirty="0"/>
              <a:t> </a:t>
            </a:r>
            <a:r>
              <a:rPr lang="en-US" sz="1052" dirty="0" err="1"/>
              <a:t>i</a:t>
            </a:r>
            <a:r>
              <a:rPr lang="en-US" sz="1052" dirty="0"/>
              <a:t> </a:t>
            </a:r>
            <a:r>
              <a:rPr lang="en-US" sz="1052" dirty="0" err="1"/>
              <a:t>referentne</a:t>
            </a:r>
            <a:r>
              <a:rPr lang="en-US" sz="1052" dirty="0"/>
              <a:t> </a:t>
            </a:r>
            <a:r>
              <a:rPr lang="en-US" sz="1052" dirty="0" err="1"/>
              <a:t>vrednosti</a:t>
            </a:r>
            <a:r>
              <a:rPr lang="en-US" sz="1052" dirty="0"/>
              <a:t> u </a:t>
            </a:r>
            <a:r>
              <a:rPr lang="en-US" sz="1052" dirty="0" err="1"/>
              <a:t>metrima</a:t>
            </a:r>
            <a:endParaRPr lang="en-US" sz="1052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Prikaz</a:t>
            </a:r>
            <a:r>
              <a:rPr lang="en-US" sz="1052" dirty="0"/>
              <a:t> </a:t>
            </a:r>
            <a:r>
              <a:rPr lang="en-US" sz="1052" dirty="0" err="1"/>
              <a:t>protoka</a:t>
            </a:r>
            <a:r>
              <a:rPr lang="en-US" sz="1052" dirty="0"/>
              <a:t> (Q), </a:t>
            </a:r>
            <a:r>
              <a:rPr lang="en-US" sz="1052" dirty="0" err="1"/>
              <a:t>visine</a:t>
            </a:r>
            <a:r>
              <a:rPr lang="en-US" sz="1052" dirty="0"/>
              <a:t> </a:t>
            </a:r>
            <a:r>
              <a:rPr lang="en-US" sz="1052" dirty="0" err="1"/>
              <a:t>podizanja</a:t>
            </a:r>
            <a:r>
              <a:rPr lang="en-US" sz="1052" dirty="0"/>
              <a:t> (H), </a:t>
            </a:r>
            <a:r>
              <a:rPr lang="en-US" sz="1052" dirty="0" err="1"/>
              <a:t>potrošnje</a:t>
            </a:r>
            <a:r>
              <a:rPr lang="en-US" sz="1052" dirty="0"/>
              <a:t> </a:t>
            </a:r>
            <a:r>
              <a:rPr lang="en-US" sz="1052" dirty="0" err="1"/>
              <a:t>električne</a:t>
            </a:r>
            <a:r>
              <a:rPr lang="en-US" sz="1052" dirty="0"/>
              <a:t> </a:t>
            </a:r>
            <a:r>
              <a:rPr lang="en-US" sz="1052" dirty="0" err="1"/>
              <a:t>energije</a:t>
            </a:r>
            <a:r>
              <a:rPr lang="en-US" sz="1052" dirty="0"/>
              <a:t> </a:t>
            </a:r>
            <a:r>
              <a:rPr lang="en-US" sz="1052" dirty="0" err="1"/>
              <a:t>i</a:t>
            </a:r>
            <a:r>
              <a:rPr lang="en-US" sz="1052" dirty="0"/>
              <a:t> </a:t>
            </a:r>
            <a:r>
              <a:rPr lang="en-US" sz="1052" dirty="0" err="1"/>
              <a:t>poruka</a:t>
            </a:r>
            <a:r>
              <a:rPr lang="en-US" sz="1052" dirty="0"/>
              <a:t> o </a:t>
            </a:r>
            <a:r>
              <a:rPr lang="en-US" sz="1052" dirty="0" err="1"/>
              <a:t>grešci</a:t>
            </a:r>
            <a:endParaRPr lang="en-US" sz="1052" dirty="0"/>
          </a:p>
        </p:txBody>
      </p:sp>
      <p:sp>
        <p:nvSpPr>
          <p:cNvPr id="13" name="Textfeld 12"/>
          <p:cNvSpPr txBox="1"/>
          <p:nvPr/>
        </p:nvSpPr>
        <p:spPr>
          <a:xfrm>
            <a:off x="1055440" y="5117667"/>
            <a:ext cx="306896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err="1">
                <a:solidFill>
                  <a:srgbClr val="FF571F"/>
                </a:solidFill>
              </a:rPr>
              <a:t>Standardizovani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interfejsi</a:t>
            </a:r>
            <a:r>
              <a:rPr lang="en-US" sz="1600" b="1" dirty="0">
                <a:solidFill>
                  <a:srgbClr val="FF571F"/>
                </a:solidFill>
              </a:rPr>
              <a:t> za </a:t>
            </a:r>
            <a:r>
              <a:rPr lang="en-US" sz="1600" b="1" dirty="0" err="1">
                <a:solidFill>
                  <a:srgbClr val="FF571F"/>
                </a:solidFill>
              </a:rPr>
              <a:t>jednostavno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planiranje</a:t>
            </a:r>
            <a:endParaRPr lang="en-US" sz="1600" b="1" dirty="0">
              <a:solidFill>
                <a:srgbClr val="FF571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2x </a:t>
            </a:r>
            <a:r>
              <a:rPr lang="en-US" sz="1050" dirty="0" err="1"/>
              <a:t>releja</a:t>
            </a:r>
            <a:r>
              <a:rPr lang="en-US" sz="1050" dirty="0"/>
              <a:t> za alarm </a:t>
            </a:r>
            <a:r>
              <a:rPr lang="en-US" sz="1050" dirty="0" err="1"/>
              <a:t>i</a:t>
            </a:r>
            <a:r>
              <a:rPr lang="en-US" sz="1050" dirty="0"/>
              <a:t> signal </a:t>
            </a:r>
            <a:r>
              <a:rPr lang="en-US" sz="1050" dirty="0" err="1"/>
              <a:t>rada</a:t>
            </a:r>
            <a:endParaRPr lang="en-US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1x </a:t>
            </a:r>
            <a:r>
              <a:rPr lang="en-US" sz="1050" dirty="0" err="1"/>
              <a:t>ulaz</a:t>
            </a:r>
            <a:r>
              <a:rPr lang="en-US" sz="1050" dirty="0"/>
              <a:t> za start/stop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1x </a:t>
            </a:r>
            <a:r>
              <a:rPr lang="en-US" sz="1050" dirty="0" err="1"/>
              <a:t>ulaz</a:t>
            </a:r>
            <a:r>
              <a:rPr lang="en-US" sz="1050" dirty="0"/>
              <a:t> za </a:t>
            </a:r>
            <a:r>
              <a:rPr lang="en-US" sz="1050" dirty="0" err="1"/>
              <a:t>referentnu</a:t>
            </a:r>
            <a:r>
              <a:rPr lang="en-US" sz="1050" dirty="0"/>
              <a:t> </a:t>
            </a:r>
            <a:r>
              <a:rPr lang="en-US" sz="1050" dirty="0" err="1"/>
              <a:t>vrednost</a:t>
            </a:r>
            <a:r>
              <a:rPr lang="en-US" sz="1050" dirty="0"/>
              <a:t> / </a:t>
            </a:r>
            <a:r>
              <a:rPr lang="en-US" sz="1050" dirty="0" err="1"/>
              <a:t>senzor</a:t>
            </a:r>
            <a:endParaRPr lang="en-US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571F"/>
                </a:solidFill>
              </a:rPr>
              <a:t>1x Modbus RTU </a:t>
            </a:r>
            <a:r>
              <a:rPr lang="en-US" sz="1050" b="1" dirty="0" err="1">
                <a:solidFill>
                  <a:srgbClr val="FF571F"/>
                </a:solidFill>
              </a:rPr>
              <a:t>standardna</a:t>
            </a:r>
            <a:r>
              <a:rPr lang="en-US" sz="1050" b="1" dirty="0">
                <a:solidFill>
                  <a:srgbClr val="FF571F"/>
                </a:solidFill>
              </a:rPr>
              <a:t> </a:t>
            </a:r>
            <a:r>
              <a:rPr lang="en-US" sz="1050" b="1" dirty="0" err="1">
                <a:solidFill>
                  <a:srgbClr val="FF571F"/>
                </a:solidFill>
              </a:rPr>
              <a:t>funkcija</a:t>
            </a:r>
            <a:endParaRPr lang="en-US" sz="1050" b="1" dirty="0">
              <a:solidFill>
                <a:srgbClr val="FF571F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296299" y="4969740"/>
            <a:ext cx="3103735" cy="1795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err="1">
                <a:solidFill>
                  <a:srgbClr val="FF571F"/>
                </a:solidFill>
              </a:rPr>
              <a:t>Dodatne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funkcije</a:t>
            </a:r>
            <a:r>
              <a:rPr lang="en-US" sz="1600" b="1" dirty="0">
                <a:solidFill>
                  <a:srgbClr val="FF571F"/>
                </a:solidFill>
              </a:rPr>
              <a:t> pumpe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Paralelni</a:t>
            </a:r>
            <a:r>
              <a:rPr lang="en-US" sz="1052" dirty="0"/>
              <a:t> rad </a:t>
            </a:r>
            <a:r>
              <a:rPr lang="en-US" sz="1052" dirty="0" err="1"/>
              <a:t>dve</a:t>
            </a:r>
            <a:r>
              <a:rPr lang="en-US" sz="1052" dirty="0"/>
              <a:t> pumpe (2×50% </a:t>
            </a:r>
            <a:r>
              <a:rPr lang="en-US" sz="1052" dirty="0" err="1"/>
              <a:t>ili</a:t>
            </a:r>
            <a:r>
              <a:rPr lang="en-US" sz="1052" dirty="0"/>
              <a:t> 2×100%)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Nadzor</a:t>
            </a:r>
            <a:r>
              <a:rPr lang="en-US" sz="1052" dirty="0"/>
              <a:t> </a:t>
            </a:r>
            <a:r>
              <a:rPr lang="en-US" sz="1052" dirty="0" err="1"/>
              <a:t>rada</a:t>
            </a:r>
            <a:r>
              <a:rPr lang="en-US" sz="1052" dirty="0"/>
              <a:t> pumpe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Minimalni</a:t>
            </a:r>
            <a:r>
              <a:rPr lang="en-US" sz="1052" dirty="0"/>
              <a:t> </a:t>
            </a:r>
            <a:r>
              <a:rPr lang="en-US" sz="1052" dirty="0" err="1"/>
              <a:t>i</a:t>
            </a:r>
            <a:r>
              <a:rPr lang="en-US" sz="1052" dirty="0"/>
              <a:t> </a:t>
            </a:r>
            <a:r>
              <a:rPr lang="en-US" sz="1052" dirty="0" err="1"/>
              <a:t>maksimalni</a:t>
            </a:r>
            <a:r>
              <a:rPr lang="en-US" sz="1052" dirty="0"/>
              <a:t> </a:t>
            </a:r>
            <a:r>
              <a:rPr lang="en-US" sz="1052" dirty="0" err="1"/>
              <a:t>protok</a:t>
            </a:r>
            <a:endParaRPr lang="en-US" sz="1052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Noćni</a:t>
            </a:r>
            <a:r>
              <a:rPr lang="en-US" sz="1052" dirty="0"/>
              <a:t> </a:t>
            </a:r>
            <a:r>
              <a:rPr lang="en-US" sz="1052" dirty="0" err="1"/>
              <a:t>režim</a:t>
            </a:r>
            <a:r>
              <a:rPr lang="en-US" sz="1052" dirty="0"/>
              <a:t> </a:t>
            </a:r>
            <a:r>
              <a:rPr lang="en-US" sz="1052" dirty="0" err="1"/>
              <a:t>smanjenog</a:t>
            </a:r>
            <a:r>
              <a:rPr lang="en-US" sz="1052" dirty="0"/>
              <a:t> </a:t>
            </a:r>
            <a:r>
              <a:rPr lang="en-US" sz="1052" dirty="0" err="1"/>
              <a:t>rada</a:t>
            </a:r>
            <a:endParaRPr lang="en-US" sz="1052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Funkcionalni</a:t>
            </a:r>
            <a:r>
              <a:rPr lang="en-US" sz="1052" dirty="0"/>
              <a:t> rad (</a:t>
            </a:r>
            <a:r>
              <a:rPr lang="en-US" sz="1052" dirty="0" err="1"/>
              <a:t>radi</a:t>
            </a:r>
            <a:r>
              <a:rPr lang="en-US" sz="1052" dirty="0"/>
              <a:t> </a:t>
            </a:r>
            <a:r>
              <a:rPr lang="en-US" sz="1052" dirty="0" err="1"/>
              <a:t>sprečavanja</a:t>
            </a:r>
            <a:r>
              <a:rPr lang="en-US" sz="1052" dirty="0"/>
              <a:t> </a:t>
            </a:r>
            <a:r>
              <a:rPr lang="en-US" sz="1052" dirty="0" err="1"/>
              <a:t>zastoja</a:t>
            </a:r>
            <a:r>
              <a:rPr lang="en-US" sz="1052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Funkcija</a:t>
            </a:r>
            <a:r>
              <a:rPr lang="en-US" sz="1052" dirty="0"/>
              <a:t> </a:t>
            </a:r>
            <a:r>
              <a:rPr lang="en-US" sz="1052" dirty="0" err="1"/>
              <a:t>odzračivanja</a:t>
            </a:r>
            <a:endParaRPr lang="en-US" sz="1052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Merač</a:t>
            </a:r>
            <a:r>
              <a:rPr lang="en-US" sz="1052" dirty="0"/>
              <a:t> </a:t>
            </a:r>
            <a:r>
              <a:rPr lang="en-US" sz="1052" dirty="0" err="1"/>
              <a:t>toplote</a:t>
            </a:r>
            <a:r>
              <a:rPr lang="en-US" sz="1052" dirty="0"/>
              <a:t> </a:t>
            </a:r>
            <a:r>
              <a:rPr lang="en-US" sz="1052" dirty="0" err="1"/>
              <a:t>sa</a:t>
            </a:r>
            <a:r>
              <a:rPr lang="en-US" sz="1052" dirty="0"/>
              <a:t> </a:t>
            </a:r>
            <a:r>
              <a:rPr lang="en-US" sz="1052" dirty="0" err="1"/>
              <a:t>opcionim</a:t>
            </a:r>
            <a:r>
              <a:rPr lang="en-US" sz="1052" dirty="0"/>
              <a:t> PT1000 </a:t>
            </a:r>
            <a:r>
              <a:rPr lang="en-US" sz="1052" dirty="0" err="1"/>
              <a:t>senzorima</a:t>
            </a:r>
            <a:endParaRPr lang="en-US" sz="1052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Detekcija</a:t>
            </a:r>
            <a:r>
              <a:rPr lang="en-US" sz="1052" dirty="0"/>
              <a:t> </a:t>
            </a:r>
            <a:r>
              <a:rPr lang="en-US" sz="1052" dirty="0" err="1"/>
              <a:t>povratnog</a:t>
            </a:r>
            <a:r>
              <a:rPr lang="en-US" sz="1052" dirty="0"/>
              <a:t> </a:t>
            </a:r>
            <a:r>
              <a:rPr lang="en-US" sz="1052" dirty="0" err="1"/>
              <a:t>toka</a:t>
            </a:r>
            <a:endParaRPr lang="en-US" sz="1052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050" dirty="0"/>
          </a:p>
        </p:txBody>
      </p:sp>
      <p:sp>
        <p:nvSpPr>
          <p:cNvPr id="15" name="Textfeld 14"/>
          <p:cNvSpPr txBox="1"/>
          <p:nvPr/>
        </p:nvSpPr>
        <p:spPr>
          <a:xfrm>
            <a:off x="8444223" y="2605647"/>
            <a:ext cx="3359969" cy="90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err="1">
                <a:solidFill>
                  <a:srgbClr val="FF571F"/>
                </a:solidFill>
              </a:rPr>
              <a:t>Jedna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pumpa</a:t>
            </a:r>
            <a:r>
              <a:rPr lang="en-US" sz="1600" b="1" dirty="0">
                <a:solidFill>
                  <a:srgbClr val="FF571F"/>
                </a:solidFill>
              </a:rPr>
              <a:t> za tri </a:t>
            </a:r>
            <a:r>
              <a:rPr lang="en-US" sz="1600" b="1" dirty="0" err="1">
                <a:solidFill>
                  <a:srgbClr val="FF571F"/>
                </a:solidFill>
              </a:rPr>
              <a:t>klase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pritiska</a:t>
            </a:r>
            <a:endParaRPr lang="en-US" sz="1600" b="1" dirty="0">
              <a:solidFill>
                <a:srgbClr val="FF571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b="1" dirty="0">
                <a:solidFill>
                  <a:srgbClr val="FF571F"/>
                </a:solidFill>
              </a:rPr>
              <a:t>PN 6/10/16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/>
              <a:t>Sa KTL </a:t>
            </a:r>
            <a:r>
              <a:rPr lang="en-US" sz="1052" dirty="0" err="1"/>
              <a:t>zaštitnim</a:t>
            </a:r>
            <a:r>
              <a:rPr lang="en-US" sz="1052" dirty="0"/>
              <a:t> </a:t>
            </a:r>
            <a:r>
              <a:rPr lang="en-US" sz="1052" dirty="0" err="1"/>
              <a:t>premazom</a:t>
            </a:r>
            <a:endParaRPr lang="en-US" sz="1052" dirty="0"/>
          </a:p>
        </p:txBody>
      </p:sp>
      <p:sp>
        <p:nvSpPr>
          <p:cNvPr id="16" name="Textfeld 15"/>
          <p:cNvSpPr txBox="1"/>
          <p:nvPr/>
        </p:nvSpPr>
        <p:spPr>
          <a:xfrm>
            <a:off x="7419638" y="4290846"/>
            <a:ext cx="2633550" cy="214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err="1">
                <a:solidFill>
                  <a:srgbClr val="FF571F"/>
                </a:solidFill>
              </a:rPr>
              <a:t>Visokoefikasan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i</a:t>
            </a:r>
            <a:r>
              <a:rPr lang="en-US" sz="1600" b="1" dirty="0">
                <a:solidFill>
                  <a:srgbClr val="FF571F"/>
                </a:solidFill>
              </a:rPr>
              <a:t> </a:t>
            </a:r>
            <a:r>
              <a:rPr lang="en-US" sz="1600" b="1" dirty="0" err="1">
                <a:solidFill>
                  <a:srgbClr val="FF571F"/>
                </a:solidFill>
              </a:rPr>
              <a:t>robusan</a:t>
            </a:r>
            <a:r>
              <a:rPr lang="en-US" sz="1600" b="1" dirty="0">
                <a:solidFill>
                  <a:srgbClr val="FF571F"/>
                </a:solidFill>
              </a:rPr>
              <a:t> motor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b="1" dirty="0">
                <a:solidFill>
                  <a:srgbClr val="FF571F"/>
                </a:solidFill>
              </a:rPr>
              <a:t>EEI ≤ 0,18 (Calio Pro Plus)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b="1" dirty="0">
                <a:solidFill>
                  <a:srgbClr val="FF571F"/>
                </a:solidFill>
              </a:rPr>
              <a:t>EEI ≤ 0,19 (Calio Pro Plus 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Tih</a:t>
            </a:r>
            <a:r>
              <a:rPr lang="en-US" sz="1052" dirty="0"/>
              <a:t> rad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Kompaktna</a:t>
            </a:r>
            <a:r>
              <a:rPr lang="en-US" sz="1052" dirty="0"/>
              <a:t> </a:t>
            </a:r>
            <a:r>
              <a:rPr lang="en-US" sz="1052" dirty="0" err="1"/>
              <a:t>izvedba</a:t>
            </a:r>
            <a:endParaRPr lang="en-US" sz="1052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b="1" dirty="0" err="1">
                <a:solidFill>
                  <a:srgbClr val="FF571F"/>
                </a:solidFill>
              </a:rPr>
              <a:t>Filteri</a:t>
            </a:r>
            <a:r>
              <a:rPr lang="en-US" sz="1052" b="1" dirty="0">
                <a:solidFill>
                  <a:srgbClr val="FF571F"/>
                </a:solidFill>
              </a:rPr>
              <a:t> bez </a:t>
            </a:r>
            <a:r>
              <a:rPr lang="en-US" sz="1052" b="1" dirty="0" err="1">
                <a:solidFill>
                  <a:srgbClr val="FF571F"/>
                </a:solidFill>
              </a:rPr>
              <a:t>potrebe</a:t>
            </a:r>
            <a:r>
              <a:rPr lang="en-US" sz="1052" b="1" dirty="0">
                <a:solidFill>
                  <a:srgbClr val="FF571F"/>
                </a:solidFill>
              </a:rPr>
              <a:t> za </a:t>
            </a:r>
            <a:r>
              <a:rPr lang="en-US" sz="1052" b="1" dirty="0" err="1">
                <a:solidFill>
                  <a:srgbClr val="FF571F"/>
                </a:solidFill>
              </a:rPr>
              <a:t>održavanjem</a:t>
            </a:r>
            <a:r>
              <a:rPr lang="en-US" sz="1052" b="1" dirty="0">
                <a:solidFill>
                  <a:srgbClr val="FF571F"/>
                </a:solidFill>
              </a:rPr>
              <a:t> </a:t>
            </a:r>
            <a:r>
              <a:rPr lang="en-US" sz="1052" dirty="0"/>
              <a:t>– </a:t>
            </a:r>
            <a:r>
              <a:rPr lang="en-US" sz="1052" dirty="0" err="1"/>
              <a:t>smanjuju</a:t>
            </a:r>
            <a:r>
              <a:rPr lang="en-US" sz="1052" dirty="0"/>
              <a:t> </a:t>
            </a:r>
            <a:r>
              <a:rPr lang="en-US" sz="1052" dirty="0" err="1"/>
              <a:t>prisustvo</a:t>
            </a:r>
            <a:r>
              <a:rPr lang="en-US" sz="1052" dirty="0"/>
              <a:t> </a:t>
            </a:r>
            <a:r>
              <a:rPr lang="en-US" sz="1052" dirty="0" err="1"/>
              <a:t>magnetita</a:t>
            </a:r>
            <a:r>
              <a:rPr lang="en-US" sz="1052" dirty="0"/>
              <a:t> u </a:t>
            </a:r>
            <a:r>
              <a:rPr lang="en-US" sz="1052" dirty="0" err="1"/>
              <a:t>motoru</a:t>
            </a:r>
            <a:endParaRPr lang="en-US" sz="1052" dirty="0"/>
          </a:p>
          <a:p>
            <a:pPr marL="250488" indent="-250488">
              <a:buFont typeface="Arial" panose="020B0604020202020204" pitchFamily="34" charset="0"/>
              <a:buChar char="•"/>
            </a:pPr>
            <a:endParaRPr lang="de-DE" sz="1227" dirty="0"/>
          </a:p>
          <a:p>
            <a:pPr marL="250488" indent="-250488">
              <a:buFont typeface="Arial" panose="020B0604020202020204" pitchFamily="34" charset="0"/>
              <a:buChar char="•"/>
            </a:pPr>
            <a:endParaRPr lang="de-DE" sz="1578" dirty="0"/>
          </a:p>
        </p:txBody>
      </p:sp>
      <p:sp>
        <p:nvSpPr>
          <p:cNvPr id="17" name="Textfeld 16"/>
          <p:cNvSpPr txBox="1"/>
          <p:nvPr/>
        </p:nvSpPr>
        <p:spPr>
          <a:xfrm>
            <a:off x="6664065" y="1338195"/>
            <a:ext cx="4974439" cy="1148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Opcioni </a:t>
            </a:r>
            <a:r>
              <a:rPr lang="en-US" sz="1600" dirty="0" err="1"/>
              <a:t>integrisani</a:t>
            </a:r>
            <a:r>
              <a:rPr lang="en-US" sz="1600" dirty="0"/>
              <a:t> fieldbus </a:t>
            </a:r>
            <a:r>
              <a:rPr lang="en-US" sz="1600" dirty="0" err="1"/>
              <a:t>interfejs</a:t>
            </a:r>
            <a:r>
              <a:rPr lang="en-US" sz="1600" dirty="0"/>
              <a:t> za </a:t>
            </a:r>
            <a:r>
              <a:rPr lang="en-US" sz="1600" b="1" dirty="0" err="1">
                <a:solidFill>
                  <a:srgbClr val="FF571F"/>
                </a:solidFill>
              </a:rPr>
              <a:t>digitalizaciju</a:t>
            </a:r>
            <a:endParaRPr lang="en-US" sz="1600" b="1" dirty="0">
              <a:solidFill>
                <a:srgbClr val="FF571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/>
              <a:t>Modbus RTU </a:t>
            </a:r>
            <a:r>
              <a:rPr lang="en-US" sz="1052" dirty="0" err="1"/>
              <a:t>sa</a:t>
            </a:r>
            <a:r>
              <a:rPr lang="en-US" sz="1052" dirty="0"/>
              <a:t> </a:t>
            </a:r>
            <a:r>
              <a:rPr lang="en-US" sz="1052" dirty="0" err="1"/>
              <a:t>proširenom</a:t>
            </a:r>
            <a:r>
              <a:rPr lang="en-US" sz="1052" dirty="0"/>
              <a:t> </a:t>
            </a:r>
            <a:r>
              <a:rPr lang="en-US" sz="1052" dirty="0" err="1"/>
              <a:t>funkcionalnošću</a:t>
            </a:r>
            <a:endParaRPr lang="en-US" sz="1052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/>
              <a:t>BACnet MS/TP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 err="1"/>
              <a:t>Profinet</a:t>
            </a:r>
            <a:endParaRPr lang="en-US" sz="1052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/>
              <a:t>BACnet 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2" dirty="0"/>
              <a:t>Modbus TCP/IP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3440423" y="1616391"/>
            <a:ext cx="467256" cy="706435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2993800" y="2833137"/>
            <a:ext cx="1059975" cy="722341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3220532" y="3497398"/>
            <a:ext cx="932574" cy="1620269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4849734" y="3634022"/>
            <a:ext cx="316107" cy="1210435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 flipV="1">
            <a:off x="6808992" y="2820349"/>
            <a:ext cx="1642768" cy="62112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 flipV="1">
            <a:off x="5762920" y="3275961"/>
            <a:ext cx="1576775" cy="1098146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4728850" y="1600353"/>
            <a:ext cx="1935217" cy="934628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 flipV="1">
            <a:off x="6584987" y="3144256"/>
            <a:ext cx="1275496" cy="467528"/>
          </a:xfrm>
          <a:prstGeom prst="straightConnector1">
            <a:avLst/>
          </a:prstGeom>
          <a:ln w="9525">
            <a:solidFill>
              <a:srgbClr val="70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7952928" y="3611262"/>
            <a:ext cx="3094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571F"/>
                </a:solidFill>
              </a:rPr>
              <a:t>Nova </a:t>
            </a:r>
            <a:r>
              <a:rPr lang="en-US" sz="1600" b="1" dirty="0" err="1">
                <a:solidFill>
                  <a:srgbClr val="FF571F"/>
                </a:solidFill>
              </a:rPr>
              <a:t>radna</a:t>
            </a:r>
            <a:r>
              <a:rPr lang="en-US" sz="1600" b="1" dirty="0">
                <a:solidFill>
                  <a:srgbClr val="FF571F"/>
                </a:solidFill>
              </a:rPr>
              <a:t> kola za </a:t>
            </a:r>
            <a:r>
              <a:rPr lang="en-US" sz="1600" b="1" dirty="0" err="1">
                <a:solidFill>
                  <a:srgbClr val="FF571F"/>
                </a:solidFill>
              </a:rPr>
              <a:t>veće</a:t>
            </a:r>
            <a:r>
              <a:rPr lang="en-US" sz="1600" b="1" dirty="0">
                <a:solidFill>
                  <a:srgbClr val="FF571F"/>
                </a:solidFill>
              </a:rPr>
              <a:t> Q </a:t>
            </a:r>
            <a:r>
              <a:rPr lang="en-US" sz="1600" b="1" dirty="0" err="1">
                <a:solidFill>
                  <a:srgbClr val="FF571F"/>
                </a:solidFill>
              </a:rPr>
              <a:t>i</a:t>
            </a:r>
            <a:r>
              <a:rPr lang="en-US" sz="1600" b="1" dirty="0">
                <a:solidFill>
                  <a:srgbClr val="FF571F"/>
                </a:solidFill>
              </a:rPr>
              <a:t> H</a:t>
            </a:r>
            <a:endParaRPr lang="de-DE" sz="1600" b="1" dirty="0">
              <a:solidFill>
                <a:srgbClr val="FF571F"/>
              </a:solidFill>
            </a:endParaRPr>
          </a:p>
        </p:txBody>
      </p:sp>
      <p:sp>
        <p:nvSpPr>
          <p:cNvPr id="26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>
              <a:defRPr/>
            </a:pPr>
            <a:r>
              <a:rPr lang="de-DE" dirty="0"/>
              <a:t>I  </a:t>
            </a:r>
            <a:r>
              <a:rPr lang="de-DE" dirty="0" err="1"/>
              <a:t>Calio</a:t>
            </a:r>
            <a:r>
              <a:rPr lang="de-DE" dirty="0"/>
              <a:t> Pro Plus (Z)  I </a:t>
            </a:r>
            <a:r>
              <a:rPr lang="de-DE" dirty="0" err="1"/>
              <a:t>Ch</a:t>
            </a:r>
            <a:r>
              <a:rPr lang="de-DE" dirty="0"/>
              <a:t>. Heister / S. Wendel / O. Fischer  I  02.01.2025 I    cc</a:t>
            </a:r>
            <a:endParaRPr lang="en-GB" dirty="0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9990" y="202677"/>
            <a:ext cx="1004191" cy="121882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519914" y="1916700"/>
            <a:ext cx="1773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Od 4.Q/2025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989383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Proširene</a:t>
            </a:r>
            <a:r>
              <a:rPr lang="en-US" dirty="0"/>
              <a:t> </a:t>
            </a:r>
            <a:r>
              <a:rPr lang="en-US" dirty="0" err="1"/>
              <a:t>karakteristike</a:t>
            </a:r>
            <a:r>
              <a:rPr lang="en-US" dirty="0"/>
              <a:t> </a:t>
            </a:r>
            <a:r>
              <a:rPr lang="en-US" dirty="0" err="1"/>
              <a:t>radnih</a:t>
            </a:r>
            <a:r>
              <a:rPr lang="en-US" dirty="0"/>
              <a:t> </a:t>
            </a:r>
            <a:r>
              <a:rPr lang="en-US" dirty="0" err="1"/>
              <a:t>krivih</a:t>
            </a:r>
            <a:r>
              <a:rPr lang="en-US" dirty="0"/>
              <a:t> </a:t>
            </a:r>
            <a:r>
              <a:rPr lang="en-US" dirty="0" err="1"/>
              <a:t>modela</a:t>
            </a:r>
            <a:r>
              <a:rPr lang="en-US" dirty="0"/>
              <a:t> Calio Pro Plus</a:t>
            </a:r>
            <a:endParaRPr lang="en-GB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 / </a:t>
            </a:r>
            <a:r>
              <a:rPr lang="en-GB" dirty="0" err="1"/>
              <a:t>Calio</a:t>
            </a:r>
            <a:r>
              <a:rPr lang="en-GB" dirty="0"/>
              <a:t> Pro Plus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10" name="Inhaltsplatzhalter 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r="7518"/>
          <a:stretch/>
        </p:blipFill>
        <p:spPr>
          <a:xfrm>
            <a:off x="508535" y="1603883"/>
            <a:ext cx="11208032" cy="307300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396926" y="1468436"/>
            <a:ext cx="1843331" cy="3791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Calio (V3)</a:t>
            </a:r>
          </a:p>
        </p:txBody>
      </p:sp>
      <p:sp>
        <p:nvSpPr>
          <p:cNvPr id="12" name="Rechteck 11"/>
          <p:cNvSpPr/>
          <p:nvPr/>
        </p:nvSpPr>
        <p:spPr>
          <a:xfrm>
            <a:off x="5189071" y="1468436"/>
            <a:ext cx="1843331" cy="3791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Calio Pro (V5)</a:t>
            </a:r>
          </a:p>
        </p:txBody>
      </p:sp>
      <p:sp>
        <p:nvSpPr>
          <p:cNvPr id="13" name="Rechteck 12"/>
          <p:cNvSpPr/>
          <p:nvPr/>
        </p:nvSpPr>
        <p:spPr>
          <a:xfrm>
            <a:off x="8981216" y="1468435"/>
            <a:ext cx="2006609" cy="3791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Calio Pro Plus (V5)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400344" y="4707140"/>
            <a:ext cx="3168352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571F"/>
                </a:solidFill>
              </a:rPr>
              <a:t>Novo</a:t>
            </a:r>
            <a:r>
              <a:rPr lang="tr-TR" sz="1400" dirty="0">
                <a:solidFill>
                  <a:srgbClr val="FF571F"/>
                </a:solidFill>
              </a:rPr>
              <a:t>:</a:t>
            </a:r>
            <a:endParaRPr lang="de-DE" sz="1400" dirty="0">
              <a:solidFill>
                <a:srgbClr val="FF571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571F"/>
                </a:solidFill>
              </a:rPr>
              <a:t>1800W Motor</a:t>
            </a:r>
            <a:endParaRPr lang="tr-TR" sz="1400" dirty="0">
              <a:solidFill>
                <a:srgbClr val="FF571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FF571F"/>
                </a:solidFill>
              </a:rPr>
              <a:t>Proširen</a:t>
            </a:r>
            <a:r>
              <a:rPr lang="en-US" sz="1400" dirty="0">
                <a:solidFill>
                  <a:srgbClr val="FF571F"/>
                </a:solidFill>
              </a:rPr>
              <a:t> </a:t>
            </a:r>
            <a:r>
              <a:rPr lang="en-US" sz="1400" dirty="0" err="1">
                <a:solidFill>
                  <a:srgbClr val="FF571F"/>
                </a:solidFill>
              </a:rPr>
              <a:t>opseg</a:t>
            </a:r>
            <a:r>
              <a:rPr lang="en-US" sz="1400" dirty="0">
                <a:solidFill>
                  <a:srgbClr val="FF571F"/>
                </a:solidFill>
              </a:rPr>
              <a:t> </a:t>
            </a:r>
            <a:r>
              <a:rPr lang="en-US" sz="1400" dirty="0" err="1">
                <a:solidFill>
                  <a:srgbClr val="FF571F"/>
                </a:solidFill>
              </a:rPr>
              <a:t>hidrauličkih</a:t>
            </a:r>
            <a:r>
              <a:rPr lang="en-US" sz="1400" dirty="0">
                <a:solidFill>
                  <a:srgbClr val="FF571F"/>
                </a:solidFill>
              </a:rPr>
              <a:t> </a:t>
            </a:r>
            <a:r>
              <a:rPr lang="en-US" sz="1400" dirty="0" err="1">
                <a:solidFill>
                  <a:srgbClr val="FF571F"/>
                </a:solidFill>
              </a:rPr>
              <a:t>performansi</a:t>
            </a:r>
            <a:r>
              <a:rPr lang="en-US" sz="1400" dirty="0">
                <a:solidFill>
                  <a:srgbClr val="FF571F"/>
                </a:solidFill>
              </a:rPr>
              <a:t> pumpe</a:t>
            </a:r>
            <a:endParaRPr lang="de-DE" sz="1400" dirty="0">
              <a:solidFill>
                <a:srgbClr val="FF571F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659" y="1794235"/>
            <a:ext cx="3618642" cy="2880629"/>
          </a:xfrm>
          <a:prstGeom prst="rect">
            <a:avLst/>
          </a:prstGeom>
        </p:spPr>
      </p:pic>
      <p:sp>
        <p:nvSpPr>
          <p:cNvPr id="17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>
              <a:defRPr/>
            </a:pPr>
            <a:r>
              <a:rPr lang="de-DE" dirty="0"/>
              <a:t>I  </a:t>
            </a:r>
            <a:r>
              <a:rPr lang="de-DE" dirty="0" err="1"/>
              <a:t>Calio</a:t>
            </a:r>
            <a:r>
              <a:rPr lang="de-DE" dirty="0"/>
              <a:t> Pro Plus (Z)  I </a:t>
            </a:r>
            <a:r>
              <a:rPr lang="de-DE" dirty="0" err="1"/>
              <a:t>Ch</a:t>
            </a:r>
            <a:r>
              <a:rPr lang="de-DE" dirty="0"/>
              <a:t>. Heister / S. Wendel / O. Fischer  I  02.01.2025 I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62267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9458" name="Object 7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B9D3660-E3FB-48B6-A472-3E1F7CB2A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>
          <a:xfrm>
            <a:off x="595188" y="554004"/>
            <a:ext cx="11225337" cy="369332"/>
          </a:xfrm>
        </p:spPr>
        <p:txBody>
          <a:bodyPr vert="horz"/>
          <a:lstStyle/>
          <a:p>
            <a:r>
              <a:rPr lang="en-US" b="1" dirty="0" err="1"/>
              <a:t>Zaštita</a:t>
            </a:r>
            <a:r>
              <a:rPr lang="en-US" b="1" dirty="0"/>
              <a:t> od </a:t>
            </a:r>
            <a:r>
              <a:rPr lang="en-US" b="1" dirty="0" err="1"/>
              <a:t>nečistoća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primesa</a:t>
            </a:r>
            <a:r>
              <a:rPr lang="en-US" b="1" dirty="0"/>
              <a:t> </a:t>
            </a:r>
            <a:r>
              <a:rPr lang="en-US" b="1" dirty="0" err="1"/>
              <a:t>poput</a:t>
            </a:r>
            <a:r>
              <a:rPr lang="en-US" b="1" dirty="0"/>
              <a:t> </a:t>
            </a:r>
            <a:r>
              <a:rPr lang="en-US" b="1" dirty="0" err="1"/>
              <a:t>magnetita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74B7CA9-ACEE-4C71-96EC-797E4B936E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5483" y="224556"/>
            <a:ext cx="11225041" cy="276999"/>
          </a:xfrm>
        </p:spPr>
        <p:txBody>
          <a:bodyPr/>
          <a:lstStyle/>
          <a:p>
            <a:r>
              <a:rPr lang="en-GB" dirty="0"/>
              <a:t>Calio Pro Plus / Calio Pro Plus 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588C6-32CD-B0F1-CFB3-4CC41F9FBF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3288733-A98C-43D4-A366-42B0CE386EC8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87" y="2522148"/>
            <a:ext cx="3759155" cy="2638747"/>
          </a:xfrm>
          <a:prstGeom prst="rect">
            <a:avLst/>
          </a:prstGeom>
        </p:spPr>
      </p:pic>
      <p:sp>
        <p:nvSpPr>
          <p:cNvPr id="17" name="Pfeil nach rechts 16"/>
          <p:cNvSpPr/>
          <p:nvPr/>
        </p:nvSpPr>
        <p:spPr>
          <a:xfrm>
            <a:off x="3734811" y="3933624"/>
            <a:ext cx="128513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18" name="Pfeil nach rechts 17"/>
          <p:cNvSpPr/>
          <p:nvPr/>
        </p:nvSpPr>
        <p:spPr>
          <a:xfrm>
            <a:off x="1886671" y="3569641"/>
            <a:ext cx="128514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19" name="Pfeil nach rechts 18"/>
          <p:cNvSpPr/>
          <p:nvPr/>
        </p:nvSpPr>
        <p:spPr>
          <a:xfrm>
            <a:off x="2088499" y="3639891"/>
            <a:ext cx="146088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20" name="Pfeil nach rechts 19"/>
          <p:cNvSpPr/>
          <p:nvPr/>
        </p:nvSpPr>
        <p:spPr>
          <a:xfrm>
            <a:off x="2291068" y="3641963"/>
            <a:ext cx="145346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21" name="Pfeil nach rechts 20"/>
          <p:cNvSpPr/>
          <p:nvPr/>
        </p:nvSpPr>
        <p:spPr>
          <a:xfrm>
            <a:off x="3729654" y="3645980"/>
            <a:ext cx="128513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607637" y="2223491"/>
            <a:ext cx="1900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Rotor od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plastike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ojačane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ugljeničnim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vlaknima</a:t>
            </a:r>
            <a:endParaRPr lang="de-DE" sz="1400" b="1" dirty="0">
              <a:solidFill>
                <a:srgbClr val="FF571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632565" y="2251266"/>
            <a:ext cx="171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Integrisani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sinterovani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filteri</a:t>
            </a:r>
            <a:endParaRPr lang="de-DE" sz="1400" b="1" dirty="0">
              <a:solidFill>
                <a:srgbClr val="FF571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Gerader Verbinder 23"/>
          <p:cNvCxnSpPr/>
          <p:nvPr/>
        </p:nvCxnSpPr>
        <p:spPr>
          <a:xfrm flipH="1">
            <a:off x="3820930" y="2909371"/>
            <a:ext cx="1031129" cy="383604"/>
          </a:xfrm>
          <a:prstGeom prst="line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H="1">
            <a:off x="2041581" y="2722841"/>
            <a:ext cx="1247082" cy="843852"/>
          </a:xfrm>
          <a:prstGeom prst="line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feil nach rechts 26"/>
          <p:cNvSpPr/>
          <p:nvPr/>
        </p:nvSpPr>
        <p:spPr>
          <a:xfrm rot="4419575">
            <a:off x="1570829" y="4337563"/>
            <a:ext cx="128513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28" name="Pfeil nach rechts 27"/>
          <p:cNvSpPr/>
          <p:nvPr/>
        </p:nvSpPr>
        <p:spPr>
          <a:xfrm rot="16901489">
            <a:off x="1736534" y="4275025"/>
            <a:ext cx="142731" cy="88585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29" name="Pfeil nach rechts 28"/>
          <p:cNvSpPr/>
          <p:nvPr/>
        </p:nvSpPr>
        <p:spPr>
          <a:xfrm rot="17125472">
            <a:off x="1779225" y="4089725"/>
            <a:ext cx="158532" cy="73849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30" name="Pfeil nach rechts 29"/>
          <p:cNvSpPr/>
          <p:nvPr/>
        </p:nvSpPr>
        <p:spPr>
          <a:xfrm rot="16200000">
            <a:off x="3583881" y="4064333"/>
            <a:ext cx="142731" cy="65747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31" name="Pfeil nach rechts 30"/>
          <p:cNvSpPr/>
          <p:nvPr/>
        </p:nvSpPr>
        <p:spPr>
          <a:xfrm rot="16200000">
            <a:off x="1297689" y="5055420"/>
            <a:ext cx="158096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32" name="Pfeil nach rechts 31"/>
          <p:cNvSpPr/>
          <p:nvPr/>
        </p:nvSpPr>
        <p:spPr>
          <a:xfrm rot="16200000">
            <a:off x="1595230" y="2412157"/>
            <a:ext cx="158096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33" name="Pfeil nach rechts 32"/>
          <p:cNvSpPr/>
          <p:nvPr/>
        </p:nvSpPr>
        <p:spPr>
          <a:xfrm rot="16200000">
            <a:off x="1600034" y="2726963"/>
            <a:ext cx="158096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34" name="Pfeil nach rechts 33"/>
          <p:cNvSpPr/>
          <p:nvPr/>
        </p:nvSpPr>
        <p:spPr>
          <a:xfrm rot="14897445">
            <a:off x="1067147" y="4383140"/>
            <a:ext cx="158096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35" name="Pfeil nach rechts 34"/>
          <p:cNvSpPr/>
          <p:nvPr/>
        </p:nvSpPr>
        <p:spPr>
          <a:xfrm rot="15720079">
            <a:off x="1013650" y="4120803"/>
            <a:ext cx="158096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36" name="Pfeil nach rechts 35"/>
          <p:cNvSpPr/>
          <p:nvPr/>
        </p:nvSpPr>
        <p:spPr>
          <a:xfrm>
            <a:off x="1142949" y="3730046"/>
            <a:ext cx="142347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37" name="Pfeil nach rechts 36"/>
          <p:cNvSpPr/>
          <p:nvPr/>
        </p:nvSpPr>
        <p:spPr>
          <a:xfrm rot="17940646">
            <a:off x="1453145" y="3528809"/>
            <a:ext cx="158096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38" name="Pfeil nach rechts 37"/>
          <p:cNvSpPr/>
          <p:nvPr/>
        </p:nvSpPr>
        <p:spPr>
          <a:xfrm rot="17565198">
            <a:off x="1566479" y="3329292"/>
            <a:ext cx="158096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40" name="Pfeil nach rechts 39"/>
          <p:cNvSpPr/>
          <p:nvPr/>
        </p:nvSpPr>
        <p:spPr>
          <a:xfrm rot="3606642">
            <a:off x="1364779" y="3877517"/>
            <a:ext cx="158097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42" name="Pfeil nach rechts 41"/>
          <p:cNvSpPr/>
          <p:nvPr/>
        </p:nvSpPr>
        <p:spPr>
          <a:xfrm rot="3361942">
            <a:off x="1479858" y="4084454"/>
            <a:ext cx="158096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44" name="Pfeil nach rechts 43"/>
          <p:cNvSpPr/>
          <p:nvPr/>
        </p:nvSpPr>
        <p:spPr>
          <a:xfrm rot="10800000">
            <a:off x="1585844" y="3793183"/>
            <a:ext cx="128513" cy="7302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45" name="Pfeil nach rechts 44"/>
          <p:cNvSpPr/>
          <p:nvPr/>
        </p:nvSpPr>
        <p:spPr>
          <a:xfrm rot="4387607">
            <a:off x="1736626" y="3262422"/>
            <a:ext cx="142731" cy="77391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46" name="Pfeil nach rechts 45"/>
          <p:cNvSpPr/>
          <p:nvPr/>
        </p:nvSpPr>
        <p:spPr>
          <a:xfrm rot="10800000">
            <a:off x="1980856" y="3793184"/>
            <a:ext cx="128513" cy="7302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48" name="Pfeil nach rechts 47"/>
          <p:cNvSpPr/>
          <p:nvPr/>
        </p:nvSpPr>
        <p:spPr>
          <a:xfrm rot="10800000">
            <a:off x="2392337" y="3792230"/>
            <a:ext cx="128513" cy="7302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51" name="Pfeil nach rechts 50"/>
          <p:cNvSpPr/>
          <p:nvPr/>
        </p:nvSpPr>
        <p:spPr>
          <a:xfrm rot="10800000">
            <a:off x="3757086" y="3787093"/>
            <a:ext cx="128513" cy="7302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52" name="Pfeil nach rechts 51"/>
          <p:cNvSpPr/>
          <p:nvPr/>
        </p:nvSpPr>
        <p:spPr>
          <a:xfrm rot="6718773">
            <a:off x="4035086" y="3727626"/>
            <a:ext cx="93367" cy="66523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53" name="Pfeil nach rechts 52"/>
          <p:cNvSpPr/>
          <p:nvPr/>
        </p:nvSpPr>
        <p:spPr>
          <a:xfrm rot="5400000">
            <a:off x="3588849" y="3475536"/>
            <a:ext cx="142730" cy="756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54" name="Pfeil nach rechts 53"/>
          <p:cNvSpPr/>
          <p:nvPr/>
        </p:nvSpPr>
        <p:spPr>
          <a:xfrm rot="16200000">
            <a:off x="2512808" y="3466617"/>
            <a:ext cx="142731" cy="7140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55" name="Pfeil nach rechts 54"/>
          <p:cNvSpPr/>
          <p:nvPr/>
        </p:nvSpPr>
        <p:spPr>
          <a:xfrm>
            <a:off x="3367232" y="3292975"/>
            <a:ext cx="128513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56" name="Pfeil nach rechts 55"/>
          <p:cNvSpPr/>
          <p:nvPr/>
        </p:nvSpPr>
        <p:spPr>
          <a:xfrm>
            <a:off x="3073022" y="3290596"/>
            <a:ext cx="128513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57" name="Pfeil nach rechts 56"/>
          <p:cNvSpPr/>
          <p:nvPr/>
        </p:nvSpPr>
        <p:spPr>
          <a:xfrm>
            <a:off x="2755266" y="3293337"/>
            <a:ext cx="128513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59" name="Pfeil nach rechts 58"/>
          <p:cNvSpPr/>
          <p:nvPr/>
        </p:nvSpPr>
        <p:spPr>
          <a:xfrm rot="4706689">
            <a:off x="1772569" y="3447172"/>
            <a:ext cx="142731" cy="88494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60" name="Pfeil nach rechts 59"/>
          <p:cNvSpPr/>
          <p:nvPr/>
        </p:nvSpPr>
        <p:spPr>
          <a:xfrm>
            <a:off x="3359993" y="4279372"/>
            <a:ext cx="128513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61" name="Pfeil nach rechts 60"/>
          <p:cNvSpPr/>
          <p:nvPr/>
        </p:nvSpPr>
        <p:spPr>
          <a:xfrm>
            <a:off x="2794110" y="4285171"/>
            <a:ext cx="128513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63" name="Pfeil nach rechts 62"/>
          <p:cNvSpPr/>
          <p:nvPr/>
        </p:nvSpPr>
        <p:spPr>
          <a:xfrm rot="5400000">
            <a:off x="2512272" y="4111537"/>
            <a:ext cx="142730" cy="71401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66" name="Pfeil nach rechts 65"/>
          <p:cNvSpPr/>
          <p:nvPr/>
        </p:nvSpPr>
        <p:spPr>
          <a:xfrm>
            <a:off x="1886671" y="3981433"/>
            <a:ext cx="128513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67" name="Pfeil nach rechts 66"/>
          <p:cNvSpPr/>
          <p:nvPr/>
        </p:nvSpPr>
        <p:spPr>
          <a:xfrm>
            <a:off x="3064431" y="4285171"/>
            <a:ext cx="128513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cxnSp>
        <p:nvCxnSpPr>
          <p:cNvPr id="10" name="Gerader Verbinder 9"/>
          <p:cNvCxnSpPr/>
          <p:nvPr/>
        </p:nvCxnSpPr>
        <p:spPr>
          <a:xfrm flipH="1">
            <a:off x="1915169" y="2707208"/>
            <a:ext cx="1513963" cy="1124436"/>
          </a:xfrm>
          <a:prstGeom prst="line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/>
          <p:cNvCxnSpPr/>
          <p:nvPr/>
        </p:nvCxnSpPr>
        <p:spPr>
          <a:xfrm flipH="1">
            <a:off x="2052880" y="2735634"/>
            <a:ext cx="1483578" cy="1340239"/>
          </a:xfrm>
          <a:prstGeom prst="line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/>
          <p:cNvCxnSpPr/>
          <p:nvPr/>
        </p:nvCxnSpPr>
        <p:spPr>
          <a:xfrm flipH="1">
            <a:off x="3767954" y="2935048"/>
            <a:ext cx="1645881" cy="1389774"/>
          </a:xfrm>
          <a:prstGeom prst="line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Pfeil nach rechts 90"/>
          <p:cNvSpPr/>
          <p:nvPr/>
        </p:nvSpPr>
        <p:spPr>
          <a:xfrm rot="16200000">
            <a:off x="1605979" y="3020713"/>
            <a:ext cx="158096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92" name="Pfeil nach rechts 91"/>
          <p:cNvSpPr/>
          <p:nvPr/>
        </p:nvSpPr>
        <p:spPr>
          <a:xfrm rot="14731687">
            <a:off x="1154889" y="4683405"/>
            <a:ext cx="198221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93" name="Pfeil nach rechts 92"/>
          <p:cNvSpPr/>
          <p:nvPr/>
        </p:nvSpPr>
        <p:spPr>
          <a:xfrm rot="17540258">
            <a:off x="1009962" y="3885452"/>
            <a:ext cx="158096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94" name="Pfeil nach rechts 93"/>
          <p:cNvSpPr/>
          <p:nvPr/>
        </p:nvSpPr>
        <p:spPr>
          <a:xfrm rot="14356184">
            <a:off x="4033179" y="3865049"/>
            <a:ext cx="95228" cy="58085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95" name="Pfeil nach rechts 94"/>
          <p:cNvSpPr/>
          <p:nvPr/>
        </p:nvSpPr>
        <p:spPr>
          <a:xfrm rot="10800000">
            <a:off x="2803819" y="3785532"/>
            <a:ext cx="128513" cy="7302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96" name="Pfeil nach rechts 95"/>
          <p:cNvSpPr/>
          <p:nvPr/>
        </p:nvSpPr>
        <p:spPr>
          <a:xfrm rot="10800000">
            <a:off x="3305100" y="3792273"/>
            <a:ext cx="128513" cy="7302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100" name="Pfeil nach rechts 99"/>
          <p:cNvSpPr/>
          <p:nvPr/>
        </p:nvSpPr>
        <p:spPr>
          <a:xfrm>
            <a:off x="2089012" y="3913879"/>
            <a:ext cx="146088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101" name="Pfeil nach rechts 100"/>
          <p:cNvSpPr/>
          <p:nvPr/>
        </p:nvSpPr>
        <p:spPr>
          <a:xfrm>
            <a:off x="2291581" y="3915951"/>
            <a:ext cx="145346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102" name="Pfeil nach rechts 101"/>
          <p:cNvSpPr/>
          <p:nvPr/>
        </p:nvSpPr>
        <p:spPr>
          <a:xfrm>
            <a:off x="3912747" y="3934137"/>
            <a:ext cx="128513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103" name="Pfeil nach rechts 102"/>
          <p:cNvSpPr/>
          <p:nvPr/>
        </p:nvSpPr>
        <p:spPr>
          <a:xfrm>
            <a:off x="3907590" y="3646493"/>
            <a:ext cx="128513" cy="79302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7426" y="2308751"/>
            <a:ext cx="330038" cy="323337"/>
          </a:xfrm>
          <a:prstGeom prst="rect">
            <a:avLst/>
          </a:prstGeom>
        </p:spPr>
      </p:pic>
      <p:pic>
        <p:nvPicPr>
          <p:cNvPr id="70" name="Grafik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128" y="2521290"/>
            <a:ext cx="3764923" cy="2642795"/>
          </a:xfrm>
          <a:prstGeom prst="rect">
            <a:avLst/>
          </a:prstGeom>
        </p:spPr>
      </p:pic>
      <p:sp>
        <p:nvSpPr>
          <p:cNvPr id="76" name="Pfeil nach rechts 75"/>
          <p:cNvSpPr/>
          <p:nvPr/>
        </p:nvSpPr>
        <p:spPr>
          <a:xfrm rot="4419575">
            <a:off x="8225401" y="4339591"/>
            <a:ext cx="128710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77" name="Pfeil nach rechts 76"/>
          <p:cNvSpPr/>
          <p:nvPr/>
        </p:nvSpPr>
        <p:spPr>
          <a:xfrm rot="16200000">
            <a:off x="7951567" y="5058591"/>
            <a:ext cx="158338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78" name="Pfeil nach rechts 77"/>
          <p:cNvSpPr/>
          <p:nvPr/>
        </p:nvSpPr>
        <p:spPr>
          <a:xfrm rot="16200000">
            <a:off x="8249564" y="2411272"/>
            <a:ext cx="158338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79" name="Pfeil nach rechts 78"/>
          <p:cNvSpPr/>
          <p:nvPr/>
        </p:nvSpPr>
        <p:spPr>
          <a:xfrm rot="16200000">
            <a:off x="8254376" y="2726561"/>
            <a:ext cx="158338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80" name="Pfeil nach rechts 79"/>
          <p:cNvSpPr/>
          <p:nvPr/>
        </p:nvSpPr>
        <p:spPr>
          <a:xfrm rot="14897445">
            <a:off x="7720681" y="4385331"/>
            <a:ext cx="158338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81" name="Pfeil nach rechts 80"/>
          <p:cNvSpPr/>
          <p:nvPr/>
        </p:nvSpPr>
        <p:spPr>
          <a:xfrm rot="15720079">
            <a:off x="7667094" y="4122558"/>
            <a:ext cx="158338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82" name="Pfeil nach rechts 81"/>
          <p:cNvSpPr/>
          <p:nvPr/>
        </p:nvSpPr>
        <p:spPr>
          <a:xfrm>
            <a:off x="7796731" y="3731042"/>
            <a:ext cx="142565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83" name="Pfeil nach rechts 82"/>
          <p:cNvSpPr/>
          <p:nvPr/>
        </p:nvSpPr>
        <p:spPr>
          <a:xfrm rot="17940646">
            <a:off x="8107279" y="3529569"/>
            <a:ext cx="158338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84" name="Pfeil nach rechts 83"/>
          <p:cNvSpPr/>
          <p:nvPr/>
        </p:nvSpPr>
        <p:spPr>
          <a:xfrm rot="17565198">
            <a:off x="8220781" y="3329760"/>
            <a:ext cx="158338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85" name="Pfeil nach rechts 84"/>
          <p:cNvSpPr/>
          <p:nvPr/>
        </p:nvSpPr>
        <p:spPr>
          <a:xfrm rot="3606642">
            <a:off x="8019022" y="3878810"/>
            <a:ext cx="158339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86" name="Pfeil nach rechts 85"/>
          <p:cNvSpPr/>
          <p:nvPr/>
        </p:nvSpPr>
        <p:spPr>
          <a:xfrm rot="3361942">
            <a:off x="8134274" y="4086055"/>
            <a:ext cx="158338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90" name="Pfeil nach rechts 89"/>
          <p:cNvSpPr/>
          <p:nvPr/>
        </p:nvSpPr>
        <p:spPr>
          <a:xfrm rot="16200000">
            <a:off x="8260330" y="3020762"/>
            <a:ext cx="158338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97" name="Pfeil nach rechts 96"/>
          <p:cNvSpPr/>
          <p:nvPr/>
        </p:nvSpPr>
        <p:spPr>
          <a:xfrm rot="14731687">
            <a:off x="7808561" y="4686063"/>
            <a:ext cx="198525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98" name="Pfeil nach rechts 97"/>
          <p:cNvSpPr/>
          <p:nvPr/>
        </p:nvSpPr>
        <p:spPr>
          <a:xfrm rot="17540258">
            <a:off x="7663410" y="3886774"/>
            <a:ext cx="158338" cy="182880"/>
          </a:xfrm>
          <a:prstGeom prst="rightArrow">
            <a:avLst/>
          </a:prstGeom>
          <a:solidFill>
            <a:srgbClr val="FF571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117" tIns="63117" rIns="63117" bIns="631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578" dirty="0" err="1">
              <a:solidFill>
                <a:schemeClr val="tx1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1129717" y="1361005"/>
            <a:ext cx="5110300" cy="852580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en-US" sz="1400" b="1" dirty="0" err="1">
                <a:solidFill>
                  <a:schemeClr val="tx1"/>
                </a:solidFill>
              </a:rPr>
              <a:t>Početno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vreme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rada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nakon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puštanja</a:t>
            </a:r>
            <a:r>
              <a:rPr lang="en-US" sz="1400" b="1" dirty="0">
                <a:solidFill>
                  <a:schemeClr val="tx1"/>
                </a:solidFill>
              </a:rPr>
              <a:t> u rad</a:t>
            </a:r>
          </a:p>
          <a:p>
            <a:r>
              <a:rPr lang="en-US" sz="1400" dirty="0">
                <a:solidFill>
                  <a:schemeClr val="tx1"/>
                </a:solidFill>
              </a:rPr>
              <a:t>Motor se </a:t>
            </a:r>
            <a:r>
              <a:rPr lang="en-US" sz="1400" dirty="0" err="1">
                <a:solidFill>
                  <a:schemeClr val="tx1"/>
                </a:solidFill>
              </a:rPr>
              <a:t>odzračuje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putem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otvora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potisnom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poklopcu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šupljoj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osovini.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Integrisani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koncept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sinterovanog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filtera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bez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potrebe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za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održavanjem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obezbeđuje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minimalan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prodor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nečistoća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4" name="Abgerundetes Rechteck 103"/>
          <p:cNvSpPr/>
          <p:nvPr/>
        </p:nvSpPr>
        <p:spPr>
          <a:xfrm>
            <a:off x="1060033" y="1216648"/>
            <a:ext cx="5468015" cy="1088182"/>
          </a:xfrm>
          <a:prstGeom prst="roundRect">
            <a:avLst>
              <a:gd name="adj" fmla="val 10528"/>
            </a:avLst>
          </a:prstGeom>
          <a:noFill/>
          <a:ln w="9525">
            <a:solidFill>
              <a:srgbClr val="0A4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595187" y="989946"/>
            <a:ext cx="504056" cy="504056"/>
          </a:xfrm>
          <a:prstGeom prst="ellipse">
            <a:avLst/>
          </a:prstGeom>
          <a:solidFill>
            <a:srgbClr val="0A448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sz="2000" b="1" dirty="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105" name="Abgerundetes Rechteck 104"/>
          <p:cNvSpPr/>
          <p:nvPr/>
        </p:nvSpPr>
        <p:spPr>
          <a:xfrm>
            <a:off x="7176120" y="1177291"/>
            <a:ext cx="4644404" cy="992906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en-US" sz="1400" b="1" dirty="0" err="1">
                <a:solidFill>
                  <a:schemeClr val="tx1"/>
                </a:solidFill>
              </a:rPr>
              <a:t>Konačni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režim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rada</a:t>
            </a:r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dirty="0" err="1">
                <a:solidFill>
                  <a:schemeClr val="tx1"/>
                </a:solidFill>
              </a:rPr>
              <a:t>Nakon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početnog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rada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filteri</a:t>
            </a:r>
            <a:r>
              <a:rPr lang="en-US" sz="1400" dirty="0">
                <a:solidFill>
                  <a:schemeClr val="tx1"/>
                </a:solidFill>
              </a:rPr>
              <a:t> se </a:t>
            </a:r>
            <a:r>
              <a:rPr lang="en-US" sz="1400" b="1" dirty="0" err="1">
                <a:solidFill>
                  <a:srgbClr val="FF571F"/>
                </a:solidFill>
              </a:rPr>
              <a:t>zapuše</a:t>
            </a:r>
            <a:r>
              <a:rPr lang="en-US" sz="1400" dirty="0">
                <a:solidFill>
                  <a:schemeClr val="tx1"/>
                </a:solidFill>
              </a:rPr>
              <a:t> I </a:t>
            </a:r>
            <a:r>
              <a:rPr lang="en-US" sz="1400" dirty="0" err="1">
                <a:solidFill>
                  <a:schemeClr val="tx1"/>
                </a:solidFill>
              </a:rPr>
              <a:t>protok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kroz</a:t>
            </a:r>
            <a:r>
              <a:rPr lang="en-US" sz="1400" dirty="0">
                <a:solidFill>
                  <a:schemeClr val="tx1"/>
                </a:solidFill>
              </a:rPr>
              <a:t> motor </a:t>
            </a:r>
            <a:r>
              <a:rPr lang="en-US" sz="1400" dirty="0" err="1">
                <a:solidFill>
                  <a:schemeClr val="tx1"/>
                </a:solidFill>
              </a:rPr>
              <a:t>prestaje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b="1" dirty="0" err="1">
                <a:solidFill>
                  <a:srgbClr val="FF571F"/>
                </a:solidFill>
              </a:rPr>
              <a:t>što</a:t>
            </a:r>
            <a:r>
              <a:rPr lang="en-US" sz="1400" b="1" dirty="0">
                <a:solidFill>
                  <a:srgbClr val="FF571F"/>
                </a:solidFill>
              </a:rPr>
              <a:t> </a:t>
            </a:r>
            <a:r>
              <a:rPr lang="en-US" sz="1400" b="1" dirty="0" err="1">
                <a:solidFill>
                  <a:srgbClr val="FF571F"/>
                </a:solidFill>
              </a:rPr>
              <a:t>rezultira</a:t>
            </a:r>
            <a:r>
              <a:rPr lang="en-US" sz="1400" b="1" dirty="0">
                <a:solidFill>
                  <a:srgbClr val="FF571F"/>
                </a:solidFill>
              </a:rPr>
              <a:t> </a:t>
            </a:r>
            <a:r>
              <a:rPr lang="en-US" sz="1400" b="1" dirty="0" err="1">
                <a:solidFill>
                  <a:srgbClr val="FF571F"/>
                </a:solidFill>
              </a:rPr>
              <a:t>gotvo</a:t>
            </a:r>
            <a:r>
              <a:rPr lang="en-US" sz="1400" b="1" dirty="0">
                <a:solidFill>
                  <a:srgbClr val="FF571F"/>
                </a:solidFill>
              </a:rPr>
              <a:t> </a:t>
            </a:r>
            <a:r>
              <a:rPr lang="en-US" sz="1400" b="1" dirty="0" err="1">
                <a:solidFill>
                  <a:srgbClr val="FF571F"/>
                </a:solidFill>
              </a:rPr>
              <a:t>nultim</a:t>
            </a:r>
            <a:r>
              <a:rPr lang="en-US" sz="1400" b="1" dirty="0">
                <a:solidFill>
                  <a:srgbClr val="FF571F"/>
                </a:solidFill>
              </a:rPr>
              <a:t> </a:t>
            </a:r>
            <a:r>
              <a:rPr lang="en-US" sz="1400" b="1" dirty="0" err="1">
                <a:solidFill>
                  <a:srgbClr val="FF571F"/>
                </a:solidFill>
              </a:rPr>
              <a:t>dodatnim</a:t>
            </a:r>
            <a:r>
              <a:rPr lang="en-US" sz="1400" b="1" dirty="0">
                <a:solidFill>
                  <a:srgbClr val="FF571F"/>
                </a:solidFill>
              </a:rPr>
              <a:t> </a:t>
            </a:r>
            <a:r>
              <a:rPr lang="en-US" sz="1400" b="1" dirty="0" err="1">
                <a:solidFill>
                  <a:srgbClr val="FF571F"/>
                </a:solidFill>
              </a:rPr>
              <a:t>nakupljanjem</a:t>
            </a:r>
            <a:r>
              <a:rPr lang="en-US" sz="1400" b="1" dirty="0">
                <a:solidFill>
                  <a:srgbClr val="FF571F"/>
                </a:solidFill>
              </a:rPr>
              <a:t> </a:t>
            </a:r>
            <a:r>
              <a:rPr lang="en-US" sz="1400" b="1" dirty="0" err="1">
                <a:solidFill>
                  <a:srgbClr val="FF571F"/>
                </a:solidFill>
              </a:rPr>
              <a:t>nečistoća</a:t>
            </a:r>
            <a:r>
              <a:rPr lang="en-US" sz="1400" b="1" dirty="0">
                <a:solidFill>
                  <a:srgbClr val="FF571F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unutar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motora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6" name="Abgerundetes Rechteck 105"/>
          <p:cNvSpPr/>
          <p:nvPr/>
        </p:nvSpPr>
        <p:spPr>
          <a:xfrm>
            <a:off x="6949447" y="1177290"/>
            <a:ext cx="4979201" cy="1127539"/>
          </a:xfrm>
          <a:prstGeom prst="roundRect">
            <a:avLst>
              <a:gd name="adj" fmla="val 10013"/>
            </a:avLst>
          </a:prstGeom>
          <a:noFill/>
          <a:ln w="9525">
            <a:solidFill>
              <a:srgbClr val="0A4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7" name="Ellipse 106"/>
          <p:cNvSpPr/>
          <p:nvPr/>
        </p:nvSpPr>
        <p:spPr>
          <a:xfrm>
            <a:off x="6705218" y="970214"/>
            <a:ext cx="504056" cy="504056"/>
          </a:xfrm>
          <a:prstGeom prst="ellipse">
            <a:avLst/>
          </a:prstGeom>
          <a:solidFill>
            <a:srgbClr val="0A448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sz="2000" b="1" dirty="0">
                <a:solidFill>
                  <a:schemeClr val="bg1"/>
                </a:solidFill>
              </a:rPr>
              <a:t>2.</a:t>
            </a:r>
          </a:p>
        </p:txBody>
      </p:sp>
      <p:sp>
        <p:nvSpPr>
          <p:cNvPr id="9" name="Ellipse 8"/>
          <p:cNvSpPr/>
          <p:nvPr/>
        </p:nvSpPr>
        <p:spPr>
          <a:xfrm>
            <a:off x="8605532" y="3743331"/>
            <a:ext cx="72008" cy="146591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8632763" y="3523086"/>
            <a:ext cx="72008" cy="146591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8632763" y="3970250"/>
            <a:ext cx="72008" cy="146591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9083147" y="2267944"/>
            <a:ext cx="1576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Filteri</a:t>
            </a:r>
            <a:r>
              <a:rPr lang="en-US" sz="1400" b="1" dirty="0">
                <a:solidFill>
                  <a:srgbClr val="FF57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b="1" dirty="0" err="1">
                <a:solidFill>
                  <a:srgbClr val="FF57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zapuše</a:t>
            </a:r>
            <a:endParaRPr lang="en-US" sz="1400" b="1" dirty="0">
              <a:solidFill>
                <a:srgbClr val="FF571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Gerade Verbindung mit Pfeil 38"/>
          <p:cNvCxnSpPr>
            <a:endCxn id="87" idx="7"/>
          </p:cNvCxnSpPr>
          <p:nvPr/>
        </p:nvCxnSpPr>
        <p:spPr>
          <a:xfrm flipH="1">
            <a:off x="8694226" y="2509990"/>
            <a:ext cx="1033511" cy="103456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mit Pfeil 98"/>
          <p:cNvCxnSpPr>
            <a:stCxn id="16" idx="2"/>
          </p:cNvCxnSpPr>
          <p:nvPr/>
        </p:nvCxnSpPr>
        <p:spPr>
          <a:xfrm flipH="1">
            <a:off x="8607286" y="2575721"/>
            <a:ext cx="1263898" cy="132088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mit Pfeil 107"/>
          <p:cNvCxnSpPr/>
          <p:nvPr/>
        </p:nvCxnSpPr>
        <p:spPr>
          <a:xfrm flipH="1">
            <a:off x="8693421" y="2509990"/>
            <a:ext cx="1382129" cy="154925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bgerundetes Rechteck 70"/>
          <p:cNvSpPr/>
          <p:nvPr/>
        </p:nvSpPr>
        <p:spPr>
          <a:xfrm>
            <a:off x="595187" y="5261684"/>
            <a:ext cx="10977371" cy="999968"/>
          </a:xfrm>
          <a:prstGeom prst="roundRect">
            <a:avLst>
              <a:gd name="adj" fmla="val 9509"/>
            </a:avLst>
          </a:prstGeom>
          <a:solidFill>
            <a:schemeClr val="bg1"/>
          </a:solidFill>
          <a:ln w="9525">
            <a:solidFill>
              <a:srgbClr val="0A4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400" dirty="0">
                <a:solidFill>
                  <a:srgbClr val="0A4488"/>
                </a:solidFill>
              </a:rPr>
              <a:t>Motor </a:t>
            </a:r>
            <a:r>
              <a:rPr lang="en-GB" sz="1400" dirty="0" err="1">
                <a:solidFill>
                  <a:srgbClr val="0A4488"/>
                </a:solidFill>
              </a:rPr>
              <a:t>sa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rotorom</a:t>
            </a:r>
            <a:r>
              <a:rPr lang="en-GB" sz="1400" dirty="0">
                <a:solidFill>
                  <a:srgbClr val="0A4488"/>
                </a:solidFill>
              </a:rPr>
              <a:t> od </a:t>
            </a:r>
            <a:r>
              <a:rPr lang="en-GB" sz="1400" dirty="0" err="1">
                <a:solidFill>
                  <a:srgbClr val="0A4488"/>
                </a:solidFill>
              </a:rPr>
              <a:t>plastike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ojačane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sa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ugljeničnim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vlaknima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pokazuje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poboljšanu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efikasnost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zahvaljujući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odsustvu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gubitaka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izazvanih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vrtložnim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strujama</a:t>
            </a:r>
            <a:r>
              <a:rPr lang="en-GB" sz="1400" dirty="0">
                <a:solidFill>
                  <a:srgbClr val="0A4488"/>
                </a:solidFill>
              </a:rPr>
              <a:t> u </a:t>
            </a:r>
            <a:r>
              <a:rPr lang="en-GB" sz="1400" dirty="0" err="1">
                <a:solidFill>
                  <a:srgbClr val="0A4488"/>
                </a:solidFill>
              </a:rPr>
              <a:t>kućištu</a:t>
            </a:r>
            <a:r>
              <a:rPr lang="en-GB" sz="1400" dirty="0">
                <a:solidFill>
                  <a:srgbClr val="0A4488"/>
                </a:solidFill>
              </a:rPr>
              <a:t>. </a:t>
            </a:r>
            <a:r>
              <a:rPr lang="en-GB" sz="1400" dirty="0" err="1">
                <a:solidFill>
                  <a:srgbClr val="0A4488"/>
                </a:solidFill>
              </a:rPr>
              <a:t>Zbog</a:t>
            </a:r>
            <a:r>
              <a:rPr lang="en-GB" sz="1400" dirty="0">
                <a:solidFill>
                  <a:srgbClr val="0A4488"/>
                </a:solidFill>
              </a:rPr>
              <a:t> toga </a:t>
            </a:r>
            <a:r>
              <a:rPr lang="en-GB" sz="1400" dirty="0" err="1">
                <a:solidFill>
                  <a:srgbClr val="0A4488"/>
                </a:solidFill>
              </a:rPr>
              <a:t>nije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potrebno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aktivno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hlađenje</a:t>
            </a:r>
            <a:r>
              <a:rPr lang="en-GB" sz="1400" dirty="0">
                <a:solidFill>
                  <a:srgbClr val="0A4488"/>
                </a:solidFill>
              </a:rPr>
              <a:t>, a </a:t>
            </a:r>
            <a:r>
              <a:rPr lang="en-GB" sz="1400" dirty="0" err="1">
                <a:solidFill>
                  <a:srgbClr val="0A4488"/>
                </a:solidFill>
              </a:rPr>
              <a:t>protok</a:t>
            </a:r>
            <a:r>
              <a:rPr lang="en-GB" sz="1400" dirty="0">
                <a:solidFill>
                  <a:srgbClr val="0A4488"/>
                </a:solidFill>
              </a:rPr>
              <a:t> se </a:t>
            </a:r>
            <a:r>
              <a:rPr lang="en-GB" sz="1400" dirty="0" err="1">
                <a:solidFill>
                  <a:srgbClr val="0A4488"/>
                </a:solidFill>
              </a:rPr>
              <a:t>može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smanjiti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gotovo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na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nulu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zahvaljujući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integrisanom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sinterovanom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filteru</a:t>
            </a:r>
            <a:r>
              <a:rPr lang="en-GB" sz="1400" dirty="0">
                <a:solidFill>
                  <a:srgbClr val="0A4488"/>
                </a:solidFill>
              </a:rPr>
              <a:t> bez </a:t>
            </a:r>
            <a:r>
              <a:rPr lang="en-GB" sz="1400" dirty="0" err="1">
                <a:solidFill>
                  <a:srgbClr val="0A4488"/>
                </a:solidFill>
              </a:rPr>
              <a:t>potrebe</a:t>
            </a:r>
            <a:r>
              <a:rPr lang="en-GB" sz="1400" dirty="0">
                <a:solidFill>
                  <a:srgbClr val="0A4488"/>
                </a:solidFill>
              </a:rPr>
              <a:t> za </a:t>
            </a:r>
            <a:r>
              <a:rPr lang="en-GB" sz="1400" dirty="0" err="1">
                <a:solidFill>
                  <a:srgbClr val="0A4488"/>
                </a:solidFill>
              </a:rPr>
              <a:t>održavanje</a:t>
            </a:r>
            <a:r>
              <a:rPr lang="en-GB" sz="1400" dirty="0">
                <a:solidFill>
                  <a:srgbClr val="0A4488"/>
                </a:solidFill>
              </a:rPr>
              <a:t>. Kao </a:t>
            </a:r>
            <a:r>
              <a:rPr lang="en-GB" sz="1400" dirty="0" err="1">
                <a:solidFill>
                  <a:srgbClr val="0A4488"/>
                </a:solidFill>
              </a:rPr>
              <a:t>krajnji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rezultat</a:t>
            </a:r>
            <a:r>
              <a:rPr lang="en-GB" sz="1400" dirty="0">
                <a:solidFill>
                  <a:srgbClr val="0A4488"/>
                </a:solidFill>
              </a:rPr>
              <a:t>, </a:t>
            </a:r>
            <a:r>
              <a:rPr lang="en-GB" sz="1400" dirty="0" err="1">
                <a:solidFill>
                  <a:srgbClr val="0A4488"/>
                </a:solidFill>
              </a:rPr>
              <a:t>unos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čestica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prljavštine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poput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magnetita</a:t>
            </a:r>
            <a:r>
              <a:rPr lang="en-GB" sz="1400" dirty="0">
                <a:solidFill>
                  <a:srgbClr val="0A4488"/>
                </a:solidFill>
              </a:rPr>
              <a:t> je </a:t>
            </a:r>
            <a:r>
              <a:rPr lang="en-GB" sz="1400" dirty="0" err="1">
                <a:solidFill>
                  <a:srgbClr val="0A4488"/>
                </a:solidFill>
              </a:rPr>
              <a:t>značajno</a:t>
            </a:r>
            <a:r>
              <a:rPr lang="en-GB" sz="1400" dirty="0">
                <a:solidFill>
                  <a:srgbClr val="0A4488"/>
                </a:solidFill>
              </a:rPr>
              <a:t> </a:t>
            </a:r>
            <a:r>
              <a:rPr lang="en-GB" sz="1400" dirty="0" err="1">
                <a:solidFill>
                  <a:srgbClr val="0A4488"/>
                </a:solidFill>
              </a:rPr>
              <a:t>smanjen</a:t>
            </a:r>
            <a:r>
              <a:rPr lang="en-GB" sz="1400" dirty="0">
                <a:solidFill>
                  <a:srgbClr val="0A4488"/>
                </a:solidFill>
              </a:rPr>
              <a:t>. </a:t>
            </a:r>
          </a:p>
        </p:txBody>
      </p:sp>
      <p:sp>
        <p:nvSpPr>
          <p:cNvPr id="109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>
              <a:defRPr/>
            </a:pPr>
            <a:r>
              <a:rPr lang="de-DE" dirty="0"/>
              <a:t>I  </a:t>
            </a:r>
            <a:r>
              <a:rPr lang="de-DE" dirty="0" err="1"/>
              <a:t>Calio</a:t>
            </a:r>
            <a:r>
              <a:rPr lang="de-DE" dirty="0"/>
              <a:t> Pro Plus (Z)  I </a:t>
            </a:r>
            <a:r>
              <a:rPr lang="de-DE" dirty="0" err="1"/>
              <a:t>Ch</a:t>
            </a:r>
            <a:r>
              <a:rPr lang="de-DE" dirty="0"/>
              <a:t>. Heister / S. Wendel / O. Fischer  I  02.01.2025 I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32690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7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11" y="3622"/>
          <a:ext cx="1809" cy="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10242" name="Object 7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" y="3622"/>
                        <a:ext cx="1809" cy="1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7E3767C-9F7A-4A29-9A41-C1280B84BE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810"/>
            <a:ext cx="180998" cy="180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42507" fontAlgn="base">
              <a:spcBef>
                <a:spcPct val="0"/>
              </a:spcBef>
              <a:spcAft>
                <a:spcPct val="0"/>
              </a:spcAft>
            </a:pPr>
            <a:endParaRPr lang="en-GB" sz="2736" b="1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44" name="Titel 1"/>
          <p:cNvSpPr>
            <a:spLocks noGrp="1"/>
          </p:cNvSpPr>
          <p:nvPr>
            <p:ph type="title"/>
          </p:nvPr>
        </p:nvSpPr>
        <p:spPr>
          <a:xfrm>
            <a:off x="8313222" y="552336"/>
            <a:ext cx="3687434" cy="369332"/>
          </a:xfrm>
        </p:spPr>
        <p:txBody>
          <a:bodyPr vert="horz"/>
          <a:lstStyle/>
          <a:p>
            <a:r>
              <a:rPr lang="tr-TR" dirty="0"/>
              <a:t>Sizes and Specifications</a:t>
            </a:r>
            <a:endParaRPr lang="de-DE" dirty="0"/>
          </a:p>
        </p:txBody>
      </p:sp>
      <p:sp>
        <p:nvSpPr>
          <p:cNvPr id="1024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13222" y="1412776"/>
            <a:ext cx="3507303" cy="5005585"/>
          </a:xfrm>
        </p:spPr>
        <p:txBody>
          <a:bodyPr/>
          <a:lstStyle/>
          <a:p>
            <a:pPr marL="0" lvl="1" indent="0">
              <a:buNone/>
            </a:pPr>
            <a:r>
              <a:rPr lang="en-GB" dirty="0" err="1"/>
              <a:t>Calio</a:t>
            </a:r>
            <a:r>
              <a:rPr lang="en-GB" dirty="0"/>
              <a:t> Pro Plus</a:t>
            </a:r>
          </a:p>
          <a:p>
            <a:pPr lvl="1"/>
            <a:r>
              <a:rPr lang="en-GB" dirty="0"/>
              <a:t>18 new sizes</a:t>
            </a:r>
          </a:p>
          <a:p>
            <a:pPr lvl="1"/>
            <a:r>
              <a:rPr lang="en-GB" dirty="0"/>
              <a:t>New impellers with extended pump performance curves</a:t>
            </a:r>
          </a:p>
          <a:p>
            <a:pPr lvl="1"/>
            <a:r>
              <a:rPr lang="en-GB" dirty="0"/>
              <a:t>New 1100W/1800W motor</a:t>
            </a:r>
          </a:p>
          <a:p>
            <a:pPr lvl="1"/>
            <a:r>
              <a:rPr lang="en-GB" dirty="0"/>
              <a:t>Improved EEI</a:t>
            </a:r>
          </a:p>
          <a:p>
            <a:pPr lvl="1"/>
            <a:r>
              <a:rPr lang="en-GB" dirty="0"/>
              <a:t>New pump functions</a:t>
            </a:r>
          </a:p>
          <a:p>
            <a:pPr lvl="1"/>
            <a:r>
              <a:rPr lang="en-GB" dirty="0"/>
              <a:t>Bluetooth with app connectivity</a:t>
            </a:r>
          </a:p>
          <a:p>
            <a:pPr lvl="1"/>
            <a:r>
              <a:rPr lang="en-GB" dirty="0"/>
              <a:t>Standard Modbus interface</a:t>
            </a:r>
          </a:p>
          <a:p>
            <a:pPr lvl="1"/>
            <a:r>
              <a:rPr lang="en-GB" dirty="0"/>
              <a:t>Optional fieldbus modules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A66C18-15AC-0B64-1A83-02C28B657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72558" y="6521200"/>
            <a:ext cx="247967" cy="123111"/>
          </a:xfrm>
        </p:spPr>
        <p:txBody>
          <a:bodyPr/>
          <a:lstStyle/>
          <a:p>
            <a:fld id="{197B3661-8D55-41B1-B027-752C4DFE60D8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7D8D9AD-0DE2-4251-ADBC-78D4EC6141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13222" y="224556"/>
            <a:ext cx="3506865" cy="276999"/>
          </a:xfrm>
        </p:spPr>
        <p:txBody>
          <a:bodyPr/>
          <a:lstStyle/>
          <a:p>
            <a:r>
              <a:rPr lang="en-GB" dirty="0" err="1"/>
              <a:t>Calio</a:t>
            </a:r>
            <a:r>
              <a:rPr lang="en-GB" dirty="0"/>
              <a:t> Pro Plus</a:t>
            </a:r>
            <a:endParaRPr lang="en-GB" noProof="0" dirty="0"/>
          </a:p>
        </p:txBody>
      </p:sp>
      <p:sp>
        <p:nvSpPr>
          <p:cNvPr id="5" name="Textfeld 4"/>
          <p:cNvSpPr txBox="1"/>
          <p:nvPr/>
        </p:nvSpPr>
        <p:spPr>
          <a:xfrm>
            <a:off x="191344" y="22466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Calio</a:t>
            </a:r>
            <a:r>
              <a:rPr lang="de-DE" dirty="0"/>
              <a:t> Pro Plus</a:t>
            </a:r>
          </a:p>
        </p:txBody>
      </p:sp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014245"/>
              </p:ext>
            </p:extLst>
          </p:nvPr>
        </p:nvGraphicFramePr>
        <p:xfrm>
          <a:off x="8616280" y="5119913"/>
          <a:ext cx="2512803" cy="1223681"/>
        </p:xfrm>
        <a:graphic>
          <a:graphicData uri="http://schemas.openxmlformats.org/drawingml/2006/table">
            <a:tbl>
              <a:tblPr/>
              <a:tblGrid>
                <a:gridCol w="1273175">
                  <a:extLst>
                    <a:ext uri="{9D8B030D-6E8A-4147-A177-3AD203B41FA5}">
                      <a16:colId xmlns:a16="http://schemas.microsoft.com/office/drawing/2014/main" val="561362501"/>
                    </a:ext>
                  </a:extLst>
                </a:gridCol>
                <a:gridCol w="1239628">
                  <a:extLst>
                    <a:ext uri="{9D8B030D-6E8A-4147-A177-3AD203B41FA5}">
                      <a16:colId xmlns:a16="http://schemas.microsoft.com/office/drawing/2014/main" val="3958597881"/>
                    </a:ext>
                  </a:extLst>
                </a:gridCol>
              </a:tblGrid>
              <a:tr h="2425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Colour</a:t>
                      </a:r>
                      <a:endParaRPr kumimoji="0" lang="en-GB" sz="16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201844"/>
                  </a:ext>
                </a:extLst>
              </a:tr>
              <a:tr h="242579"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V3 = Calio V3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220W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52743"/>
                  </a:ext>
                </a:extLst>
              </a:tr>
              <a:tr h="242579">
                <a:tc>
                  <a:txBody>
                    <a:bodyPr/>
                    <a:lstStyle/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V5</a:t>
                      </a:r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= Calio Pro Plus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400W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051783"/>
                  </a:ext>
                </a:extLst>
              </a:tr>
              <a:tr h="242579"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 = WILO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1100W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417661"/>
                  </a:ext>
                </a:extLst>
              </a:tr>
              <a:tr h="2425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= </a:t>
                      </a:r>
                      <a:r>
                        <a:rPr lang="de-DE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Grundfos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1800W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26713"/>
                  </a:ext>
                </a:extLst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065875"/>
              </p:ext>
            </p:extLst>
          </p:nvPr>
        </p:nvGraphicFramePr>
        <p:xfrm>
          <a:off x="335360" y="566961"/>
          <a:ext cx="7464425" cy="569094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400520378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7298015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51069622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42268986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578670518"/>
                    </a:ext>
                  </a:extLst>
                </a:gridCol>
                <a:gridCol w="758825">
                  <a:extLst>
                    <a:ext uri="{9D8B030D-6E8A-4147-A177-3AD203B41FA5}">
                      <a16:colId xmlns:a16="http://schemas.microsoft.com/office/drawing/2014/main" val="244319283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0272228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88841174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977754521"/>
                    </a:ext>
                  </a:extLst>
                </a:gridCol>
              </a:tblGrid>
              <a:tr h="47424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DN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553871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 dirty="0">
                          <a:solidFill>
                            <a:srgbClr val="FF571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 dirty="0">
                          <a:solidFill>
                            <a:srgbClr val="FF571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056049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New:</a:t>
                      </a:r>
                      <a:r>
                        <a:rPr lang="de-DE" sz="1400" b="1" i="0" u="none" strike="noStrike" baseline="0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468640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</a:t>
                      </a:r>
                      <a:endParaRPr lang="de-DE" sz="1100" b="1" i="0" u="none" strike="noStrike" dirty="0">
                        <a:solidFill>
                          <a:srgbClr val="FF571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807640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 dirty="0">
                          <a:solidFill>
                            <a:srgbClr val="FF571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 dirty="0">
                          <a:solidFill>
                            <a:srgbClr val="FF571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46108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</a:t>
                      </a:r>
                      <a:endParaRPr lang="de-DE" sz="1100" b="1" i="0" u="none" strike="noStrike" dirty="0">
                        <a:solidFill>
                          <a:srgbClr val="FF571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</a:t>
                      </a:r>
                      <a:endParaRPr lang="de-DE" sz="1100" b="1" i="0" u="none" strike="noStrike" dirty="0">
                        <a:solidFill>
                          <a:srgbClr val="FF571F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67530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 dirty="0">
                          <a:solidFill>
                            <a:srgbClr val="FF571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 dirty="0">
                          <a:solidFill>
                            <a:srgbClr val="FF571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655565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 dirty="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 panose="020B0604020202020204" pitchFamily="34" charset="0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V3 / </a:t>
                      </a: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571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V5</a:t>
                      </a:r>
                    </a:p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V3 / </a:t>
                      </a: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571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V5</a:t>
                      </a:r>
                    </a:p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055051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New: V5</a:t>
                      </a:r>
                      <a:endParaRPr lang="de-DE" sz="1400" b="0" i="0" u="none" strike="noStrike" dirty="0">
                        <a:solidFill>
                          <a:srgbClr val="FF571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256670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V3 / </a:t>
                      </a:r>
                      <a:r>
                        <a:rPr lang="de-DE" sz="1100" b="0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2507" rtl="0" eaLnBrk="1" fontAlgn="ctr" latinLnBrk="0" hangingPunct="1"/>
                      <a:r>
                        <a:rPr lang="de-DE" sz="1400" b="1" i="0" u="none" strike="noStrike" kern="1200" dirty="0">
                          <a:solidFill>
                            <a:srgbClr val="FF571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748794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New: V5</a:t>
                      </a:r>
                      <a:endParaRPr lang="de-DE" sz="1400" b="0" i="0" u="none" strike="noStrike" dirty="0">
                        <a:solidFill>
                          <a:srgbClr val="FF571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FF571F"/>
                          </a:solidFill>
                          <a:effectLst/>
                          <a:latin typeface="Arial"/>
                        </a:rPr>
                        <a:t>New: V5</a:t>
                      </a:r>
                    </a:p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827465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V3 / </a:t>
                      </a: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571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V5</a:t>
                      </a:r>
                    </a:p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V3 / </a:t>
                      </a: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571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V5</a:t>
                      </a:r>
                    </a:p>
                    <a:p>
                      <a:pPr marL="0" marR="0" lvl="0" indent="0" algn="ctr" defTabSz="1042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722290"/>
                  </a:ext>
                </a:extLst>
              </a:tr>
            </a:tbl>
          </a:graphicData>
        </a:graphic>
      </p:graphicFrame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1120C579-A228-4E53-BCD8-4EE59D51112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35560" y="6521199"/>
            <a:ext cx="9346865" cy="123111"/>
          </a:xfrm>
        </p:spPr>
        <p:txBody>
          <a:bodyPr/>
          <a:lstStyle/>
          <a:p>
            <a:pPr algn="r">
              <a:defRPr/>
            </a:pPr>
            <a:r>
              <a:rPr lang="de-DE" sz="800" dirty="0"/>
              <a:t>I  </a:t>
            </a:r>
            <a:r>
              <a:rPr lang="de-DE" sz="800" dirty="0" err="1"/>
              <a:t>Calio</a:t>
            </a:r>
            <a:r>
              <a:rPr lang="de-DE" sz="800" dirty="0"/>
              <a:t> Pro Plus (Z)  I </a:t>
            </a:r>
            <a:r>
              <a:rPr lang="de-DE" sz="800" dirty="0" err="1"/>
              <a:t>Ch</a:t>
            </a:r>
            <a:r>
              <a:rPr lang="de-DE" sz="800" dirty="0"/>
              <a:t>. Heister / S. Wendel / O. Fischer  I  02.01.2025 I  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078127168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8LGk4bT06Zk1bDyuNPY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7xHMnJFT5Wpd5pVz3Vju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7xHMnJFT5Wpd5pVz3Vju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_snnJLQXWODL.YIvzI7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4fjJzenTEWuALXiA8Zwy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VocYiWb0yOQO9OMhjJN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o0F9mJRrmvilTFCkJXk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o0F9mJRrmvilTFCkJXk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o0F9mJRrmvilTFCkJXk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o0F9mJRrmvilTFCkJXk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o0F9mJRrmvilTFCkJXk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m_LLRHSSOVpQD3kp9AT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4fjJzenTEWuALXiA8Zwyg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4fjJzenTEWuALXiA8Zwy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8LGk4bT06Zk1bDyuNPYg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4fjJzenTEWuALXiA8Zwy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o0F9mJRrmvilTFCkJXkQ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VocYiWb0yOQO9OMhjJN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o0F9mJRrmvilTFCkJXk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4fjJzenTEWuALXiA8Zwy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o0F9mJRrmvilTFCkJXk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tZzjP_SwWpe6p0BWUAp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4fjJzenTEWuALXiA8Zwy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mfZlolBSaKDfVrtZjE3G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mfZlolBSaKDfVrtZjE3G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mfZlolBSaKDfVrtZjE3G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m_LLRHSSOVpQD3kp9AT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4fjJzenTEWuALXiA8Zwy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8LGk4bT06Zk1bDyuNPY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VocYiWb0yOQO9OMhjJ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m_LLRHSSOVpQD3kp9AT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8LGk4bT06Zk1bDyuNPY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VocYiWb0yOQO9OMhjJN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m_LLRHSSOVpQD3kp9AT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8LGk4bT06Zk1bDyuNPY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VocYiWb0yOQO9OMhjJN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m_LLRHSSOVpQD3kp9AT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NqdT_NT5uUxx4g8CtOq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8LGk4bT06Zk1bDyuNPY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VocYiWb0yOQO9OMhjJN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nPS9WI2QO.W_4N1LxJu4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hEIgrQW0O8MRBAincG.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U3DQTD3UiJsMTdyon.N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0LvttXNQkuFXgKw2_nnZ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yhy4m8AUeHUveOChyC1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vXf6T7s0KP7WLY2XiUu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ktGeR2F06JI5hF0TGRU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rhBFIiuEeHuu3LbMpfB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hEIgrQW0O8MRBAincG.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U3DQTD3UiJsMTdyon.N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0LvttXNQkuFXgKw2_nnZ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yhy4m8AUeHUveOChyC1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vXf6T7s0KP7WLY2XiUu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ktGeR2F06JI5hF0TGRU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rhBFIiuEeHuu3LbMpfB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_snnJLQXWODL.YIvzI7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m_LLRHSSOVpQD3kp9AT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uGuH4DSNa3zZLbb4iSA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_snnJLQXWODL.YIvzI7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_snnJLQXWODL.YIvzI7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_snnJLQXWODL.YIvzI7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0ZEkavVTeG.fLDe_FjWY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8LGk4bT06Zk1bDyuNPY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hEIgrQW0O8MRBAincG.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U3DQTD3UiJsMTdyon.N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0LvttXNQkuFXgKw2_nnZ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yhy4m8AUeHUveOChyC1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vXf6T7s0KP7WLY2XiUu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ktGeR2F06JI5hF0TGRU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rhBFIiuEeHuu3LbMpfB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hEIgrQW0O8MRBAincG.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U3DQTD3UiJsMTdyon.N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0LvttXNQkuFXgKw2_nnZ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VocYiWb0yOQO9OMhjJN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yhy4m8AUeHUveOChyC1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vXf6T7s0KP7WLY2XiUu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ktGeR2F06JI5hF0TGRU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rhBFIiuEeHuu3LbMpfB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KOJag6Tx.u_lZnhZx8D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hEIgrQW0O8MRBAincG.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U3DQTD3UiJsMTdyon.N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0LvttXNQkuFXgKw2_nnZ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yhy4m8AUeHUveOChyC1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vXf6T7s0KP7WLY2XiUu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ktGeR2F06JI5hF0TGRU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rhBFIiuEeHuu3LbMpfB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hEIgrQW0O8MRBAincG.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U3DQTD3UiJsMTdyon.N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0LvttXNQkuFXgKw2_nnZ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yhy4m8AUeHUveOChyC1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vXf6T7s0KP7WLY2XiUu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ktGeR2F06JI5hF0TGRU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rhBFIiuEeHuu3LbMpfB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m_LLRHSSOVpQD3kp9AT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7xHMnJFT5Wpd5pVz3Vju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m_yCneTO2At90WBR0lI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VFODrCnQrW0plOvmwTq5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uYg6DhTueX1_va5YqjV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7xHMnJFT5Wpd5pVz3VjuQ"/>
</p:tagLst>
</file>

<file path=ppt/theme/theme1.xml><?xml version="1.0" encoding="utf-8"?>
<a:theme xmlns:a="http://schemas.openxmlformats.org/drawingml/2006/main" name="KSB_slide">
  <a:themeElements>
    <a:clrScheme name="KSB Folienvorlage Template 2019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336699"/>
      </a:accent1>
      <a:accent2>
        <a:srgbClr val="4E81B3"/>
      </a:accent2>
      <a:accent3>
        <a:srgbClr val="9AB7D4"/>
      </a:accent3>
      <a:accent4>
        <a:srgbClr val="CDDBE9"/>
      </a:accent4>
      <a:accent5>
        <a:srgbClr val="C9C9C9"/>
      </a:accent5>
      <a:accent6>
        <a:srgbClr val="30B1BD"/>
      </a:accent6>
      <a:hlink>
        <a:srgbClr val="336699"/>
      </a:hlink>
      <a:folHlink>
        <a:srgbClr val="9AB7D4"/>
      </a:folHlink>
    </a:clrScheme>
    <a:fontScheme name="Designschriften KS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lIns="72000" tIns="72000" rIns="72000" bIns="7200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70707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Custom Color 1">
      <a:srgbClr val="707070"/>
    </a:custClr>
    <a:custClr name="Custom Color 2">
      <a:srgbClr val="898989"/>
    </a:custClr>
    <a:custClr name="Custom Color 3">
      <a:srgbClr val="A0A0A0"/>
    </a:custClr>
    <a:custClr name="Custom Color 4">
      <a:srgbClr val="DCDCDC"/>
    </a:custClr>
    <a:custClr name="Custom Color 5">
      <a:srgbClr val="F2F2F2"/>
    </a:custClr>
    <a:custClr name="Custom Color 6">
      <a:srgbClr val="E5EDF4"/>
    </a:custClr>
    <a:custClr name="Custom Color 7">
      <a:srgbClr val="B3C9DE"/>
    </a:custClr>
    <a:custClr name="Custom Color 8">
      <a:srgbClr val="81A5C9"/>
    </a:custClr>
    <a:custClr name="Custom Color 9">
      <a:srgbClr val="FF571F"/>
    </a:custClr>
  </a:custClrLst>
  <a:extLst>
    <a:ext uri="{05A4C25C-085E-4340-85A3-A5531E510DB2}">
      <thm15:themeFamily xmlns:thm15="http://schemas.microsoft.com/office/thememl/2012/main" name="KSB_Slide_EN_internal" id="{40514706-6356-4F68-8CEC-C20F4E2F5690}" vid="{F537D264-6B9B-4CC3-9345-0AD886067030}"/>
    </a:ext>
  </a:extLst>
</a:theme>
</file>

<file path=ppt/theme/theme2.xml><?xml version="1.0" encoding="utf-8"?>
<a:theme xmlns:a="http://schemas.openxmlformats.org/drawingml/2006/main" name="Office">
  <a:themeElements>
    <a:clrScheme name="KSB Folienvorlage Template 2019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336699"/>
      </a:accent1>
      <a:accent2>
        <a:srgbClr val="4E81B3"/>
      </a:accent2>
      <a:accent3>
        <a:srgbClr val="9AB7D4"/>
      </a:accent3>
      <a:accent4>
        <a:srgbClr val="CDDBE9"/>
      </a:accent4>
      <a:accent5>
        <a:srgbClr val="C9C9C9"/>
      </a:accent5>
      <a:accent6>
        <a:srgbClr val="30B1BD"/>
      </a:accent6>
      <a:hlink>
        <a:srgbClr val="336699"/>
      </a:hlink>
      <a:folHlink>
        <a:srgbClr val="9AB7D4"/>
      </a:folHlink>
    </a:clrScheme>
    <a:fontScheme name="Benutzerdefiniert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Type xmlns="f65fd6be-1398-4769-8626-07286cb29783">G3</DocumentType>
    <Product xmlns="f65fd6be-1398-4769-8626-07286cb29783">
      <Value>Calio Pro Plus</Value>
      <Value>Calio Pro Plus Z</Value>
    </Product>
    <MarketArea xmlns="f65fd6be-1398-4769-8626-07286cb29783">
      <Value>Building Services</Value>
    </MarketArea>
    <Internal_x002f_Public xmlns="f65fd6be-1398-4769-8626-07286cb29783">Internal</Internal_x002f_Public>
    <Language xmlns="f65fd6be-1398-4769-8626-07286cb29783">English</Language>
    <Contact xmlns="f65fd6be-1398-4769-8626-07286cb29783">
      <UserInfo>
        <DisplayName>Wendel, Siegfried</DisplayName>
        <AccountId>166</AccountId>
        <AccountType/>
      </UserInfo>
    </Contact>
    <ContactPerson xmlns="f65fd6be-1398-4769-8626-07286cb29783">
      <UserInfo>
        <DisplayName/>
        <AccountId xsi:nil="true"/>
        <AccountType/>
      </UserInfo>
    </ContactPers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ED03EEFC6D9634AAB481F1734AADE94" ma:contentTypeVersion="11" ma:contentTypeDescription="Ein neues Dokument erstellen." ma:contentTypeScope="" ma:versionID="89d2565e9e4530fde5936a4e76b065b1">
  <xsd:schema xmlns:xsd="http://www.w3.org/2001/XMLSchema" xmlns:xs="http://www.w3.org/2001/XMLSchema" xmlns:p="http://schemas.microsoft.com/office/2006/metadata/properties" xmlns:ns2="f65fd6be-1398-4769-8626-07286cb29783" targetNamespace="http://schemas.microsoft.com/office/2006/metadata/properties" ma:root="true" ma:fieldsID="4755d7c4c7500ce128be549a548cbbd7" ns2:_="">
    <xsd:import namespace="f65fd6be-1398-4769-8626-07286cb29783"/>
    <xsd:element name="properties">
      <xsd:complexType>
        <xsd:sequence>
          <xsd:element name="documentManagement">
            <xsd:complexType>
              <xsd:all>
                <xsd:element ref="ns2:Product" minOccurs="0"/>
                <xsd:element ref="ns2:DocumentType" minOccurs="0"/>
                <xsd:element ref="ns2:MarketArea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anguage" minOccurs="0"/>
                <xsd:element ref="ns2:MediaServiceSearchProperties" minOccurs="0"/>
                <xsd:element ref="ns2:Internal_x002f_Public" minOccurs="0"/>
                <xsd:element ref="ns2:Contact" minOccurs="0"/>
                <xsd:element ref="ns2:ContactPers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5fd6be-1398-4769-8626-07286cb29783" elementFormDefault="qualified">
    <xsd:import namespace="http://schemas.microsoft.com/office/2006/documentManagement/types"/>
    <xsd:import namespace="http://schemas.microsoft.com/office/infopath/2007/PartnerControls"/>
    <xsd:element name="Product" ma:index="8" nillable="true" ma:displayName="Product" ma:format="Dropdown" ma:internalName="Produ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n Bearbeitung"/>
                    <xsd:enumeration value="AmaCan D"/>
                    <xsd:enumeration value="Amacan K"/>
                    <xsd:enumeration value="Amacan P"/>
                    <xsd:enumeration value="Amacan S"/>
                    <xsd:enumeration value="Amaclean"/>
                    <xsd:enumeration value="AmaControl"/>
                    <xsd:enumeration value="AmaDrainer 3"/>
                    <xsd:enumeration value="AmaDrainer 4 / 5"/>
                    <xsd:enumeration value="AmaDrainer 80 / 100"/>
                    <xsd:enumeration value="AmaDrainer Box"/>
                    <xsd:enumeration value="AmaDrainer Box Mini"/>
                    <xsd:enumeration value="Amaflow Dry"/>
                    <xsd:enumeration value="Amajet"/>
                    <xsd:enumeration value="Amaline"/>
                    <xsd:enumeration value="Amamix"/>
                    <xsd:enumeration value="AmaPorter"/>
                    <xsd:enumeration value="AmaProp"/>
                    <xsd:enumeration value="Amarex"/>
                    <xsd:enumeration value="Amarex NS"/>
                    <xsd:enumeration value="AmaRex Pro"/>
                    <xsd:enumeration value="Amarex KRT"/>
                    <xsd:enumeration value="AU, AU Monobloc"/>
                    <xsd:enumeration value="B Pump"/>
                    <xsd:enumeration value="Calio"/>
                    <xsd:enumeration value="Calio Pro"/>
                    <xsd:enumeration value="Calio Pro Plus"/>
                    <xsd:enumeration value="Calio Z"/>
                    <xsd:enumeration value="Calio Pro Z"/>
                    <xsd:enumeration value="Calio Pro Plus Z"/>
                    <xsd:enumeration value="Calio S Pro"/>
                    <xsd:enumeration value="CalioTherm S"/>
                    <xsd:enumeration value="CalioTherm Pro"/>
                    <xsd:enumeration value="CalioTherm S Pro"/>
                    <xsd:enumeration value="Cervomatic EDP.2"/>
                    <xsd:enumeration value="CHTC"/>
                    <xsd:enumeration value="CHTD"/>
                    <xsd:enumeration value="CHTR"/>
                    <xsd:enumeration value="CHTRa-D"/>
                    <xsd:enumeration value="CHTRa-S"/>
                    <xsd:enumeration value="Controlmatic E"/>
                    <xsd:enumeration value="Controlmatic E.2"/>
                    <xsd:enumeration value="Comeo"/>
                    <xsd:enumeration value="Compacta"/>
                    <xsd:enumeration value="CPKNO"/>
                    <xsd:enumeration value="DeltaBasic"/>
                    <xsd:enumeration value="DeltaCompact"/>
                    <xsd:enumeration value="DeltaMacro"/>
                    <xsd:enumeration value="DeltaPrimo"/>
                    <xsd:enumeration value="DeltaSolo"/>
                    <xsd:enumeration value="DeltaSolo D"/>
                    <xsd:enumeration value="Estigia"/>
                    <xsd:enumeration value="Etabloc SYT"/>
                    <xsd:enumeration value="Etachrom"/>
                    <xsd:enumeration value="Etaline"/>
                    <xsd:enumeration value="EtaLine Pro"/>
                    <xsd:enumeration value="Etaline SYT"/>
                    <xsd:enumeration value="Etaline-R"/>
                    <xsd:enumeration value="Etaline-Z"/>
                    <xsd:enumeration value="Etanorm RSY"/>
                    <xsd:enumeration value="Etanorm SYT"/>
                    <xsd:enumeration value="Etanorm V"/>
                    <xsd:enumeration value="Etanorm, Etabloc"/>
                    <xsd:enumeration value="Etaprime L, Etaprime B"/>
                    <xsd:enumeration value="EtaSeco"/>
                    <xsd:enumeration value="Evamatic-Box N"/>
                    <xsd:enumeration value="EZ"/>
                    <xsd:enumeration value="Filtra N"/>
                    <xsd:enumeration value="HG"/>
                    <xsd:enumeration value="HGi"/>
                    <xsd:enumeration value="HGM"/>
                    <xsd:enumeration value="HGM-S"/>
                    <xsd:enumeration value="HPK, HPK-L"/>
                    <xsd:enumeration value="HyaDuo 2 D FL"/>
                    <xsd:enumeration value="HyaSolo 2 D FL"/>
                    <xsd:enumeration value="HyaDuo 2 D FL Compact"/>
                    <xsd:enumeration value="HyaRain 2"/>
                    <xsd:enumeration value="HyaRain 2 Plus"/>
                    <xsd:enumeration value="HyaSolo 2 D FL Compact"/>
                    <xsd:enumeration value="ILN, ILNC"/>
                    <xsd:enumeration value="Ixo N"/>
                    <xsd:enumeration value="Ixo Pro"/>
                    <xsd:enumeration value="KSB SuPremE"/>
                    <xsd:enumeration value="KWP, KWP-Bloc"/>
                    <xsd:enumeration value="KWP-REA"/>
                    <xsd:enumeration value="LevelControl Basic 2"/>
                    <xsd:enumeration value="Lifting Equipment"/>
                    <xsd:enumeration value="LUVA"/>
                    <xsd:enumeration value="LUVm"/>
                    <xsd:enumeration value="Magnochem, Magnochem Bloc, MagnoProtect"/>
                    <xsd:enumeration value="MegaCPK"/>
                    <xsd:enumeration value="MiniCompacta"/>
                    <xsd:enumeration value="MK"/>
                    <xsd:enumeration value="Movitec"/>
                    <xsd:enumeration value="Movitec H(S)I"/>
                    <xsd:enumeration value="Movitec VCI"/>
                    <xsd:enumeration value="MultiEco"/>
                    <xsd:enumeration value="MultiEco Pro"/>
                    <xsd:enumeration value="MultiEco Top"/>
                    <xsd:enumeration value="Multitec"/>
                    <xsd:enumeration value="MultiTec Plus"/>
                    <xsd:enumeration value="MyFlowDrive 2"/>
                    <xsd:enumeration value="Omega"/>
                    <xsd:enumeration value="Other switch and gears units"/>
                    <xsd:enumeration value="PHZ"/>
                    <xsd:enumeration value="PNW"/>
                    <xsd:enumeration value="PNZ"/>
                    <xsd:enumeration value="PSR"/>
                    <xsd:enumeration value="PumpDrive R"/>
                    <xsd:enumeration value="PumpDrive 2"/>
                    <xsd:enumeration value="PumpDrive 2 Eco"/>
                    <xsd:enumeration value="PumpDrive 3"/>
                    <xsd:enumeration value="PumpMeter"/>
                    <xsd:enumeration value="Pumpstation CK 800"/>
                    <xsd:enumeration value="Pumpstation CK 1000"/>
                    <xsd:enumeration value="RDLO"/>
                    <xsd:enumeration value="RDLP"/>
                    <xsd:enumeration value="RER"/>
                    <xsd:enumeration value="RHD"/>
                    <xsd:enumeration value="RHM"/>
                    <xsd:enumeration value="RHR"/>
                    <xsd:enumeration value="Rotex"/>
                    <xsd:enumeration value="RPH"/>
                    <xsd:enumeration value="RPHb"/>
                    <xsd:enumeration value="RPHbd"/>
                    <xsd:enumeration value="RPHd"/>
                    <xsd:enumeration value="RPH-HW"/>
                    <xsd:enumeration value="RPH-LF"/>
                    <xsd:enumeration value="RPH-RO"/>
                    <xsd:enumeration value="RPH-V"/>
                    <xsd:enumeration value="RSR"/>
                    <xsd:enumeration value="RTS"/>
                    <xsd:enumeration value="RUV"/>
                    <xsd:enumeration value="RVM"/>
                    <xsd:enumeration value="RVR"/>
                    <xsd:enumeration value="RVT"/>
                    <xsd:enumeration value="Sewatec SPN"/>
                    <xsd:enumeration value="Sewatec, Sewabloc"/>
                    <xsd:enumeration value="SEZ"/>
                    <xsd:enumeration value="SNW"/>
                    <xsd:enumeration value="SRA"/>
                    <xsd:enumeration value="Standard Motor"/>
                    <xsd:enumeration value="SuPremE Motor"/>
                    <xsd:enumeration value="UPA"/>
                    <xsd:enumeration value="UPA C"/>
                    <xsd:enumeration value="UPA Engineered"/>
                    <xsd:enumeration value="UPA S"/>
                    <xsd:enumeration value="Vitacast"/>
                    <xsd:enumeration value="Vitacast Bloc"/>
                    <xsd:enumeration value="Vitachrom"/>
                    <xsd:enumeration value="Vitalobe"/>
                    <xsd:enumeration value="Vitaprime"/>
                    <xsd:enumeration value="Vitastage"/>
                    <xsd:enumeration value="WKB"/>
                    <xsd:enumeration value="WKL 2"/>
                    <xsd:enumeration value="WKT"/>
                    <xsd:enumeration value="WKTA"/>
                    <xsd:enumeration value="WKTB"/>
                    <xsd:enumeration value="WKTB Extension"/>
                    <xsd:enumeration value="WKTR"/>
                    <xsd:enumeration value="WKTR Extension"/>
                    <xsd:enumeration value="YNK"/>
                  </xsd:restriction>
                </xsd:simpleType>
              </xsd:element>
            </xsd:sequence>
          </xsd:extension>
        </xsd:complexContent>
      </xsd:complexType>
    </xsd:element>
    <xsd:element name="DocumentType" ma:index="9" nillable="true" ma:displayName="Document Type" ma:format="Dropdown" ma:internalName="DocumentType">
      <xsd:simpleType>
        <xsd:restriction base="dms:Choice">
          <xsd:enumeration value="G1"/>
          <xsd:enumeration value="G2"/>
          <xsd:enumeration value="G3"/>
          <xsd:enumeration value="Other Customer Presentations"/>
          <xsd:enumeration value="Other"/>
        </xsd:restriction>
      </xsd:simpleType>
    </xsd:element>
    <xsd:element name="MarketArea" ma:index="10" nillable="true" ma:displayName="Market Area" ma:format="Dropdown" ma:internalName="MarketArea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ilding Services"/>
                    <xsd:enumeration value="Energy"/>
                    <xsd:enumeration value="General Industry"/>
                    <xsd:enumeration value="PCC"/>
                    <xsd:enumeration value="Water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anguage" ma:index="14" nillable="true" ma:displayName="Language" ma:format="Dropdown" ma:internalName="Language">
      <xsd:simpleType>
        <xsd:restriction base="dms:Choice">
          <xsd:enumeration value="English"/>
          <xsd:enumeration value="German"/>
          <xsd:enumeration value="French"/>
          <xsd:enumeration value="Spanish"/>
          <xsd:enumeration value="Italian"/>
        </xsd:restriction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nternal_x002f_Public" ma:index="16" nillable="true" ma:displayName="Internal/Public" ma:default="Public" ma:format="Dropdown" ma:internalName="Internal_x002f_Public">
      <xsd:simpleType>
        <xsd:restriction base="dms:Choice">
          <xsd:enumeration value="Public"/>
          <xsd:enumeration value="Internal"/>
        </xsd:restriction>
      </xsd:simpleType>
    </xsd:element>
    <xsd:element name="Contact" ma:index="17" nillable="true" ma:displayName="Contact" ma:format="Dropdown" ma:list="UserInfo" ma:SharePointGroup="0" ma:internalName="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tactPerson" ma:index="18" nillable="true" ma:displayName="Contact Person" ma:format="Dropdown" ma:list="UserInfo" ma:SharePointGroup="0" ma:internalName="Contact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6A2771-4E02-4347-9FF8-5523939668BF}">
  <ds:schemaRefs>
    <ds:schemaRef ds:uri="http://www.w3.org/XML/1998/namespace"/>
    <ds:schemaRef ds:uri="f65fd6be-1398-4769-8626-07286cb29783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FD60EBB-8ECA-4F1D-B26F-D6972A9FA0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E85B27-79E0-4CBE-82E8-3A91AEB2CE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5fd6be-1398-4769-8626-07286cb297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KSB_Slide_EN_internal</Template>
  <TotalTime>1384</TotalTime>
  <Words>3596</Words>
  <Application>Microsoft Office PowerPoint</Application>
  <PresentationFormat>Widescreen</PresentationFormat>
  <Paragraphs>792</Paragraphs>
  <Slides>33</Slides>
  <Notes>32</Notes>
  <HiddenSlides>9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Calibri</vt:lpstr>
      <vt:lpstr>Symbol</vt:lpstr>
      <vt:lpstr>Wingdings</vt:lpstr>
      <vt:lpstr>KSB_slide</vt:lpstr>
      <vt:lpstr>think-cell Folie</vt:lpstr>
      <vt:lpstr>Calio Pro Plus / Calio Pro Plus Z</vt:lpstr>
      <vt:lpstr>PowerPoint Presentation</vt:lpstr>
      <vt:lpstr>Početak prodaje</vt:lpstr>
      <vt:lpstr>Komunikacija</vt:lpstr>
      <vt:lpstr>Tehničke karakteristike</vt:lpstr>
      <vt:lpstr>Ključne prednosti koje izdvaju Calio Pro Plus na tržištu</vt:lpstr>
      <vt:lpstr>Proširene karakteristike radnih krivih modela Calio Pro Plus</vt:lpstr>
      <vt:lpstr>Zaštita od nečistoća i primesa poput magnetita</vt:lpstr>
      <vt:lpstr>Sizes and Specifications</vt:lpstr>
      <vt:lpstr>Sizes and Specifications</vt:lpstr>
      <vt:lpstr>Ugradbene mere</vt:lpstr>
      <vt:lpstr>Ugradbene mere</vt:lpstr>
      <vt:lpstr>PowerPoint Presentation</vt:lpstr>
      <vt:lpstr>Communication</vt:lpstr>
      <vt:lpstr>Razlike Calio Pro od Calio Pro Plus</vt:lpstr>
      <vt:lpstr>Razlike Calio Pro od Calio Pro Plus</vt:lpstr>
      <vt:lpstr>PowerPoint Presentation</vt:lpstr>
      <vt:lpstr>Competitors Overview</vt:lpstr>
      <vt:lpstr>PowerPoint Presentation</vt:lpstr>
      <vt:lpstr>Tehnički podaci</vt:lpstr>
      <vt:lpstr>Tehnički podaci</vt:lpstr>
      <vt:lpstr>RoHS</vt:lpstr>
      <vt:lpstr>Prikaz krivih pumpe/režimi rada</vt:lpstr>
      <vt:lpstr>PowerPoint Presentation</vt:lpstr>
      <vt:lpstr>Kontrolni točkić / Pregled ekrana</vt:lpstr>
      <vt:lpstr>Simboli upravljačke jedinice</vt:lpstr>
      <vt:lpstr>Simboli upravljačke jedinice</vt:lpstr>
      <vt:lpstr>Puštanje u rad - Primer</vt:lpstr>
      <vt:lpstr>PowerPoint Presentation</vt:lpstr>
      <vt:lpstr>Funkcije pumpe</vt:lpstr>
      <vt:lpstr>Zaštitne funkcije</vt:lpstr>
      <vt:lpstr>Brojači / Fabrička podešavanja</vt:lpstr>
      <vt:lpstr>PowerPoint Presentation</vt:lpstr>
    </vt:vector>
  </TitlesOfParts>
  <Company>KSB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Fischer, Oliver</dc:creator>
  <cp:lastModifiedBy>Popovic, Aleksandar</cp:lastModifiedBy>
  <cp:revision>133</cp:revision>
  <dcterms:created xsi:type="dcterms:W3CDTF">2024-07-25T06:10:38Z</dcterms:created>
  <dcterms:modified xsi:type="dcterms:W3CDTF">2025-06-03T07:30:50Z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0x0101008ED03EEFC6D9634AAB481F1734AADE94</vt:lpwstr>
  </property>
  <property fmtid="{D5CDD505-2E9C-101B-9397-08002B2CF9AE}" pid="3" name="MSIP_Label_86b8d320-7af9-460f-a921-c7b5b0fff1cb_Enabled">
    <vt:lpwstr>true</vt:lpwstr>
  </property>
  <property fmtid="{D5CDD505-2E9C-101B-9397-08002B2CF9AE}" pid="4" name="MSIP_Label_86b8d320-7af9-460f-a921-c7b5b0fff1cb_SetDate">
    <vt:lpwstr>2025-06-01T14:41:02Z</vt:lpwstr>
  </property>
  <property fmtid="{D5CDD505-2E9C-101B-9397-08002B2CF9AE}" pid="5" name="MSIP_Label_86b8d320-7af9-460f-a921-c7b5b0fff1cb_Method">
    <vt:lpwstr>Privileged</vt:lpwstr>
  </property>
  <property fmtid="{D5CDD505-2E9C-101B-9397-08002B2CF9AE}" pid="6" name="MSIP_Label_86b8d320-7af9-460f-a921-c7b5b0fff1cb_Name">
    <vt:lpwstr>Öffentlich</vt:lpwstr>
  </property>
  <property fmtid="{D5CDD505-2E9C-101B-9397-08002B2CF9AE}" pid="7" name="MSIP_Label_86b8d320-7af9-460f-a921-c7b5b0fff1cb_SiteId">
    <vt:lpwstr>b2c216aa-fa15-418e-b330-d975d3188132</vt:lpwstr>
  </property>
  <property fmtid="{D5CDD505-2E9C-101B-9397-08002B2CF9AE}" pid="8" name="MSIP_Label_86b8d320-7af9-460f-a921-c7b5b0fff1cb_ActionId">
    <vt:lpwstr>0fdb6d14-c9e1-43b8-a388-4380d4dad55d</vt:lpwstr>
  </property>
  <property fmtid="{D5CDD505-2E9C-101B-9397-08002B2CF9AE}" pid="9" name="MSIP_Label_86b8d320-7af9-460f-a921-c7b5b0fff1cb_ContentBits">
    <vt:lpwstr>0</vt:lpwstr>
  </property>
  <property fmtid="{D5CDD505-2E9C-101B-9397-08002B2CF9AE}" pid="10" name="MSIP_Label_86b8d320-7af9-460f-a921-c7b5b0fff1cb_Tag">
    <vt:lpwstr>10, 0, 1, 1</vt:lpwstr>
  </property>
</Properties>
</file>