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3"/>
  </p:notesMasterIdLst>
  <p:handoutMasterIdLst>
    <p:handoutMasterId r:id="rId24"/>
  </p:handoutMasterIdLst>
  <p:sldIdLst>
    <p:sldId id="315" r:id="rId3"/>
    <p:sldId id="335" r:id="rId4"/>
    <p:sldId id="266" r:id="rId5"/>
    <p:sldId id="333" r:id="rId6"/>
    <p:sldId id="334" r:id="rId7"/>
    <p:sldId id="336" r:id="rId8"/>
    <p:sldId id="327" r:id="rId9"/>
    <p:sldId id="328" r:id="rId10"/>
    <p:sldId id="310" r:id="rId11"/>
    <p:sldId id="330" r:id="rId12"/>
    <p:sldId id="323" r:id="rId13"/>
    <p:sldId id="331" r:id="rId14"/>
    <p:sldId id="317" r:id="rId15"/>
    <p:sldId id="316" r:id="rId16"/>
    <p:sldId id="325" r:id="rId17"/>
    <p:sldId id="318" r:id="rId18"/>
    <p:sldId id="320" r:id="rId19"/>
    <p:sldId id="332" r:id="rId20"/>
    <p:sldId id="312" r:id="rId21"/>
    <p:sldId id="314" r:id="rId22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335"/>
            <p14:sldId id="266"/>
            <p14:sldId id="333"/>
            <p14:sldId id="334"/>
            <p14:sldId id="336"/>
            <p14:sldId id="327"/>
            <p14:sldId id="328"/>
            <p14:sldId id="310"/>
            <p14:sldId id="330"/>
            <p14:sldId id="323"/>
            <p14:sldId id="331"/>
            <p14:sldId id="317"/>
            <p14:sldId id="316"/>
            <p14:sldId id="325"/>
            <p14:sldId id="318"/>
            <p14:sldId id="320"/>
            <p14:sldId id="332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66"/>
    <a:srgbClr val="FF7C80"/>
    <a:srgbClr val="FFFF00"/>
    <a:srgbClr val="7799FF"/>
    <a:srgbClr val="FF0000"/>
    <a:srgbClr val="000066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 varScale="1">
        <p:scale>
          <a:sx n="51" d="100"/>
          <a:sy n="51" d="100"/>
        </p:scale>
        <p:origin x="165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2.6.2025.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2.6.2025.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jun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SISTEMI </a:t>
            </a:r>
            <a:r>
              <a:rPr lang="sr-Latn-RS" altLang="en-US" sz="28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DALjINSKOG</a:t>
            </a: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8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GREJANjA</a:t>
            </a: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U SKLADU SA </a:t>
            </a:r>
            <a:r>
              <a:rPr lang="sr-Latn-RS" altLang="en-US" sz="28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PROMENjENOM</a:t>
            </a: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DIREKTIVOM O ENERGETSKOJ EFIKASNOSTI (EU) 2023/1791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Latn-R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d</a:t>
            </a:r>
            <a:r>
              <a:rPr kumimoji="0" lang="pt-B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r Branislava Lepotić Kovačević, prof. dr Miloš Banjac</a:t>
            </a: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endParaRPr kumimoji="0" lang="sr-Latn-R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8E83A-E078-254A-A5E7-AD127955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9CE-0E18-E41E-988B-2DFCCE55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F649-DCF8-003C-4E35-25440755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Obaveza o propisnih </a:t>
            </a:r>
            <a:r>
              <a:rPr lang="sr-Latn-R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članom 26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Direktive (EU) 2023/1791, koji propisuje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udele pojedinih izvora energije u strukturi proizvedene toplotne energije i dozvoljenim emisijama CO2, i to udele: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energije iz OIE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otpadne toplote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kogeneracije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visoko efikasne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kogeneracije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Otpadna toplota - neizbežna (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unavoidable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toplota proizvedena kao nusproizvod u industrijskim postrojenjima ili postrojenjima za proizvodnju energije, ili u uslužnom (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tercijalnom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sektoru, koja bi bez pristupa SDG ili hlađenja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neupotrebljena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bila rasuta u vazduh ili vodu, ako je postupak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kogeneracije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sproveden ili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će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biti sproveden ili ako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kogeneracija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nije izvodljiva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A8CB37-92B8-5BF0-C958-0E7ACC4CC0EF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8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4934B-C6AE-1BE3-A667-6E3E1E4E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B8B16E-002B-EB6C-06CD-B706C545D654}"/>
              </a:ext>
            </a:extLst>
          </p:cNvPr>
          <p:cNvSpPr/>
          <p:nvPr/>
        </p:nvSpPr>
        <p:spPr>
          <a:xfrm>
            <a:off x="609600" y="1295400"/>
            <a:ext cx="8077200" cy="4952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9B958-200E-1A4F-8A3E-6DE7667B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0E3619-5B76-BC06-CD65-4611A2790AA1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79A1AF-1BBF-9DD5-0C75-A362ECA7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6436"/>
          <a:stretch>
            <a:fillRect/>
          </a:stretch>
        </p:blipFill>
        <p:spPr>
          <a:xfrm>
            <a:off x="685800" y="1524004"/>
            <a:ext cx="7924800" cy="4648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2A761B-5D65-3B42-CCCC-35BEF05EA5B1}"/>
              </a:ext>
            </a:extLst>
          </p:cNvPr>
          <p:cNvSpPr txBox="1"/>
          <p:nvPr/>
        </p:nvSpPr>
        <p:spPr>
          <a:xfrm>
            <a:off x="838200" y="1295400"/>
            <a:ext cx="7620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dirty="0">
                <a:solidFill>
                  <a:schemeClr val="tx1"/>
                </a:solidFill>
              </a:rPr>
              <a:t>PRIMER ENERGETSKOG PROCESA U INDUSTRIJI</a:t>
            </a:r>
            <a:endParaRPr lang="sr-Latn-RS" sz="1800" dirty="0">
              <a:solidFill>
                <a:schemeClr val="tx1"/>
              </a:solidFill>
            </a:endParaRPr>
          </a:p>
          <a:p>
            <a:pPr algn="l"/>
            <a:r>
              <a:rPr lang="sr-Latn-RS" dirty="0">
                <a:solidFill>
                  <a:schemeClr val="tx1"/>
                </a:solidFill>
              </a:rPr>
              <a:t> i korišćenja otpade toplote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5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9867C-CD97-238E-A8EC-61789C3A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785CFF-034F-C106-C989-03BB12F24BB6}"/>
              </a:ext>
            </a:extLst>
          </p:cNvPr>
          <p:cNvSpPr/>
          <p:nvPr/>
        </p:nvSpPr>
        <p:spPr>
          <a:xfrm>
            <a:off x="609600" y="1295400"/>
            <a:ext cx="8077200" cy="4952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59698-C546-01E5-137F-604E5447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D8223D-663A-2A87-41BF-86F4F07E9532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C08092-BC85-0C49-7882-AE81A06B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51"/>
          <a:stretch>
            <a:fillRect/>
          </a:stretch>
        </p:blipFill>
        <p:spPr>
          <a:xfrm>
            <a:off x="620487" y="1637548"/>
            <a:ext cx="8066314" cy="4589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C088DD-8B44-97BE-53C3-C37025011284}"/>
              </a:ext>
            </a:extLst>
          </p:cNvPr>
          <p:cNvSpPr txBox="1"/>
          <p:nvPr/>
        </p:nvSpPr>
        <p:spPr>
          <a:xfrm>
            <a:off x="628229" y="1524000"/>
            <a:ext cx="7753869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1700" dirty="0">
                <a:solidFill>
                  <a:schemeClr val="tx1"/>
                </a:solidFill>
              </a:rPr>
              <a:t>KOGENERACIJA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</a:rPr>
              <a:t>Korisna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toplota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iz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kogeneracije</a:t>
            </a:r>
            <a:r>
              <a:rPr lang="en-US" sz="1700" dirty="0">
                <a:solidFill>
                  <a:schemeClr val="tx1"/>
                </a:solidFill>
              </a:rPr>
              <a:t> ne </a:t>
            </a:r>
            <a:r>
              <a:rPr lang="en-US" sz="1700" dirty="0" err="1">
                <a:solidFill>
                  <a:schemeClr val="tx1"/>
                </a:solidFill>
              </a:rPr>
              <a:t>može</a:t>
            </a:r>
            <a:r>
              <a:rPr lang="en-US" sz="1700" dirty="0">
                <a:solidFill>
                  <a:schemeClr val="tx1"/>
                </a:solidFill>
              </a:rPr>
              <a:t> se </a:t>
            </a:r>
            <a:r>
              <a:rPr lang="en-US" sz="1700" dirty="0" err="1">
                <a:solidFill>
                  <a:schemeClr val="tx1"/>
                </a:solidFill>
              </a:rPr>
              <a:t>smatrati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otpadnom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toplotom</a:t>
            </a:r>
            <a:r>
              <a:rPr lang="sr-Latn-RS" sz="1700" dirty="0">
                <a:solidFill>
                  <a:schemeClr val="tx1"/>
                </a:solidFill>
              </a:rPr>
              <a:t>. Ona ne predstavlja nusproizvod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3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7662E-9A1C-BC9C-B40E-20F1E024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77A1-651B-B266-97E9-9FFCAE37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F2A89-4880-56D9-F43D-0D461F46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80728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 31. decembra 2027. godine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sistem daljinskog grejanja i hlađenja treba da koristi  najmanje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9C01F-61E3-3A08-29BF-BC8069C0DAD4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een and black triangle with white text&#10;&#10;AI-generated content may be incorrect.">
            <a:extLst>
              <a:ext uri="{FF2B5EF4-FFF2-40B4-BE49-F238E27FC236}">
                <a16:creationId xmlns:a16="http://schemas.microsoft.com/office/drawing/2014/main" id="{82CAAFC2-6363-73C2-347E-4AD4084E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99625"/>
            <a:ext cx="5149972" cy="4154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51B64-659A-6973-37A9-C47AACE44EE3}"/>
              </a:ext>
            </a:extLst>
          </p:cNvPr>
          <p:cNvSpPr txBox="1"/>
          <p:nvPr/>
        </p:nvSpPr>
        <p:spPr>
          <a:xfrm>
            <a:off x="167996" y="2362200"/>
            <a:ext cx="35500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Latn-RS" sz="2000" dirty="0">
              <a:latin typeface="Arial Narrow" panose="020B060602020203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50 % energije iz OIE ili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50 %  otpadne toplote ili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75 % toplote iz  </a:t>
            </a:r>
            <a:r>
              <a:rPr lang="sr-Latn-RS" sz="20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kogeneracije</a:t>
            </a: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 ili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50 % kombinovano energije iz OIE, otpadne toplota ili toplote iz </a:t>
            </a:r>
            <a:r>
              <a:rPr lang="sr-Latn-RS" sz="20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kogeneracije</a:t>
            </a:r>
            <a:r>
              <a:rPr lang="sr-Latn-RS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en-US" sz="2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4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A635E-4A26-1B28-D432-32777FA6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861F-5E24-8D34-7990-C760D5F7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BF5120-1F02-15D3-6C20-AA64B866A2F6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FABA950F-2FEF-733D-6ACE-94A905B1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94"/>
          <a:stretch>
            <a:fillRect/>
          </a:stretch>
        </p:blipFill>
        <p:spPr>
          <a:xfrm>
            <a:off x="682874" y="1181105"/>
            <a:ext cx="7851526" cy="4495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58F3E1-0F8C-0476-28B5-812D73EA5783}"/>
              </a:ext>
            </a:extLst>
          </p:cNvPr>
          <p:cNvSpPr txBox="1"/>
          <p:nvPr/>
        </p:nvSpPr>
        <p:spPr>
          <a:xfrm>
            <a:off x="682874" y="5695683"/>
            <a:ext cx="785152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8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(1) Za ispunjenje ciljeva računa se </a:t>
            </a:r>
            <a:r>
              <a:rPr lang="sr-Latn-RS" sz="1800" b="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samo </a:t>
            </a:r>
            <a:r>
              <a:rPr lang="sr-Latn-RS" sz="1800" b="0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visokoefikasna</a:t>
            </a:r>
            <a:r>
              <a:rPr lang="sr-Latn-RS" sz="1800" b="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1800" b="0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kogeneracija</a:t>
            </a:r>
            <a:r>
              <a:rPr lang="sr-Latn-RS" sz="18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Udeo energije iz OIE u snabdevanju toplotom za grejanje i hlađenjem ne sme biti manji od 5 %.</a:t>
            </a:r>
          </a:p>
          <a:p>
            <a:pPr algn="just"/>
            <a:r>
              <a:rPr lang="sr-Latn-RS" b="0" dirty="0">
                <a:solidFill>
                  <a:schemeClr val="tx1"/>
                </a:solidFill>
                <a:latin typeface="Arial Narrow" panose="020B0606020202030204" pitchFamily="34" charset="0"/>
              </a:rPr>
              <a:t>(2) </a:t>
            </a:r>
            <a:r>
              <a:rPr lang="sr-Latn-RS" b="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Za ispunjenje ciljeva računa se samo </a:t>
            </a:r>
            <a:r>
              <a:rPr lang="sr-Latn-RS" b="0" dirty="0" err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visokoefikasna</a:t>
            </a:r>
            <a:r>
              <a:rPr lang="sr-Latn-RS" b="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b="0" dirty="0" err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kogeneracija</a:t>
            </a:r>
            <a:endParaRPr lang="en-US" b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FE9C1-BB32-BE9F-4F63-5D4BB2BB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83D0-965D-860A-BC39-884A4722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867C-9E1A-CBC8-AC5B-A61FC3FB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601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Visokoefikasna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kogeneracija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-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Direktive (EU) 2023/179, </a:t>
            </a:r>
          </a:p>
          <a:p>
            <a:pPr marL="857250" lvl="1" indent="-457200">
              <a:buFont typeface="+mj-lt"/>
              <a:buAutoNum type="arabicParenR"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ušteda primarne energije od najmanje 10 % u odnosu na referentne vrednosti za odvojenu proizvodnju toplote i električne energije,</a:t>
            </a:r>
          </a:p>
          <a:p>
            <a:pPr marL="857250" lvl="1" indent="-457200">
              <a:buFont typeface="+mj-lt"/>
              <a:buAutoNum type="arabicParenR"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direktne emisije ugljen dioksida manje od 270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proizvedene energije</a:t>
            </a:r>
          </a:p>
          <a:p>
            <a:pPr marL="857250" lvl="1" indent="-457200">
              <a:buFont typeface="+mj-lt"/>
              <a:buAutoNum type="arabicParenR"/>
            </a:pPr>
            <a:endParaRPr lang="sr-Latn-RS" sz="20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Ostvarivo i jedino kod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kogeneracinih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postrojenja na prirodni gas i to samo pod uslovom: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da postrojenja rade dominantino, a više od 75% za proizvodnju toplotne energije i preostalim delom za proizvodnju električne energije, ili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da se u prirodni gas u dovoljnom procentu dodaju bio-metan, zeleni vodonik, odnosno sintetički  gasovi dobijeni  iz zelenog vodonika.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57250" lvl="1" indent="-457200"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CB508-822D-F506-C2DE-004E5BB3364F}"/>
              </a:ext>
            </a:extLst>
          </p:cNvPr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6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2B66E-92CC-5B58-FD03-D72A70C0E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6B88-21C6-D8B9-AFCA-29B799E1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48569-5AC0-C2E0-9E5F-A15C49BB1BDF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4251983E-29CA-FB24-A3D8-D5E24571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862"/>
          <a:stretch>
            <a:fillRect/>
          </a:stretch>
        </p:blipFill>
        <p:spPr>
          <a:xfrm>
            <a:off x="693123" y="1257302"/>
            <a:ext cx="7851526" cy="1904993"/>
          </a:xfrm>
          <a:prstGeom prst="rect">
            <a:avLst/>
          </a:prstGeom>
        </p:spPr>
      </p:pic>
      <p:pic>
        <p:nvPicPr>
          <p:cNvPr id="6" name="Picture 5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894D8C6E-697A-36E5-EC50-D723E6B9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090" b="32770"/>
          <a:stretch>
            <a:fillRect/>
          </a:stretch>
        </p:blipFill>
        <p:spPr>
          <a:xfrm>
            <a:off x="695212" y="3162296"/>
            <a:ext cx="7849438" cy="2534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5088A-5A73-3C1E-A388-B3100FEA9281}"/>
              </a:ext>
            </a:extLst>
          </p:cNvPr>
          <p:cNvSpPr txBox="1"/>
          <p:nvPr/>
        </p:nvSpPr>
        <p:spPr>
          <a:xfrm>
            <a:off x="682874" y="5695683"/>
            <a:ext cx="785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8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(3) Za ispunjenje ciljeva računa se samo </a:t>
            </a:r>
            <a:r>
              <a:rPr lang="sr-Latn-RS" sz="1800" b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visokoefikasna</a:t>
            </a:r>
            <a:r>
              <a:rPr lang="sr-Latn-RS" sz="18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1800" b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kogeneracija</a:t>
            </a:r>
            <a:r>
              <a:rPr lang="sr-Latn-RS" sz="18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Udeo energije iz OIE u snabdevanju toplotom za grejanje i hlađenjem ne sme biti manji od 35 %.</a:t>
            </a:r>
          </a:p>
        </p:txBody>
      </p:sp>
    </p:spTree>
    <p:extLst>
      <p:ext uri="{BB962C8B-B14F-4D97-AF65-F5344CB8AC3E}">
        <p14:creationId xmlns:p14="http://schemas.microsoft.com/office/powerpoint/2010/main" val="290598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432D4-F822-0381-8D8A-9E3B4E0C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5379-A476-4E97-7A91-09A1595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9C601D-370B-9953-ECC8-CC90AA8375AD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7B66344E-DFBD-5B5A-0411-64A1DE72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862"/>
          <a:stretch>
            <a:fillRect/>
          </a:stretch>
        </p:blipFill>
        <p:spPr>
          <a:xfrm>
            <a:off x="693123" y="1257302"/>
            <a:ext cx="7851526" cy="1904993"/>
          </a:xfrm>
          <a:prstGeom prst="rect">
            <a:avLst/>
          </a:prstGeom>
        </p:spPr>
      </p:pic>
      <p:pic>
        <p:nvPicPr>
          <p:cNvPr id="6" name="Picture 5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29EC328B-D2C8-97E4-34CC-DA970896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933" b="12913"/>
          <a:stretch>
            <a:fillRect/>
          </a:stretch>
        </p:blipFill>
        <p:spPr>
          <a:xfrm>
            <a:off x="697282" y="3136199"/>
            <a:ext cx="7849438" cy="2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CB093-915B-BBD5-4CEA-14C7E1EAA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DB11-D554-FD46-C82F-2294C043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9748F-8690-8C55-CEE4-50CFE1BF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Alternativno, članom 26 Direktive (EU) 2023/1791 propisno je da prethodni uslovi mogu zadovoljavanjem  kriterijuma maksimalno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dozvoljene količine emisija GHG, tako što će se po jedinici toplotne energije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isporučene kupcima maksimalno emitovati: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31. decembra 2025.: 200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1. januara 2026.: 150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1. januara 2035.: 100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1. januara 2045.: 50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1. januara 2050.: 0 g CO</a:t>
            </a:r>
            <a:r>
              <a:rPr lang="sr-Latn-RS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Ovaj alternativni kriterijum još je teže ostvariti pošto ni najefikasnije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kogeneracije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 prirodni gas emituju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 manje od 230 grama g CO</a:t>
            </a:r>
            <a:r>
              <a:rPr lang="sr-Latn-RS" sz="2000" b="1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kWh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dok su emisije koje nastaju pri spaljivanja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uglja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kreću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između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1000 i 1200 g CO</a:t>
            </a:r>
            <a:r>
              <a:rPr lang="en-GB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/kWh, a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nafte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mazuta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između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700 i 900 g CO</a:t>
            </a:r>
            <a:r>
              <a:rPr lang="en-GB" sz="2000" baseline="-2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/kWh. </a:t>
            </a: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0864FB-D863-2CB1-5DA2-A0C54FD03BF0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1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Najveći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izazov za komunalna preduzeća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sektora daljinskog grejanja u Srbiji, predstavljaće ispunjavanje obaveza o propisnih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članom 26. Direktive</a:t>
            </a:r>
          </a:p>
          <a:p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Povećavanje korišćenja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energije iz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obnovljivih izvora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počev sa 50%,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otpadne toplote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počev sa 50%, učešća toplote dobijene iz 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kogeneracije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počev sa 75% ili kombinacije takve energije i toplote 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ilj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-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da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2050.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godine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sistem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grejanja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koristi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samo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energiju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iz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obnovljivih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izvora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samo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otpadnu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toplotu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samo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kombinaciju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energije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iz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obnovljivih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izvora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otpadne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toplote</a:t>
            </a: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Cilj  -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smanjiva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nje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emisija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gasova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sa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efektom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staklene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bašte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sa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maksimalnih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200 g/kWh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kraju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2025.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godine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do 0  g/kWh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početku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2050. </a:t>
            </a:r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godine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C8754C67-84A0-0A5D-743B-E1F56C6012A3}"/>
              </a:ext>
            </a:extLst>
          </p:cNvPr>
          <p:cNvSpPr/>
          <p:nvPr/>
        </p:nvSpPr>
        <p:spPr>
          <a:xfrm>
            <a:off x="3942153" y="2438400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D1734-3E84-C4BB-7971-F1057B10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4FDD-0E8D-9C0E-A39F-E3FB3178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Sadržaj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21CC-2F6B-1EB8-71E9-DB814CE0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447800"/>
            <a:ext cx="7578247" cy="4952997"/>
          </a:xfrm>
        </p:spPr>
        <p:txBody>
          <a:bodyPr>
            <a:normAutofit/>
          </a:bodyPr>
          <a:lstStyle/>
          <a:p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Uvod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Osnovni elementi Direktive (EU) 2023/1791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Sistemi daljinskog grejanja u direktivi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Efekti primene Direktive na sisteme daljinskog grejanja u RS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Zaključak</a:t>
            </a:r>
          </a:p>
          <a:p>
            <a:pPr marL="57150" indent="0">
              <a:buNone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51CDEC-FB4A-85AB-6008-818A0D4B1BE7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70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Latn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Hvala na pažnji!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0361C91-3FA0-C3BD-F793-0E6D6858F0A2}"/>
              </a:ext>
            </a:extLst>
          </p:cNvPr>
          <p:cNvSpPr/>
          <p:nvPr/>
        </p:nvSpPr>
        <p:spPr>
          <a:xfrm>
            <a:off x="450669" y="1500981"/>
            <a:ext cx="2667000" cy="472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ENERGETSKA POLITIKA EU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Evropski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zeleni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plan </a:t>
            </a: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„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Fit for 55”</a:t>
            </a:r>
          </a:p>
          <a:p>
            <a:pPr algn="ctr"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Dekarbonizacija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Energetska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efikasnost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Obnovljivi</a:t>
            </a:r>
            <a:r>
              <a:rPr lang="en-GB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sr-Latn-R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zvori</a:t>
            </a:r>
            <a:r>
              <a:rPr lang="sr-Latn-R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energije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E6F1D-8187-6B89-ADC7-A4C1E024374B}"/>
              </a:ext>
            </a:extLst>
          </p:cNvPr>
          <p:cNvSpPr/>
          <p:nvPr/>
        </p:nvSpPr>
        <p:spPr>
          <a:xfrm>
            <a:off x="3517991" y="1481387"/>
            <a:ext cx="2406286" cy="472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Arial Narrow" panose="020B0606020202030204" pitchFamily="34" charset="0"/>
              </a:rPr>
              <a:t>PRAVNI OKVIR EU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Direktiva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(EU) 2023/1791 o </a:t>
            </a:r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energetskoj</a:t>
            </a:r>
            <a:r>
              <a:rPr lang="en-GB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efikasnosti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Direktiva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2012/27/EU o </a:t>
            </a:r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energetskoj</a:t>
            </a:r>
            <a:r>
              <a:rPr lang="en-GB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efikasnosti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28789-048A-4E15-7175-234A994F1757}"/>
              </a:ext>
            </a:extLst>
          </p:cNvPr>
          <p:cNvSpPr/>
          <p:nvPr/>
        </p:nvSpPr>
        <p:spPr>
          <a:xfrm>
            <a:off x="6324599" y="1481387"/>
            <a:ext cx="2495277" cy="472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bg1"/>
                </a:solidFill>
                <a:latin typeface="Arial Narrow" panose="020B0606020202030204" pitchFamily="34" charset="0"/>
              </a:rPr>
              <a:t>PRINCIP:</a:t>
            </a:r>
          </a:p>
          <a:p>
            <a:r>
              <a:rPr lang="sr-Latn-RS" sz="20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Energetska efikasnost na prvom mestu</a:t>
            </a:r>
            <a:endParaRPr lang="en-GB" sz="2000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10D762F-83C6-203E-2099-B4CF801193B1}"/>
              </a:ext>
            </a:extLst>
          </p:cNvPr>
          <p:cNvSpPr/>
          <p:nvPr/>
        </p:nvSpPr>
        <p:spPr>
          <a:xfrm>
            <a:off x="1450195" y="2667000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020375E-5EC9-FA5D-9AD2-6B8A0223DA7F}"/>
              </a:ext>
            </a:extLst>
          </p:cNvPr>
          <p:cNvSpPr/>
          <p:nvPr/>
        </p:nvSpPr>
        <p:spPr>
          <a:xfrm>
            <a:off x="4391514" y="3015343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68880AE-08CC-F764-8FB5-711DC5C33167}"/>
              </a:ext>
            </a:extLst>
          </p:cNvPr>
          <p:cNvSpPr/>
          <p:nvPr/>
        </p:nvSpPr>
        <p:spPr>
          <a:xfrm rot="16200000">
            <a:off x="2983856" y="3757589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3EF0BFD-ABEB-0BAD-4EF4-BB93DBA76039}"/>
              </a:ext>
            </a:extLst>
          </p:cNvPr>
          <p:cNvSpPr/>
          <p:nvPr/>
        </p:nvSpPr>
        <p:spPr>
          <a:xfrm rot="16200000">
            <a:off x="5776177" y="3757589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724F5B-36C0-6581-5A7A-95D9B7451DE8}"/>
              </a:ext>
            </a:extLst>
          </p:cNvPr>
          <p:cNvCxnSpPr/>
          <p:nvPr/>
        </p:nvCxnSpPr>
        <p:spPr>
          <a:xfrm flipV="1">
            <a:off x="4267200" y="4343400"/>
            <a:ext cx="79226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A66DF6-4B08-3996-7E8A-4A7C51E9672C}"/>
              </a:ext>
            </a:extLst>
          </p:cNvPr>
          <p:cNvCxnSpPr/>
          <p:nvPr/>
        </p:nvCxnSpPr>
        <p:spPr>
          <a:xfrm flipV="1">
            <a:off x="4038600" y="4343400"/>
            <a:ext cx="1143000" cy="990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3162381-40C9-7E24-E429-F44A4D08D13C}"/>
              </a:ext>
            </a:extLst>
          </p:cNvPr>
          <p:cNvSpPr/>
          <p:nvPr/>
        </p:nvSpPr>
        <p:spPr>
          <a:xfrm>
            <a:off x="4387160" y="4188199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8230F-7506-5EDF-0D4F-552C7C71C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14" y="3823052"/>
            <a:ext cx="86570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71991D-BB38-0B30-6F8B-078456529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8B91-E71D-5D25-A230-ED89AAFE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0792-D0FE-CBED-41A9-331D89C83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7" y="1447800"/>
            <a:ext cx="8229600" cy="49529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„Energetska efikasnost na prvom mestu” </a:t>
            </a:r>
          </a:p>
          <a:p>
            <a:pPr marL="0" indent="0" algn="ctr">
              <a:buNone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uzimanje u najvećoj mogućoj meri u obzir: </a:t>
            </a:r>
          </a:p>
          <a:p>
            <a:pPr marL="0" indent="0" algn="ctr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pri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planiranju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 pri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donošenju politika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investicionih odluka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sr-Latn-R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alternativne troškovno opravdane mere </a:t>
            </a:r>
          </a:p>
          <a:p>
            <a:pPr marL="0" indent="0" algn="ctr">
              <a:buNone/>
            </a:pP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koje će učiniti potražnju za energijom i snabdevanje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energijom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efikasnijim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posebno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uz pomoć troškovno opravdane: </a:t>
            </a:r>
          </a:p>
          <a:p>
            <a:pPr algn="ctr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uštede energije u krajnjoj potrošnji </a:t>
            </a:r>
          </a:p>
          <a:p>
            <a:pPr algn="ctr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inicijative za upravljanje potrošnjom, kao i </a:t>
            </a:r>
          </a:p>
          <a:p>
            <a:pPr algn="ctr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efikasnije transformacije, prenosa i distribucije energije, </a:t>
            </a:r>
          </a:p>
          <a:p>
            <a:pPr marL="0" indent="0" algn="ctr"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pri čemu se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 dalje ostvaruju ciljevi tih odluka</a:t>
            </a:r>
            <a:r>
              <a:rPr lang="en-GB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– član 2. tačka 18) Uredbe (EU) 2018/1999  </a:t>
            </a:r>
          </a:p>
          <a:p>
            <a:pPr marL="0" indent="0" algn="ctr">
              <a:buNone/>
            </a:pPr>
            <a:endParaRPr lang="sr-Latn-RS" sz="2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Efekti primene Direktive na SDG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675D4C-74BE-2F56-1CFD-8B1BD7A7ADC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C91C9EE9-9320-51F7-2ED5-DCD5E5A46934}"/>
              </a:ext>
            </a:extLst>
          </p:cNvPr>
          <p:cNvSpPr/>
          <p:nvPr/>
        </p:nvSpPr>
        <p:spPr>
          <a:xfrm>
            <a:off x="4123726" y="1828800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9C2603E-F7FC-7D5D-1703-F65C4EF95CF7}"/>
              </a:ext>
            </a:extLst>
          </p:cNvPr>
          <p:cNvSpPr/>
          <p:nvPr/>
        </p:nvSpPr>
        <p:spPr>
          <a:xfrm>
            <a:off x="4238026" y="5656217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3B1EA-52A5-0795-A6D4-6D601022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5613-9B42-DD12-0070-6F81D232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Osnovni elementi Direktive (EU) 2023/1791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99D3-AA85-A9F7-AAB1-8CBBF421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7" y="1447800"/>
            <a:ext cx="8229600" cy="4952997"/>
          </a:xfrm>
        </p:spPr>
        <p:txBody>
          <a:bodyPr>
            <a:normAutofit/>
          </a:bodyPr>
          <a:lstStyle/>
          <a:p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7150" indent="0">
              <a:buNone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06A646-2AD6-7BD0-7DB9-0F8E1DBBBAE7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8F0A3F9-62B4-CC32-772A-290F085E06CE}"/>
              </a:ext>
            </a:extLst>
          </p:cNvPr>
          <p:cNvSpPr/>
          <p:nvPr/>
        </p:nvSpPr>
        <p:spPr>
          <a:xfrm>
            <a:off x="644599" y="2377115"/>
            <a:ext cx="1108553" cy="110163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EE na prvom mestu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502007-4CEB-6B84-F88F-38BDC27FA732}"/>
              </a:ext>
            </a:extLst>
          </p:cNvPr>
          <p:cNvSpPr/>
          <p:nvPr/>
        </p:nvSpPr>
        <p:spPr>
          <a:xfrm>
            <a:off x="2128809" y="1469285"/>
            <a:ext cx="1108553" cy="110163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Javni </a:t>
            </a:r>
            <a:r>
              <a:rPr lang="sr-Latn-RS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sektorprimer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C6304C-A33E-4B0B-ACCB-B63E09D8694A}"/>
              </a:ext>
            </a:extLst>
          </p:cNvPr>
          <p:cNvSpPr/>
          <p:nvPr/>
        </p:nvSpPr>
        <p:spPr>
          <a:xfrm>
            <a:off x="3522476" y="1155226"/>
            <a:ext cx="1447799" cy="110163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Obligacione šeme i alternativne mere</a:t>
            </a:r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9F369D-354F-21BD-2849-D349ECC9B250}"/>
              </a:ext>
            </a:extLst>
          </p:cNvPr>
          <p:cNvSpPr/>
          <p:nvPr/>
        </p:nvSpPr>
        <p:spPr>
          <a:xfrm>
            <a:off x="5124522" y="1236690"/>
            <a:ext cx="1337154" cy="1101634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SEM i energetski pregledi</a:t>
            </a:r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100A6-44C9-4C57-387D-B9ABFF041094}"/>
              </a:ext>
            </a:extLst>
          </p:cNvPr>
          <p:cNvSpPr/>
          <p:nvPr/>
        </p:nvSpPr>
        <p:spPr>
          <a:xfrm>
            <a:off x="6734548" y="1729883"/>
            <a:ext cx="1108553" cy="110163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Informativni centri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FD6D87-09CD-6AC4-EC1F-F44D6F1D03C3}"/>
              </a:ext>
            </a:extLst>
          </p:cNvPr>
          <p:cNvSpPr/>
          <p:nvPr/>
        </p:nvSpPr>
        <p:spPr>
          <a:xfrm>
            <a:off x="1983931" y="5106314"/>
            <a:ext cx="1299754" cy="110163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Fina-</a:t>
            </a:r>
            <a:r>
              <a:rPr lang="sr-Latn-RS" dirty="0" err="1">
                <a:solidFill>
                  <a:schemeClr val="bg1"/>
                </a:solidFill>
                <a:latin typeface="Arial Narrow" panose="020B0606020202030204" pitchFamily="34" charset="0"/>
              </a:rPr>
              <a:t>nsiranje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mera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BA2AD5-5552-446D-5F80-A667079CC77A}"/>
              </a:ext>
            </a:extLst>
          </p:cNvPr>
          <p:cNvSpPr/>
          <p:nvPr/>
        </p:nvSpPr>
        <p:spPr>
          <a:xfrm>
            <a:off x="4129526" y="5462451"/>
            <a:ext cx="1433142" cy="11016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Merenje potrošnje energije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9E24C9-EAAF-EF62-87B0-3ADC28B0EBFC}"/>
              </a:ext>
            </a:extLst>
          </p:cNvPr>
          <p:cNvSpPr/>
          <p:nvPr/>
        </p:nvSpPr>
        <p:spPr>
          <a:xfrm>
            <a:off x="290099" y="4019068"/>
            <a:ext cx="1587693" cy="1101634"/>
          </a:xfrm>
          <a:prstGeom prst="ellipse">
            <a:avLst/>
          </a:prstGeom>
          <a:ln>
            <a:solidFill>
              <a:srgbClr val="99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Informisanje i osnaživanje potrošača</a:t>
            </a:r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A0A40-8C20-20B3-E8BF-B42FA62FDDD5}"/>
              </a:ext>
            </a:extLst>
          </p:cNvPr>
          <p:cNvSpPr/>
          <p:nvPr/>
        </p:nvSpPr>
        <p:spPr>
          <a:xfrm>
            <a:off x="7938611" y="2698570"/>
            <a:ext cx="1108553" cy="110163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Plani-</a:t>
            </a:r>
            <a:r>
              <a:rPr lang="sr-Latn-RS" dirty="0" err="1">
                <a:solidFill>
                  <a:schemeClr val="bg1"/>
                </a:solidFill>
                <a:latin typeface="Arial Narrow" panose="020B0606020202030204" pitchFamily="34" charset="0"/>
              </a:rPr>
              <a:t>ranje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u </a:t>
            </a:r>
            <a:r>
              <a:rPr lang="sr-Latn-RS" dirty="0" err="1">
                <a:solidFill>
                  <a:schemeClr val="bg1"/>
                </a:solidFill>
                <a:latin typeface="Arial Narrow" panose="020B0606020202030204" pitchFamily="34" charset="0"/>
              </a:rPr>
              <a:t>GiH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5D221C-F0EB-9AF8-8B4F-09F67727F6C0}"/>
              </a:ext>
            </a:extLst>
          </p:cNvPr>
          <p:cNvSpPr/>
          <p:nvPr/>
        </p:nvSpPr>
        <p:spPr>
          <a:xfrm>
            <a:off x="7650063" y="4033740"/>
            <a:ext cx="1272732" cy="110163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Energet-ske</a:t>
            </a:r>
            <a:r>
              <a:rPr lang="sr-Latn-R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usluge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87E7DB-4F8B-CA4C-F636-EF4C05075CDD}"/>
              </a:ext>
            </a:extLst>
          </p:cNvPr>
          <p:cNvSpPr/>
          <p:nvPr/>
        </p:nvSpPr>
        <p:spPr>
          <a:xfrm>
            <a:off x="6502894" y="5255509"/>
            <a:ext cx="1505206" cy="1101634"/>
          </a:xfrm>
          <a:prstGeom prst="ellipse">
            <a:avLst/>
          </a:prstGeom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Smanjenje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r-Latn-R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energetskog siromaštva</a:t>
            </a:r>
            <a:endParaRPr lang="en-GB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C3663A-2B15-E1B8-1730-B42696062086}"/>
              </a:ext>
            </a:extLst>
          </p:cNvPr>
          <p:cNvCxnSpPr>
            <a:cxnSpLocks/>
          </p:cNvCxnSpPr>
          <p:nvPr/>
        </p:nvCxnSpPr>
        <p:spPr>
          <a:xfrm flipH="1">
            <a:off x="2857759" y="4344095"/>
            <a:ext cx="742399" cy="791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38E851-4D7A-A6F1-822D-F76B741BA04A}"/>
              </a:ext>
            </a:extLst>
          </p:cNvPr>
          <p:cNvCxnSpPr>
            <a:cxnSpLocks/>
          </p:cNvCxnSpPr>
          <p:nvPr/>
        </p:nvCxnSpPr>
        <p:spPr>
          <a:xfrm flipH="1" flipV="1">
            <a:off x="1750221" y="3149577"/>
            <a:ext cx="840579" cy="35065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6D417A-9C7F-28B0-6814-30503AB8B908}"/>
              </a:ext>
            </a:extLst>
          </p:cNvPr>
          <p:cNvCxnSpPr>
            <a:cxnSpLocks/>
          </p:cNvCxnSpPr>
          <p:nvPr/>
        </p:nvCxnSpPr>
        <p:spPr>
          <a:xfrm flipH="1" flipV="1">
            <a:off x="2906259" y="2533799"/>
            <a:ext cx="426613" cy="64571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2D8CF7-37FE-DB7D-8245-0283C753BFA5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1645280" y="3800204"/>
            <a:ext cx="1178190" cy="3801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5E3F45-9D4B-2EDD-D61B-C724E4C7D28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759701" y="4287308"/>
            <a:ext cx="86396" cy="11751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0F7520-4184-675A-1AB3-D5B3C1609425}"/>
              </a:ext>
            </a:extLst>
          </p:cNvPr>
          <p:cNvCxnSpPr>
            <a:cxnSpLocks/>
          </p:cNvCxnSpPr>
          <p:nvPr/>
        </p:nvCxnSpPr>
        <p:spPr>
          <a:xfrm>
            <a:off x="6552087" y="3891892"/>
            <a:ext cx="1184976" cy="4313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2047AC-2A6D-35D8-DDEF-B24672FCCC4C}"/>
              </a:ext>
            </a:extLst>
          </p:cNvPr>
          <p:cNvCxnSpPr>
            <a:cxnSpLocks/>
          </p:cNvCxnSpPr>
          <p:nvPr/>
        </p:nvCxnSpPr>
        <p:spPr>
          <a:xfrm>
            <a:off x="6005640" y="4151784"/>
            <a:ext cx="1092894" cy="11317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A6B778-89C0-77CA-ABDC-8E7F87FA30E3}"/>
              </a:ext>
            </a:extLst>
          </p:cNvPr>
          <p:cNvCxnSpPr>
            <a:cxnSpLocks/>
            <a:endCxn id="9" idx="4"/>
          </p:cNvCxnSpPr>
          <p:nvPr/>
        </p:nvCxnSpPr>
        <p:spPr>
          <a:xfrm flipH="1" flipV="1">
            <a:off x="4246376" y="2256860"/>
            <a:ext cx="95510" cy="7613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6AD256-C1A7-22C6-EAC8-BE02BBE603DD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6239852" y="2670186"/>
            <a:ext cx="657040" cy="62840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5B8BB7-179A-05C1-E584-1F48FD31061D}"/>
              </a:ext>
            </a:extLst>
          </p:cNvPr>
          <p:cNvCxnSpPr>
            <a:cxnSpLocks/>
          </p:cNvCxnSpPr>
          <p:nvPr/>
        </p:nvCxnSpPr>
        <p:spPr>
          <a:xfrm flipV="1">
            <a:off x="6650096" y="3245470"/>
            <a:ext cx="1260408" cy="233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84840A-6CD8-39B1-FFD8-668A256380E7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5530485" y="2338324"/>
            <a:ext cx="262614" cy="8112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F9F4613-8C1D-EC79-7EF3-F536413D71B0}"/>
              </a:ext>
            </a:extLst>
          </p:cNvPr>
          <p:cNvSpPr/>
          <p:nvPr/>
        </p:nvSpPr>
        <p:spPr>
          <a:xfrm>
            <a:off x="2493905" y="2984062"/>
            <a:ext cx="4267200" cy="152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instrumenti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politike energetske efikasnosti </a:t>
            </a:r>
          </a:p>
          <a:p>
            <a:endParaRPr lang="sr-Latn-R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mere</a:t>
            </a:r>
            <a:r>
              <a:rPr lang="sr-Latn-RS" dirty="0">
                <a:solidFill>
                  <a:schemeClr val="bg1"/>
                </a:solidFill>
                <a:latin typeface="Arial Narrow" panose="020B0606020202030204" pitchFamily="34" charset="0"/>
              </a:rPr>
              <a:t> energetske efikasnosti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50AD1816-D09B-58DA-1CCF-985830F8E9DC}"/>
              </a:ext>
            </a:extLst>
          </p:cNvPr>
          <p:cNvSpPr/>
          <p:nvPr/>
        </p:nvSpPr>
        <p:spPr>
          <a:xfrm>
            <a:off x="4302328" y="3745402"/>
            <a:ext cx="667947" cy="211183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0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826A9-0059-94CF-A646-FB5FB47CF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14BE-8EF0-BADB-97BB-BDB3A6CC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SDG u Direktivi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3C2A44-0EE9-DF1C-57F1-12396EC04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748270"/>
              </p:ext>
            </p:extLst>
          </p:nvPr>
        </p:nvGraphicFramePr>
        <p:xfrm>
          <a:off x="507022" y="1447800"/>
          <a:ext cx="800100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03506164"/>
                    </a:ext>
                  </a:extLst>
                </a:gridCol>
                <a:gridCol w="2657476">
                  <a:extLst>
                    <a:ext uri="{9D8B030D-6E8A-4147-A177-3AD203B41FA5}">
                      <a16:colId xmlns:a16="http://schemas.microsoft.com/office/drawing/2014/main" val="2286990613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4262597042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r-Latn-RS" sz="18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EE na prvom mestu: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sr-Latn-RS" sz="1800" b="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RS" sz="1600" b="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tklanjanje svih barijera u primeni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sr-Latn-RS" sz="1200" i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(član 2. i 3.)</a:t>
                      </a:r>
                      <a:endParaRPr lang="en-GB" sz="1200" i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Politike i ciljevi EE: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sr-Latn-RS" sz="18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planiranje u NEKP-u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(član 4.)</a:t>
                      </a:r>
                      <a:endParaRPr kumimoji="0" lang="en-GB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log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javnog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sektora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r-Latn-RS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sr-Latn-RS" sz="18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primer u primeni EE, zelenih javnih nabavki, načela cirkularne ekonomija u prelazu na klimatsku neutralnost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(član 5. i 7.)</a:t>
                      </a:r>
                      <a:endParaRPr kumimoji="0" lang="en-GB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9059"/>
                  </a:ext>
                </a:extLst>
              </a:tr>
              <a:tr h="89916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Obaveza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uštede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energije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sistemi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energetske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efikasnosti</a:t>
                      </a:r>
                      <a:r>
                        <a:rPr lang="sr-Latn-RS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r-Latn-RS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(obligacione šeme)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sr-Latn-RS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alternativn</a:t>
                      </a:r>
                      <a:r>
                        <a:rPr lang="sr-Latn-RS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mer</a:t>
                      </a:r>
                      <a:r>
                        <a:rPr lang="sr-Latn-RS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(član 8-10.)</a:t>
                      </a:r>
                      <a:endParaRPr lang="en-GB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sr-Latn-R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Obaveza merenja grejanja i potrošne tople vode u domaćinstvu, očitavanje na daljinu, informacije o merenju</a:t>
                      </a:r>
                    </a:p>
                    <a:p>
                      <a:pPr algn="ctr"/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brojila, </a:t>
                      </a:r>
                      <a:r>
                        <a:rPr kumimoji="0" lang="sr-Latn-RS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razdelnici</a:t>
                      </a:r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r-Latn-RS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samoočitavanje</a:t>
                      </a:r>
                      <a:endParaRPr kumimoji="0" lang="sr-Latn-RS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r-Latn-R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(članovi 15, 16, 17, 18, 20.)</a:t>
                      </a:r>
                      <a:endParaRPr kumimoji="0" lang="en-GB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16706"/>
                  </a:ext>
                </a:extLst>
              </a:tr>
              <a:tr h="89916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r-Latn-RS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Obezbeđenje EE u potrošnji primarne energije </a:t>
                      </a:r>
                      <a:r>
                        <a:rPr lang="sr-Latn-RS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uz </a:t>
                      </a:r>
                      <a:r>
                        <a:rPr lang="sr-Latn-RS" b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dekarbonizaciju</a:t>
                      </a:r>
                      <a:r>
                        <a:rPr lang="sr-Latn-RS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i povećanje OIE počev sa 50% otpadne toplote 50% učešće toplote iz </a:t>
                      </a:r>
                      <a:r>
                        <a:rPr lang="sr-Latn-RS" b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kogeneracije</a:t>
                      </a:r>
                      <a:r>
                        <a:rPr lang="sr-Latn-RS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75% u snabdevanju grejanjem,</a:t>
                      </a:r>
                    </a:p>
                    <a:p>
                      <a:pPr algn="ctr"/>
                      <a:r>
                        <a:rPr lang="sr-Latn-RS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uz smanjenje emisija CO</a:t>
                      </a:r>
                      <a:r>
                        <a:rPr lang="sr-Latn-RS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sr-Latn-RS" sz="1200" b="1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(član 26.)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024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Obveznici </a:t>
                      </a:r>
                      <a:r>
                        <a:rPr lang="sr-Latn-RS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SEM i</a:t>
                      </a:r>
                    </a:p>
                    <a:p>
                      <a:pPr algn="ctr"/>
                      <a:r>
                        <a:rPr lang="sr-Latn-RS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energetskih pregleda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član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.)</a:t>
                      </a:r>
                      <a:endParaRPr lang="en-GB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b="1" i="0" dirty="0">
                          <a:latin typeface="Arial Narrow" panose="020B0606020202030204" pitchFamily="34" charset="0"/>
                        </a:rPr>
                        <a:t>Planiranje u sektoru grejanja:</a:t>
                      </a:r>
                    </a:p>
                    <a:p>
                      <a:pPr algn="ctr"/>
                      <a:r>
                        <a:rPr lang="sr-Latn-RS" b="0" i="0" dirty="0">
                          <a:latin typeface="Arial Narrow" panose="020B0606020202030204" pitchFamily="34" charset="0"/>
                        </a:rPr>
                        <a:t>učešće u pripremi planova na svim nivoima NEKP, JLS, interni,</a:t>
                      </a:r>
                    </a:p>
                    <a:p>
                      <a:pPr algn="ctr"/>
                      <a:r>
                        <a:rPr lang="sr-Latn-RS" b="0" i="0" dirty="0">
                          <a:latin typeface="Arial Narrow" panose="020B0606020202030204" pitchFamily="34" charset="0"/>
                        </a:rPr>
                        <a:t> uz izveštavanje o realizaciji</a:t>
                      </a:r>
                    </a:p>
                    <a:p>
                      <a:pPr algn="ctr"/>
                      <a:r>
                        <a:rPr lang="sr-Latn-RS" sz="1200" b="1" i="1" dirty="0">
                          <a:latin typeface="Arial Narrow" panose="020B0606020202030204" pitchFamily="34" charset="0"/>
                        </a:rPr>
                        <a:t>(član 25.)</a:t>
                      </a:r>
                      <a:endParaRPr lang="en-GB" sz="1200" b="1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91036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Ugovori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sa propisanim minimalnim elementima i </a:t>
                      </a:r>
                    </a:p>
                    <a:p>
                      <a:pPr algn="ctr"/>
                      <a:r>
                        <a:rPr lang="sr-Latn-R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učešće u </a:t>
                      </a:r>
                      <a:r>
                        <a:rPr lang="sr-Latn-R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EE partnerstvima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GB" sz="1200" b="1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član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sr-Latn-RS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i 23.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0896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8B289-AE92-6D34-97E7-C816DEA99893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5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D2A46-2AF0-EFF9-7F7B-0434A5B2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CD58-6B81-E6D2-58AE-07AF3C12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5122-F348-10F2-30B2-BF4BC9F9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7" y="1447800"/>
            <a:ext cx="8229600" cy="4952997"/>
          </a:xfrm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baveza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iz preambule Direktive (EU) 2023/1791, po kojoj da javni sektor pruža primer primene energetske efikasnosti postavljeno u pogledu uloge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javnog sektora na način da sve javne institucije i tela treba da zajedno smanje krajnju potrošnju energije za barem 1,9% svake godine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 odnosu na 2021. godinu</a:t>
            </a:r>
          </a:p>
          <a:p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obaveza iz člana 11 i člana 28 Direktive (EU) 2023/1791 uspostavljaju</a:t>
            </a:r>
          </a:p>
          <a:p>
            <a:pPr lvl="1"/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sistema energetskog menadžmenta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 mreže kojom se osigurava odgovarajuća kompetencija za zanimanja povezana s energetskom efikasnošću</a:t>
            </a:r>
          </a:p>
          <a:p>
            <a:pPr lvl="1"/>
            <a:r>
              <a:rPr lang="sr-Latn-RS" sz="2000">
                <a:solidFill>
                  <a:schemeClr val="tx1"/>
                </a:solidFill>
                <a:latin typeface="Arial Narrow" panose="020B0606020202030204" pitchFamily="34" charset="0"/>
              </a:rPr>
              <a:t>sertifikacioni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ili kvalifikacioni sistemi, uključujući prema potrebi odgovarajuće programe osposobljavanja, dostupna za zanimanja povezana s energetskom efikasnosti, koja uključuju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pružaoce energetskih usluga i energetskih pregleda</a:t>
            </a:r>
          </a:p>
          <a:p>
            <a:r>
              <a:rPr lang="sr-Latn-R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Zakona o energetskoj efikasnosti i racionalnoj upotrebi energije  - Sistem energetskog menadžmenta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743A90-9A80-BF83-0897-F282A837C26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4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28D72-8791-E0D5-C19B-75A53921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BBF2-53EB-6CD2-5BC1-F705212A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7E576-DAB6-0509-3E5E-81D9516B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7" y="1447800"/>
            <a:ext cx="8229600" cy="4952997"/>
          </a:xfrm>
        </p:spPr>
        <p:txBody>
          <a:bodyPr>
            <a:normAutofit/>
          </a:bodyPr>
          <a:lstStyle/>
          <a:p>
            <a:pPr algn="just"/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Obaveza zasebnog merenja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 raspodelu troškova za grejanje i potrošnu toplu vodu u domaćinstvu, zahteve za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očitavanjem na daljinu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informacijama o obračunu i potrošnji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za grejanje i potrošnu toplu vodu u domaćinstvu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uz regulisanje troškova pristupa informacijama o merenju, obračunu i potrošnji za grejanje i potrošnu toplu vodu u domaćinstvu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članovi 14, 15, 16, 18. i 20 Direktive (EU) 2023/1791</a:t>
            </a:r>
          </a:p>
          <a:p>
            <a:pPr algn="just"/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ugrađnja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pojedinačnih brojila radi merenja potrošnje toplotne energije ili potrošne tople vode u domaćinstvima u svakoj samostalnoj upotrebnoj celini zgrade,</a:t>
            </a:r>
          </a:p>
          <a:p>
            <a:pPr algn="just"/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brojila i 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razdelnici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troškova grejanja, koje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postavljaju komunalna preduzeća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sektora daljinskog grejanja  novopostavljena brojila moraju se čitati na daljinu.</a:t>
            </a:r>
          </a:p>
          <a:p>
            <a:pPr algn="just"/>
            <a:r>
              <a:rPr lang="sr-Latn-R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Već propisne članovima 51 do 53 Zakona o energetskoj efikasnosti i racionalnoj upotrebi energije .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 manjoj meri  potrebno njihovo dodano usklađivanje i preciziranje, posebno u delu ugradnje brojila i </a:t>
            </a:r>
            <a:r>
              <a:rPr lang="sr-Latn-R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razdelnika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i očitavanja na daljinu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99C4DD-A084-7F90-7325-A10EFBC2182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4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Efekti primene Direktive na SDG u RS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47" y="1447800"/>
            <a:ext cx="8229600" cy="4952997"/>
          </a:xfrm>
        </p:spPr>
        <p:txBody>
          <a:bodyPr>
            <a:normAutofit fontScale="92500" lnSpcReduction="10000"/>
          </a:bodyPr>
          <a:lstStyle/>
          <a:p>
            <a:r>
              <a:rPr lang="sr-Latn-RS" sz="2100" b="1" dirty="0">
                <a:solidFill>
                  <a:schemeClr val="tx1"/>
                </a:solidFill>
                <a:latin typeface="Arial Narrow" panose="020B0606020202030204" pitchFamily="34" charset="0"/>
              </a:rPr>
              <a:t>član 21. Direktive (EU) 2023/1791 -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Obaveza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zaključivanja transparentnih ugovora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</a:p>
          <a:p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takođe već </a:t>
            </a:r>
            <a:r>
              <a:rPr lang="sr-Latn-RS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propisana članom 361 i 361a Zakona o energetici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 koji treba dodano uskladiti sa zahtevima Direktive</a:t>
            </a:r>
          </a:p>
          <a:p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Procenjivanje i planiranje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 sektoru grejanja iz članovi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8-10 člana i 25. Direktive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(EU) 2023/1791 na način da komunalna preduzeća sektora daljinskog grejanja učestvuju u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pripremi planova za grejanje i hlađenje 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 u sveobuhvatnoj proceni ovog sektora prilikom izveštavanja o realizaciji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integrisanih nacionalnih energetskih i klimatskih planova, 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rad </a:t>
            </a:r>
            <a:r>
              <a:rPr lang="sr-Latn-R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radnih grupa Minstarstava rudarstva i energetike. 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posebno, donošenje planova i programa energetske efikasnosti za svaku toplanu kao </a:t>
            </a:r>
            <a:r>
              <a:rPr lang="sr-Latn-R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obveznika sistema energetskog menadžmenta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propisno je </a:t>
            </a:r>
            <a:r>
              <a:rPr lang="sr-Latn-R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članom 14 Zakona o energetskoj efikasnosti i racionalnoj upotrebi energije 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veću pažnju potrebno je usmeriti na planiranje uvođenja </a:t>
            </a:r>
            <a:r>
              <a:rPr lang="sr-Latn-R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niskotemperaturnog</a:t>
            </a:r>
            <a:r>
              <a:rPr lang="sr-Latn-R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centralnog grejanja, </a:t>
            </a:r>
            <a:r>
              <a:rPr lang="sr-Latn-R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visokoefikasne</a:t>
            </a:r>
            <a:r>
              <a:rPr lang="sr-Latn-R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kogeneracije</a:t>
            </a:r>
            <a:r>
              <a:rPr lang="sr-Latn-R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, korišćenje otpadne toplote, kao i energije iz obnovljivih izvora u grejanju i hlađenju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7150" indent="0">
              <a:buNone/>
            </a:pP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13980</TotalTime>
  <Words>1590</Words>
  <Application>Microsoft Office PowerPoint</Application>
  <PresentationFormat>On-screen Show (4:3)</PresentationFormat>
  <Paragraphs>171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Cambria</vt:lpstr>
      <vt:lpstr>Century Gothic</vt:lpstr>
      <vt:lpstr>Courier New</vt:lpstr>
      <vt:lpstr>Palatino Linotype</vt:lpstr>
      <vt:lpstr>Wingdings</vt:lpstr>
      <vt:lpstr>Executive</vt:lpstr>
      <vt:lpstr>Orbit</vt:lpstr>
      <vt:lpstr>Stručno-naučna konferencija TOPS 2025  Hotel Palisad, Zlatibor 02. jun 2025. </vt:lpstr>
      <vt:lpstr>Sadržaj</vt:lpstr>
      <vt:lpstr>Uvod </vt:lpstr>
      <vt:lpstr>Uvod</vt:lpstr>
      <vt:lpstr>Osnovni elementi Direktive (EU) 2023/1791</vt:lpstr>
      <vt:lpstr>SDG u Direktivi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Efekti primene Direktive na SDG u RS</vt:lpstr>
      <vt:lpstr>Zaključak</vt:lpstr>
      <vt:lpstr>                                       Hvala na pažnji!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Miloš Banjac</cp:lastModifiedBy>
  <cp:revision>626</cp:revision>
  <cp:lastPrinted>2016-11-02T08:51:58Z</cp:lastPrinted>
  <dcterms:created xsi:type="dcterms:W3CDTF">2005-06-18T20:19:03Z</dcterms:created>
  <dcterms:modified xsi:type="dcterms:W3CDTF">2025-06-02T06:45:41Z</dcterms:modified>
</cp:coreProperties>
</file>